
<file path=[Content_Types].xml><?xml version="1.0" encoding="utf-8"?>
<Types xmlns="http://schemas.openxmlformats.org/package/2006/content-types">
  <Override PartName="/ppt/slides/slide41.xml" ContentType="application/vnd.openxmlformats-officedocument.presentationml.slide+xml"/>
  <Override PartName="/ppt/notesSlides/notesSlide16.xml" ContentType="application/vnd.openxmlformats-officedocument.presentationml.notesSlide+xml"/>
  <Override PartName="/ppt/slides/slide50.xml" ContentType="application/vnd.openxmlformats-officedocument.presentationml.slide+xml"/>
  <Override PartName="/ppt/slides/slide18.xml" ContentType="application/vnd.openxmlformats-officedocument.presentationml.slide+xml"/>
  <Override PartName="/ppt/notesSlides/notesSlide26.xml" ContentType="application/vnd.openxmlformats-officedocument.presentationml.notesSlide+xml"/>
  <Override PartName="/ppt/slides/slide60.xml" ContentType="application/vnd.openxmlformats-officedocument.presentationml.slide+xml"/>
  <Override PartName="/ppt/slides/slide28.xml" ContentType="application/vnd.openxmlformats-officedocument.presentationml.slide+xml"/>
  <Override PartName="/ppt/slides/slide37.xml" ContentType="application/vnd.openxmlformats-officedocument.presentationml.slide+xml"/>
  <Override PartName="/ppt/slides/slide70.xml" ContentType="application/vnd.openxmlformats-officedocument.presentationml.slide+xml"/>
  <Override PartName="/ppt/slides/slide9.xml" ContentType="application/vnd.openxmlformats-officedocument.presentationml.slide+xml"/>
  <Override PartName="/ppt/notesSlides/notesSlide45.xml" ContentType="application/vnd.openxmlformats-officedocument.presentationml.notesSlide+xml"/>
  <Override PartName="/ppt/slides/slide47.xml" ContentType="application/vnd.openxmlformats-officedocument.presentationml.slide+xml"/>
  <Override PartName="/ppt/notesSlides/notesSlide55.xml" ContentType="application/vnd.openxmlformats-officedocument.presentationml.notesSlide+xml"/>
  <Override PartName="/ppt/slides/slide56.xml" ContentType="application/vnd.openxmlformats-officedocument.presentationml.slide+xml"/>
  <Override PartName="/ppt/notesMasters/notesMaster1.xml" ContentType="application/vnd.openxmlformats-officedocument.presentationml.notesMaster+xml"/>
  <Override PartName="/ppt/notesSlides/notesSlide64.xml" ContentType="application/vnd.openxmlformats-officedocument.presentationml.notesSlide+xml"/>
  <Override PartName="/ppt/slides/slide66.xml" ContentType="application/vnd.openxmlformats-officedocument.presentationml.slide+xml"/>
  <Override PartName="/ppt/theme/theme1.xml" ContentType="application/vnd.openxmlformats-officedocument.theme+xml"/>
  <Override PartName="/ppt/notesSlides/notesSlide2.xml" ContentType="application/vnd.openxmlformats-officedocument.presentationml.notesSlide+xml"/>
  <Override PartName="/ppt/slides/slide75.xml" ContentType="application/vnd.openxmlformats-officedocument.presentationml.slide+xml"/>
  <Override PartName="/ppt/slides/slide85.xml" ContentType="application/vnd.openxmlformats-officedocument.presentationml.slide+xml"/>
  <Default Extension="jpeg" ContentType="image/jpeg"/>
  <Override PartName="/ppt/notesSlides/notesSlide11.xml" ContentType="application/vnd.openxmlformats-officedocument.presentationml.notesSlide+xml"/>
  <Override PartName="/ppt/slides/slide13.xml" ContentType="application/vnd.openxmlformats-officedocument.presentationml.slide+xml"/>
  <Override PartName="/ppt/notesSlides/notesSlide21.xml" ContentType="application/vnd.openxmlformats-officedocument.presentationml.notesSlide+xml"/>
  <Override PartName="/ppt/slides/slide23.xml" ContentType="application/vnd.openxmlformats-officedocument.presentationml.slide+xml"/>
  <Override PartName="/ppt/notesSlides/notesSlide31.xml" ContentType="application/vnd.openxmlformats-officedocument.presentationml.notesSlide+xml"/>
  <Override PartName="/ppt/slides/slide32.xml" ContentType="application/vnd.openxmlformats-officedocument.presentationml.slide+xml"/>
  <Override PartName="/ppt/slides/slide4.xml" ContentType="application/vnd.openxmlformats-officedocument.presentationml.slide+xml"/>
  <Override PartName="/ppt/notesSlides/notesSlide40.xml" ContentType="application/vnd.openxmlformats-officedocument.presentationml.notesSlide+xml"/>
  <Override PartName="/ppt/slideLayouts/slideLayout5.xml" ContentType="application/vnd.openxmlformats-officedocument.presentationml.slideLayout+xml"/>
  <Override PartName="/ppt/slides/slide42.xml" ContentType="application/vnd.openxmlformats-officedocument.presentationml.slide+xml"/>
  <Override PartName="/ppt/notesSlides/notesSlide17.xml" ContentType="application/vnd.openxmlformats-officedocument.presentationml.notesSlide+xml"/>
  <Override PartName="/ppt/notesSlides/notesSlide50.xml" ContentType="application/vnd.openxmlformats-officedocument.presentationml.notesSlide+xml"/>
  <Override PartName="/ppt/slides/slide51.xml" ContentType="application/vnd.openxmlformats-officedocument.presentationml.slide+xml"/>
  <Override PartName="/ppt/slides/slide19.xml" ContentType="application/vnd.openxmlformats-officedocument.presentationml.slide+xml"/>
  <Override PartName="/ppt/notesSlides/notesSlide27.xml" ContentType="application/vnd.openxmlformats-officedocument.presentationml.notesSlide+xml"/>
  <Override PartName="/ppt/slideLayouts/slideLayout10.xml" ContentType="application/vnd.openxmlformats-officedocument.presentationml.slideLayout+xml"/>
  <Override PartName="/ppt/slides/slide61.xml" ContentType="application/vnd.openxmlformats-officedocument.presentationml.slide+xml"/>
  <Override PartName="/ppt/slides/slide29.xml" ContentType="application/vnd.openxmlformats-officedocument.presentationml.slide+xml"/>
  <Override PartName="/ppt/notesSlides/notesSlide36.xml" ContentType="application/vnd.openxmlformats-officedocument.presentationml.notesSlide+xml"/>
  <Override PartName="/ppt/slides/slide38.xml" ContentType="application/vnd.openxmlformats-officedocument.presentationml.slide+xml"/>
  <Override PartName="/ppt/slides/slide71.xml" ContentType="application/vnd.openxmlformats-officedocument.presentationml.slide+xml"/>
  <Override PartName="/ppt/notesSlides/notesSlide46.xml" ContentType="application/vnd.openxmlformats-officedocument.presentationml.notesSlide+xml"/>
  <Override PartName="/ppt/slides/slide80.xml" ContentType="application/vnd.openxmlformats-officedocument.presentationml.slide+xml"/>
  <Override PartName="/ppt/slides/slide48.xml" ContentType="application/vnd.openxmlformats-officedocument.presentationml.slide+xml"/>
  <Override PartName="/ppt/notesSlides/notesSlide56.xml" ContentType="application/vnd.openxmlformats-officedocument.presentationml.notesSlide+xml"/>
  <Override PartName="/ppt/slides/slide57.xml" ContentType="application/vnd.openxmlformats-officedocument.presentationml.slide+xml"/>
  <Override PartName="/ppt/slides/slide90.xml" ContentType="application/vnd.openxmlformats-officedocument.presentationml.slide+xml"/>
  <Override PartName="/ppt/notesSlides/notesSlide65.xml" ContentType="application/vnd.openxmlformats-officedocument.presentationml.notesSlide+xml"/>
  <Override PartName="/ppt/slides/slide67.xml" ContentType="application/vnd.openxmlformats-officedocument.presentationml.slide+xml"/>
  <Override PartName="/ppt/theme/theme2.xml" ContentType="application/vnd.openxmlformats-officedocument.theme+xml"/>
  <Override PartName="/ppt/notesSlides/notesSlide3.xml" ContentType="application/vnd.openxmlformats-officedocument.presentationml.notesSlide+xml"/>
  <Override PartName="/ppt/slides/slide76.xml" ContentType="application/vnd.openxmlformats-officedocument.presentationml.slide+xml"/>
  <Default Extension="emf" ContentType="image/x-emf"/>
  <Override PartName="/ppt/slides/slide86.xml" ContentType="application/vnd.openxmlformats-officedocument.presentationml.slide+xml"/>
  <Override PartName="/ppt/notesSlides/notesSlide8.xml" ContentType="application/vnd.openxmlformats-officedocument.presentationml.notesSlide+xml"/>
  <Override PartName="/ppt/notesSlides/notesSlide12.xml" ContentType="application/vnd.openxmlformats-officedocument.presentationml.notesSlide+xml"/>
  <Override PartName="/ppt/slides/slide14.xml" ContentType="application/vnd.openxmlformats-officedocument.presentationml.slide+xml"/>
  <Override PartName="/ppt/notesSlides/notesSlide22.xml" ContentType="application/vnd.openxmlformats-officedocument.presentationml.notesSlide+xml"/>
  <Override PartName="/ppt/slides/slide24.xml" ContentType="application/vnd.openxmlformats-officedocument.presentationml.slide+xml"/>
  <Default Extension="bin" ContentType="application/vnd.openxmlformats-officedocument.presentationml.printerSettings"/>
  <Override PartName="/ppt/notesSlides/notesSlide32.xml" ContentType="application/vnd.openxmlformats-officedocument.presentationml.notesSlide+xml"/>
  <Override PartName="/ppt/slides/slide33.xml" ContentType="application/vnd.openxmlformats-officedocument.presentationml.slide+xml"/>
  <Override PartName="/ppt/slides/slide5.xml" ContentType="application/vnd.openxmlformats-officedocument.presentationml.slide+xml"/>
  <Default Extension="xml" ContentType="application/xml"/>
  <Override PartName="/ppt/slideLayouts/slideLayout6.xml" ContentType="application/vnd.openxmlformats-officedocument.presentationml.slideLayout+xml"/>
  <Override PartName="/ppt/tableStyles.xml" ContentType="application/vnd.openxmlformats-officedocument.presentationml.tableStyles+xml"/>
  <Override PartName="/ppt/slides/slide43.xml" ContentType="application/vnd.openxmlformats-officedocument.presentationml.slide+xml"/>
  <Override PartName="/ppt/notesSlides/notesSlide41.xml" ContentType="application/vnd.openxmlformats-officedocument.presentationml.notesSlide+xml"/>
  <Override PartName="/ppt/notesSlides/notesSlide18.xml" ContentType="application/vnd.openxmlformats-officedocument.presentationml.notesSlide+xml"/>
  <Override PartName="/ppt/notesSlides/notesSlide51.xml" ContentType="application/vnd.openxmlformats-officedocument.presentationml.notesSlide+xml"/>
  <Override PartName="/ppt/slides/slide52.xml" ContentType="application/vnd.openxmlformats-officedocument.presentationml.slide+xml"/>
  <Default Extension="wdp" ContentType="image/vnd.ms-photo"/>
  <Override PartName="/ppt/notesSlides/notesSlide60.xml" ContentType="application/vnd.openxmlformats-officedocument.presentationml.notesSlide+xml"/>
  <Override PartName="/ppt/notesSlides/notesSlide28.xml" ContentType="application/vnd.openxmlformats-officedocument.presentationml.notesSlide+xml"/>
  <Override PartName="/ppt/slideLayouts/slideLayout11.xml" ContentType="application/vnd.openxmlformats-officedocument.presentationml.slideLayout+xml"/>
  <Override PartName="/ppt/slides/slide62.xml" ContentType="application/vnd.openxmlformats-officedocument.presentationml.slide+xml"/>
  <Override PartName="/ppt/notesSlides/notesSlide37.xml" ContentType="application/vnd.openxmlformats-officedocument.presentationml.notesSlide+xml"/>
  <Override PartName="/ppt/notesSlides/notesSlide70.xml" ContentType="application/vnd.openxmlformats-officedocument.presentationml.notesSlide+xml"/>
  <Override PartName="/docProps/app.xml" ContentType="application/vnd.openxmlformats-officedocument.extended-properties+xml"/>
  <Override PartName="/ppt/slides/slide39.xml" ContentType="application/vnd.openxmlformats-officedocument.presentationml.slide+xml"/>
  <Override PartName="/ppt/notesSlides/notesSlide47.xml" ContentType="application/vnd.openxmlformats-officedocument.presentationml.notesSlide+xml"/>
  <Override PartName="/ppt/slides/slide81.xml" ContentType="application/vnd.openxmlformats-officedocument.presentationml.slide+xml"/>
  <Override PartName="/ppt/slides/slide49.xml" ContentType="application/vnd.openxmlformats-officedocument.presentationml.slide+xml"/>
  <Override PartName="/ppt/notesSlides/notesSlide57.xml" ContentType="application/vnd.openxmlformats-officedocument.presentationml.notesSlide+xml"/>
  <Override PartName="/ppt/slides/slide58.xml" ContentType="application/vnd.openxmlformats-officedocument.presentationml.slide+xml"/>
  <Override PartName="/docProps/core.xml" ContentType="application/vnd.openxmlformats-package.core-properties+xml"/>
  <Override PartName="/ppt/notesSlides/notesSlide66.xml" ContentType="application/vnd.openxmlformats-officedocument.presentationml.notesSlide+xml"/>
  <Override PartName="/ppt/slides/slide68.xml" ContentType="application/vnd.openxmlformats-officedocument.presentationml.slide+xml"/>
  <Override PartName="/ppt/notesSlides/notesSlide4.xml" ContentType="application/vnd.openxmlformats-officedocument.presentationml.notesSlide+xml"/>
  <Override PartName="/ppt/slides/slide77.xml" ContentType="application/vnd.openxmlformats-officedocument.presentationml.slide+xml"/>
  <Override PartName="/ppt/slides/slide87.xml" ContentType="application/vnd.openxmlformats-officedocument.presentationml.slide+xml"/>
  <Override PartName="/ppt/slideLayouts/slideLayout1.xml" ContentType="application/vnd.openxmlformats-officedocument.presentationml.slideLayout+xml"/>
  <Override PartName="/ppt/notesSlides/notesSlide9.xml" ContentType="application/vnd.openxmlformats-officedocument.presentationml.notesSlide+xml"/>
  <Override PartName="/ppt/notesSlides/notesSlide13.xml" ContentType="application/vnd.openxmlformats-officedocument.presentationml.notesSlide+xml"/>
  <Default Extension="gif" ContentType="image/gif"/>
  <Override PartName="/ppt/slides/slide15.xml" ContentType="application/vnd.openxmlformats-officedocument.presentationml.slide+xml"/>
  <Override PartName="/ppt/notesSlides/notesSlide23.xml" ContentType="application/vnd.openxmlformats-officedocument.presentationml.notesSlide+xml"/>
  <Override PartName="/ppt/slides/slide25.xml" ContentType="application/vnd.openxmlformats-officedocument.presentationml.slide+xml"/>
  <Override PartName="/ppt/notesSlides/notesSlide33.xml" ContentType="application/vnd.openxmlformats-officedocument.presentationml.notesSlide+xml"/>
  <Override PartName="/ppt/slides/slide34.xml" ContentType="application/vnd.openxmlformats-officedocument.presentationml.slide+xml"/>
  <Override PartName="/ppt/slides/slide6.xml" ContentType="application/vnd.openxmlformats-officedocument.presentationml.slide+xml"/>
  <Default Extension="png" ContentType="image/png"/>
  <Override PartName="/ppt/slideLayouts/slideLayout7.xml" ContentType="application/vnd.openxmlformats-officedocument.presentationml.slideLayout+xml"/>
  <Override PartName="/ppt/notesSlides/notesSlide42.xml" ContentType="application/vnd.openxmlformats-officedocument.presentationml.notesSlide+xml"/>
  <Override PartName="/ppt/slides/slide44.xml" ContentType="application/vnd.openxmlformats-officedocument.presentationml.slide+xml"/>
  <Override PartName="/ppt/notesSlides/notesSlide19.xml" ContentType="application/vnd.openxmlformats-officedocument.presentationml.notesSlide+xml"/>
  <Override PartName="/ppt/notesSlides/notesSlide52.xml" ContentType="application/vnd.openxmlformats-officedocument.presentationml.notesSlide+xml"/>
  <Override PartName="/ppt/slides/slide53.xml" ContentType="application/vnd.openxmlformats-officedocument.presentationml.slide+xml"/>
  <Override PartName="/ppt/notesSlides/notesSlide61.xml" ContentType="application/vnd.openxmlformats-officedocument.presentationml.notesSlide+xml"/>
  <Override PartName="/ppt/notesSlides/notesSlide29.xml" ContentType="application/vnd.openxmlformats-officedocument.presentationml.notesSlide+xml"/>
  <Override PartName="/ppt/slideLayouts/slideLayout12.xml" ContentType="application/vnd.openxmlformats-officedocument.presentationml.slideLayout+xml"/>
  <Override PartName="/ppt/slides/slide63.xml" ContentType="application/vnd.openxmlformats-officedocument.presentationml.slide+xml"/>
  <Override PartName="/ppt/notesSlides/notesSlide38.xml" ContentType="application/vnd.openxmlformats-officedocument.presentationml.notesSlide+xml"/>
  <Override PartName="/ppt/notesSlides/notesSlide71.xml" ContentType="application/vnd.openxmlformats-officedocument.presentationml.notesSlide+xml"/>
  <Override PartName="/ppt/slides/slide72.xml" ContentType="application/vnd.openxmlformats-officedocument.presentationml.slide+xml"/>
  <Override PartName="/ppt/notesSlides/notesSlide48.xml" ContentType="application/vnd.openxmlformats-officedocument.presentationml.notesSlide+xml"/>
  <Override PartName="/ppt/slides/slide82.xml" ContentType="application/vnd.openxmlformats-officedocument.presentationml.slide+xml"/>
  <Override PartName="/ppt/notesSlides/notesSlide58.xml" ContentType="application/vnd.openxmlformats-officedocument.presentationml.notesSlide+xml"/>
  <Override PartName="/ppt/slides/slide59.xml" ContentType="application/vnd.openxmlformats-officedocument.presentationml.slide+xml"/>
  <Override PartName="/ppt/notesSlides/notesSlide67.xml" ContentType="application/vnd.openxmlformats-officedocument.presentationml.notesSlide+xml"/>
  <Override PartName="/ppt/slides/slide69.xml" ContentType="application/vnd.openxmlformats-officedocument.presentationml.slide+xml"/>
  <Override PartName="/ppt/notesSlides/notesSlide5.xml" ContentType="application/vnd.openxmlformats-officedocument.presentationml.notesSlide+xml"/>
  <Override PartName="/ppt/slides/slide78.xml" ContentType="application/vnd.openxmlformats-officedocument.presentationml.slide+xml"/>
  <Override PartName="/ppt/slides/slide10.xml" ContentType="application/vnd.openxmlformats-officedocument.presentationml.slide+xml"/>
  <Override PartName="/ppt/slides/slide88.xml" ContentType="application/vnd.openxmlformats-officedocument.presentationml.slide+xml"/>
  <Override PartName="/ppt/slides/slide20.xml" ContentType="application/vnd.openxmlformats-officedocument.presentationml.slide+xml"/>
  <Override PartName="/ppt/slides/slide1.xml" ContentType="application/vnd.openxmlformats-officedocument.presentationml.slide+xml"/>
  <Override PartName="/ppt/slideLayouts/slideLayout2.xml" ContentType="application/vnd.openxmlformats-officedocument.presentationml.slideLayout+xml"/>
  <Override PartName="/ppt/notesSlides/notesSlide14.xml" ContentType="application/vnd.openxmlformats-officedocument.presentationml.notesSlide+xml"/>
  <Override PartName="/ppt/slides/slide16.xml" ContentType="application/vnd.openxmlformats-officedocument.presentationml.slide+xml"/>
  <Override PartName="/ppt/notesSlides/notesSlide24.xml" ContentType="application/vnd.openxmlformats-officedocument.presentationml.notesSlide+xml"/>
  <Override PartName="/ppt/viewProps.xml" ContentType="application/vnd.openxmlformats-officedocument.presentationml.viewProps+xml"/>
  <Default Extension="rels" ContentType="application/vnd.openxmlformats-package.relationships+xml"/>
  <Override PartName="/ppt/slides/slide26.xml" ContentType="application/vnd.openxmlformats-officedocument.presentationml.slide+xml"/>
  <Override PartName="/ppt/notesSlides/notesSlide34.xml" ContentType="application/vnd.openxmlformats-officedocument.presentationml.notesSlide+xml"/>
  <Override PartName="/ppt/slides/slide35.xml" ContentType="application/vnd.openxmlformats-officedocument.presentationml.slide+xml"/>
  <Override PartName="/ppt/slides/slide7.xml" ContentType="application/vnd.openxmlformats-officedocument.presentationml.slide+xml"/>
  <Override PartName="/ppt/notesSlides/notesSlide43.xml" ContentType="application/vnd.openxmlformats-officedocument.presentationml.notesSlide+xml"/>
  <Override PartName="/ppt/slideLayouts/slideLayout8.xml" ContentType="application/vnd.openxmlformats-officedocument.presentationml.slideLayout+xml"/>
  <Override PartName="/ppt/slides/slide45.xml" ContentType="application/vnd.openxmlformats-officedocument.presentationml.slide+xml"/>
  <Override PartName="/ppt/notesSlides/notesSlide53.xml" ContentType="application/vnd.openxmlformats-officedocument.presentationml.notesSlide+xml"/>
  <Override PartName="/ppt/slides/slide54.xml" ContentType="application/vnd.openxmlformats-officedocument.presentationml.slide+xml"/>
  <Override PartName="/ppt/notesSlides/notesSlide62.xml" ContentType="application/vnd.openxmlformats-officedocument.presentationml.notesSlide+xml"/>
  <Override PartName="/ppt/slideLayouts/slideLayout13.xml" ContentType="application/vnd.openxmlformats-officedocument.presentationml.slideLayout+xml"/>
  <Override PartName="/ppt/slides/slide64.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72.xml" ContentType="application/vnd.openxmlformats-officedocument.presentationml.notesSlide+xml"/>
  <Override PartName="/ppt/slides/slide73.xml" ContentType="application/vnd.openxmlformats-officedocument.presentationml.slide+xml"/>
  <Override PartName="/ppt/presentation.xml" ContentType="application/vnd.openxmlformats-officedocument.presentationml.presentation.main+xml"/>
  <Override PartName="/ppt/notesSlides/notesSlide49.xml" ContentType="application/vnd.openxmlformats-officedocument.presentationml.notesSlide+xml"/>
  <Override PartName="/ppt/slides/slide83.xml" ContentType="application/vnd.openxmlformats-officedocument.presentationml.slide+xml"/>
  <Override PartName="/ppt/notesSlides/notesSlide59.xml" ContentType="application/vnd.openxmlformats-officedocument.presentationml.notesSlide+xml"/>
  <Override PartName="/ppt/notesSlides/notesSlide68.xml" ContentType="application/vnd.openxmlformats-officedocument.presentationml.notesSlide+xml"/>
  <Override PartName="/ppt/notesSlides/notesSlide6.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slides/slide89.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2.xml" ContentType="application/vnd.openxmlformats-officedocument.presentationml.slide+xml"/>
  <Override PartName="/ppt/slideLayouts/slideLayout3.xml" ContentType="application/vnd.openxmlformats-officedocument.presentationml.slideLayout+xml"/>
  <Override PartName="/ppt/slides/slide40.xml" ContentType="application/vnd.openxmlformats-officedocument.presentationml.slide+xml"/>
  <Override PartName="/ppt/notesSlides/notesSlide15.xml" ContentType="application/vnd.openxmlformats-officedocument.presentationml.notesSlide+xml"/>
  <Override PartName="/ppt/slides/slide17.xml" ContentType="application/vnd.openxmlformats-officedocument.presentationml.slide+xml"/>
  <Override PartName="/ppt/notesSlides/notesSlide25.xml" ContentType="application/vnd.openxmlformats-officedocument.presentationml.notesSlide+xml"/>
  <Override PartName="/ppt/slides/slide27.xml" ContentType="application/vnd.openxmlformats-officedocument.presentationml.slide+xml"/>
  <Override PartName="/ppt/notesSlides/notesSlide35.xml" ContentType="application/vnd.openxmlformats-officedocument.presentationml.notesSlide+xml"/>
  <Override PartName="/ppt/slides/slide36.xml" ContentType="application/vnd.openxmlformats-officedocument.presentationml.slide+xml"/>
  <Override PartName="/ppt/slides/slide8.xml" ContentType="application/vnd.openxmlformats-officedocument.presentationml.slide+xml"/>
  <Override PartName="/ppt/notesSlides/notesSlide44.xml" ContentType="application/vnd.openxmlformats-officedocument.presentationml.notesSlide+xml"/>
  <Override PartName="/ppt/slideLayouts/slideLayout9.xml" ContentType="application/vnd.openxmlformats-officedocument.presentationml.slideLayout+xml"/>
  <Default Extension="pdf" ContentType="application/pdf"/>
  <Override PartName="/ppt/slides/slide46.xml" ContentType="application/vnd.openxmlformats-officedocument.presentationml.slide+xml"/>
  <Override PartName="/ppt/notesSlides/notesSlide54.xml" ContentType="application/vnd.openxmlformats-officedocument.presentationml.notesSlide+xml"/>
  <Override PartName="/ppt/slides/slide55.xml" ContentType="application/vnd.openxmlformats-officedocument.presentationml.slide+xml"/>
  <Override PartName="/ppt/notesSlides/notesSlide63.xml" ContentType="application/vnd.openxmlformats-officedocument.presentationml.notesSlide+xml"/>
  <Override PartName="/ppt/slides/slide65.xml" ContentType="application/vnd.openxmlformats-officedocument.presentationml.slide+xml"/>
  <Override PartName="/ppt/notesSlides/notesSlide1.xml" ContentType="application/vnd.openxmlformats-officedocument.presentationml.notesSlide+xml"/>
  <Override PartName="/ppt/slides/slide74.xml" ContentType="application/vnd.openxmlformats-officedocument.presentationml.slide+xml"/>
  <Override PartName="/ppt/slides/slide84.xml" ContentType="application/vnd.openxmlformats-officedocument.presentationml.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slides/slide12.xml" ContentType="application/vnd.openxmlformats-officedocument.presentationml.slide+xml"/>
  <Override PartName="/ppt/notesSlides/notesSlide20.xml" ContentType="application/vnd.openxmlformats-officedocument.presentationml.notesSlide+xml"/>
  <Override PartName="/ppt/slides/slide22.xml" ContentType="application/vnd.openxmlformats-officedocument.presentationml.slide+xml"/>
  <Override PartName="/ppt/notesSlides/notesSlide30.xml" ContentType="application/vnd.openxmlformats-officedocument.presentationml.notesSlide+xml"/>
  <Override PartName="/ppt/slides/slide31.xml" ContentType="application/vnd.openxmlformats-officedocument.presentationml.slide+xml"/>
  <Override PartName="/ppt/slides/slide3.xml" ContentType="application/vnd.openxmlformats-officedocument.presentationml.slide+xml"/>
  <Override PartName="/ppt/slideLayouts/slideLayout4.xml" ContentType="application/vnd.openxmlformats-officedocument.presentationml.slideLayout+xml"/>
  <Override PartName="/ppt/slideMasters/slideMaster1.xml" ContentType="application/vnd.openxmlformats-officedocument.presentationml.slideMaster+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5193" r:id="rId1"/>
  </p:sldMasterIdLst>
  <p:notesMasterIdLst>
    <p:notesMasterId r:id="rId92"/>
  </p:notesMasterIdLst>
  <p:sldIdLst>
    <p:sldId id="340" r:id="rId2"/>
    <p:sldId id="256" r:id="rId3"/>
    <p:sldId id="325" r:id="rId4"/>
    <p:sldId id="326" r:id="rId5"/>
    <p:sldId id="257" r:id="rId6"/>
    <p:sldId id="330" r:id="rId7"/>
    <p:sldId id="331" r:id="rId8"/>
    <p:sldId id="335" r:id="rId9"/>
    <p:sldId id="321" r:id="rId10"/>
    <p:sldId id="337" r:id="rId11"/>
    <p:sldId id="333" r:id="rId12"/>
    <p:sldId id="332" r:id="rId13"/>
    <p:sldId id="264" r:id="rId14"/>
    <p:sldId id="334" r:id="rId15"/>
    <p:sldId id="258" r:id="rId16"/>
    <p:sldId id="336" r:id="rId17"/>
    <p:sldId id="270" r:id="rId18"/>
    <p:sldId id="339" r:id="rId19"/>
    <p:sldId id="263" r:id="rId20"/>
    <p:sldId id="271" r:id="rId21"/>
    <p:sldId id="272" r:id="rId22"/>
    <p:sldId id="278" r:id="rId23"/>
    <p:sldId id="327" r:id="rId24"/>
    <p:sldId id="341" r:id="rId25"/>
    <p:sldId id="259" r:id="rId26"/>
    <p:sldId id="316" r:id="rId27"/>
    <p:sldId id="342" r:id="rId28"/>
    <p:sldId id="265" r:id="rId29"/>
    <p:sldId id="356" r:id="rId30"/>
    <p:sldId id="260" r:id="rId31"/>
    <p:sldId id="279" r:id="rId32"/>
    <p:sldId id="346" r:id="rId33"/>
    <p:sldId id="281" r:id="rId34"/>
    <p:sldId id="343" r:id="rId35"/>
    <p:sldId id="284" r:id="rId36"/>
    <p:sldId id="291" r:id="rId37"/>
    <p:sldId id="292" r:id="rId38"/>
    <p:sldId id="285" r:id="rId39"/>
    <p:sldId id="286" r:id="rId40"/>
    <p:sldId id="344" r:id="rId41"/>
    <p:sldId id="287" r:id="rId42"/>
    <p:sldId id="345" r:id="rId43"/>
    <p:sldId id="296" r:id="rId44"/>
    <p:sldId id="293" r:id="rId45"/>
    <p:sldId id="347" r:id="rId46"/>
    <p:sldId id="317" r:id="rId47"/>
    <p:sldId id="294" r:id="rId48"/>
    <p:sldId id="348" r:id="rId49"/>
    <p:sldId id="349" r:id="rId50"/>
    <p:sldId id="350" r:id="rId51"/>
    <p:sldId id="351" r:id="rId52"/>
    <p:sldId id="353" r:id="rId53"/>
    <p:sldId id="354" r:id="rId54"/>
    <p:sldId id="355" r:id="rId55"/>
    <p:sldId id="352" r:id="rId56"/>
    <p:sldId id="298" r:id="rId57"/>
    <p:sldId id="295" r:id="rId58"/>
    <p:sldId id="301" r:id="rId59"/>
    <p:sldId id="315" r:id="rId60"/>
    <p:sldId id="261" r:id="rId61"/>
    <p:sldId id="318" r:id="rId62"/>
    <p:sldId id="302" r:id="rId63"/>
    <p:sldId id="307" r:id="rId64"/>
    <p:sldId id="290" r:id="rId65"/>
    <p:sldId id="276" r:id="rId66"/>
    <p:sldId id="324" r:id="rId67"/>
    <p:sldId id="322" r:id="rId68"/>
    <p:sldId id="303" r:id="rId69"/>
    <p:sldId id="308" r:id="rId70"/>
    <p:sldId id="299" r:id="rId71"/>
    <p:sldId id="304" r:id="rId72"/>
    <p:sldId id="309" r:id="rId73"/>
    <p:sldId id="300" r:id="rId74"/>
    <p:sldId id="329" r:id="rId75"/>
    <p:sldId id="319" r:id="rId76"/>
    <p:sldId id="306" r:id="rId77"/>
    <p:sldId id="320" r:id="rId78"/>
    <p:sldId id="305" r:id="rId79"/>
    <p:sldId id="357" r:id="rId80"/>
    <p:sldId id="310" r:id="rId81"/>
    <p:sldId id="297" r:id="rId82"/>
    <p:sldId id="288" r:id="rId83"/>
    <p:sldId id="311" r:id="rId84"/>
    <p:sldId id="312" r:id="rId85"/>
    <p:sldId id="313" r:id="rId86"/>
    <p:sldId id="314" r:id="rId87"/>
    <p:sldId id="323" r:id="rId88"/>
    <p:sldId id="277" r:id="rId89"/>
    <p:sldId id="338" r:id="rId90"/>
    <p:sldId id="267" r:id="rId91"/>
  </p:sldIdLst>
  <p:sldSz cx="10058400" cy="7772400"/>
  <p:notesSz cx="6858000" cy="9144000"/>
  <p:defaultTextStyle>
    <a:defPPr>
      <a:defRPr lang="en-US"/>
    </a:defPPr>
    <a:lvl1pPr marL="0" algn="l" defTabSz="509412" rtl="0" eaLnBrk="1" latinLnBrk="0" hangingPunct="1">
      <a:defRPr sz="2000" kern="1200">
        <a:solidFill>
          <a:schemeClr val="tx1"/>
        </a:solidFill>
        <a:latin typeface="+mn-lt"/>
        <a:ea typeface="+mn-ea"/>
        <a:cs typeface="+mn-cs"/>
      </a:defRPr>
    </a:lvl1pPr>
    <a:lvl2pPr marL="509412" algn="l" defTabSz="509412" rtl="0" eaLnBrk="1" latinLnBrk="0" hangingPunct="1">
      <a:defRPr sz="2000" kern="1200">
        <a:solidFill>
          <a:schemeClr val="tx1"/>
        </a:solidFill>
        <a:latin typeface="+mn-lt"/>
        <a:ea typeface="+mn-ea"/>
        <a:cs typeface="+mn-cs"/>
      </a:defRPr>
    </a:lvl2pPr>
    <a:lvl3pPr marL="1018824" algn="l" defTabSz="509412" rtl="0" eaLnBrk="1" latinLnBrk="0" hangingPunct="1">
      <a:defRPr sz="2000" kern="1200">
        <a:solidFill>
          <a:schemeClr val="tx1"/>
        </a:solidFill>
        <a:latin typeface="+mn-lt"/>
        <a:ea typeface="+mn-ea"/>
        <a:cs typeface="+mn-cs"/>
      </a:defRPr>
    </a:lvl3pPr>
    <a:lvl4pPr marL="1528237" algn="l" defTabSz="509412" rtl="0" eaLnBrk="1" latinLnBrk="0" hangingPunct="1">
      <a:defRPr sz="2000" kern="1200">
        <a:solidFill>
          <a:schemeClr val="tx1"/>
        </a:solidFill>
        <a:latin typeface="+mn-lt"/>
        <a:ea typeface="+mn-ea"/>
        <a:cs typeface="+mn-cs"/>
      </a:defRPr>
    </a:lvl4pPr>
    <a:lvl5pPr marL="2037649" algn="l" defTabSz="509412" rtl="0" eaLnBrk="1" latinLnBrk="0" hangingPunct="1">
      <a:defRPr sz="2000" kern="1200">
        <a:solidFill>
          <a:schemeClr val="tx1"/>
        </a:solidFill>
        <a:latin typeface="+mn-lt"/>
        <a:ea typeface="+mn-ea"/>
        <a:cs typeface="+mn-cs"/>
      </a:defRPr>
    </a:lvl5pPr>
    <a:lvl6pPr marL="2547061" algn="l" defTabSz="509412" rtl="0" eaLnBrk="1" latinLnBrk="0" hangingPunct="1">
      <a:defRPr sz="2000" kern="1200">
        <a:solidFill>
          <a:schemeClr val="tx1"/>
        </a:solidFill>
        <a:latin typeface="+mn-lt"/>
        <a:ea typeface="+mn-ea"/>
        <a:cs typeface="+mn-cs"/>
      </a:defRPr>
    </a:lvl6pPr>
    <a:lvl7pPr marL="3056473" algn="l" defTabSz="509412" rtl="0" eaLnBrk="1" latinLnBrk="0" hangingPunct="1">
      <a:defRPr sz="2000" kern="1200">
        <a:solidFill>
          <a:schemeClr val="tx1"/>
        </a:solidFill>
        <a:latin typeface="+mn-lt"/>
        <a:ea typeface="+mn-ea"/>
        <a:cs typeface="+mn-cs"/>
      </a:defRPr>
    </a:lvl7pPr>
    <a:lvl8pPr marL="3565886" algn="l" defTabSz="509412" rtl="0" eaLnBrk="1" latinLnBrk="0" hangingPunct="1">
      <a:defRPr sz="2000" kern="1200">
        <a:solidFill>
          <a:schemeClr val="tx1"/>
        </a:solidFill>
        <a:latin typeface="+mn-lt"/>
        <a:ea typeface="+mn-ea"/>
        <a:cs typeface="+mn-cs"/>
      </a:defRPr>
    </a:lvl8pPr>
    <a:lvl9pPr marL="4075298" algn="l" defTabSz="509412" rtl="0" eaLnBrk="1" latinLnBrk="0" hangingPunct="1">
      <a:defRPr sz="20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p:clrMru>
    <a:srgbClr val="00D00F"/>
    <a:srgbClr val="439B38"/>
    <a:srgbClr val="8B20EC"/>
    <a:srgbClr val="0092D2"/>
    <a:srgbClr val="00FFFF"/>
    <a:srgbClr val="FF00FF"/>
    <a:srgbClr val="FFFFFF"/>
    <a:srgbClr val="FFFF00"/>
    <a:srgbClr val="FFD700"/>
    <a:srgbClr val="FFA800"/>
  </p:clrMru>
  <p:extLst>
    <p:ext uri="{E76CE94A-603C-4142-B9EB-6D1370010A27}">
      <p14:discardImageEditData xmlns:p14="http://schemas.microsoft.com/office/powerpoint/2010/main" xmlns:p="http://schemas.openxmlformats.org/presentationml/2006/main" xmlns:r="http://schemas.openxmlformats.org/officeDocument/2006/relationships" xmlns:a="http://schemas.openxmlformats.org/drawingml/2006/main" xmlns="" val="0"/>
    </p:ext>
    <p:ext uri="{D31A062A-798A-4329-ABDD-BBA856620510}">
      <p14:defaultImageDpi xmlns:p14="http://schemas.microsoft.com/office/powerpoint/2010/main" xmlns:p="http://schemas.openxmlformats.org/presentationml/2006/main" xmlns:r="http://schemas.openxmlformats.org/officeDocument/2006/relationships" xmlns:a="http://schemas.openxmlformats.org/drawingml/2006/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7941" autoAdjust="0"/>
    <p:restoredTop sz="89964" autoAdjust="0"/>
  </p:normalViewPr>
  <p:slideViewPr>
    <p:cSldViewPr snapToGrid="0" snapToObjects="1">
      <p:cViewPr varScale="1">
        <p:scale>
          <a:sx n="123" d="100"/>
          <a:sy n="123" d="100"/>
        </p:scale>
        <p:origin x="-1416" y="-112"/>
      </p:cViewPr>
      <p:guideLst>
        <p:guide orient="horz" pos="2448"/>
        <p:guide pos="316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592"/>
    </p:cViewPr>
  </p:sorterViewPr>
  <p:gridSpacing cx="78028800" cy="780288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notesMaster" Target="notesMasters/notesMaster1.xml"/><Relationship Id="rId93" Type="http://schemas.openxmlformats.org/officeDocument/2006/relationships/printerSettings" Target="printerSettings/printerSettings1.bin"/><Relationship Id="rId94" Type="http://schemas.openxmlformats.org/officeDocument/2006/relationships/presProps" Target="presProps.xml"/><Relationship Id="rId95" Type="http://schemas.openxmlformats.org/officeDocument/2006/relationships/viewProps" Target="viewProps.xml"/><Relationship Id="rId96" Type="http://schemas.openxmlformats.org/officeDocument/2006/relationships/theme" Target="theme/theme1.xml"/><Relationship Id="rId9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A275C0E-E491-9646-AFF9-EFF3754C2FE2}" type="datetimeFigureOut">
              <a:rPr lang="en-US" smtClean="0"/>
              <a:pPr/>
              <a:t>6/27/17</a:t>
            </a:fld>
            <a:endParaRPr lang="en-US" dirty="0"/>
          </a:p>
        </p:txBody>
      </p:sp>
      <p:sp>
        <p:nvSpPr>
          <p:cNvPr id="4" name="Slide Image Placeholder 3"/>
          <p:cNvSpPr>
            <a:spLocks noGrp="1" noRot="1" noChangeAspect="1"/>
          </p:cNvSpPr>
          <p:nvPr>
            <p:ph type="sldImg" idx="2"/>
          </p:nvPr>
        </p:nvSpPr>
        <p:spPr>
          <a:xfrm>
            <a:off x="1209675" y="685800"/>
            <a:ext cx="44386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DF60D80-4E50-344F-9CF0-0BE2EE75CA50}" type="slidenum">
              <a:rPr lang="en-US" smtClean="0"/>
              <a:pPr/>
              <a:t>‹#›</a:t>
            </a:fld>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036030794"/>
      </p:ext>
    </p:extLst>
  </p:cSld>
  <p:clrMap bg1="lt1" tx1="dk1" bg2="lt2" tx2="dk2" accent1="accent1" accent2="accent2" accent3="accent3" accent4="accent4" accent5="accent5" accent6="accent6" hlink="hlink" folHlink="folHlink"/>
  <p:notesStyle>
    <a:lvl1pPr marL="0" algn="l" defTabSz="509412" rtl="0" eaLnBrk="1" latinLnBrk="0" hangingPunct="1">
      <a:defRPr sz="1300" kern="1200">
        <a:solidFill>
          <a:schemeClr val="tx1"/>
        </a:solidFill>
        <a:latin typeface="+mn-lt"/>
        <a:ea typeface="+mn-ea"/>
        <a:cs typeface="+mn-cs"/>
      </a:defRPr>
    </a:lvl1pPr>
    <a:lvl2pPr marL="509412" algn="l" defTabSz="509412" rtl="0" eaLnBrk="1" latinLnBrk="0" hangingPunct="1">
      <a:defRPr sz="1300" kern="1200">
        <a:solidFill>
          <a:schemeClr val="tx1"/>
        </a:solidFill>
        <a:latin typeface="+mn-lt"/>
        <a:ea typeface="+mn-ea"/>
        <a:cs typeface="+mn-cs"/>
      </a:defRPr>
    </a:lvl2pPr>
    <a:lvl3pPr marL="1018824" algn="l" defTabSz="509412" rtl="0" eaLnBrk="1" latinLnBrk="0" hangingPunct="1">
      <a:defRPr sz="1300" kern="1200">
        <a:solidFill>
          <a:schemeClr val="tx1"/>
        </a:solidFill>
        <a:latin typeface="+mn-lt"/>
        <a:ea typeface="+mn-ea"/>
        <a:cs typeface="+mn-cs"/>
      </a:defRPr>
    </a:lvl3pPr>
    <a:lvl4pPr marL="1528237" algn="l" defTabSz="509412" rtl="0" eaLnBrk="1" latinLnBrk="0" hangingPunct="1">
      <a:defRPr sz="1300" kern="1200">
        <a:solidFill>
          <a:schemeClr val="tx1"/>
        </a:solidFill>
        <a:latin typeface="+mn-lt"/>
        <a:ea typeface="+mn-ea"/>
        <a:cs typeface="+mn-cs"/>
      </a:defRPr>
    </a:lvl4pPr>
    <a:lvl5pPr marL="2037649" algn="l" defTabSz="509412" rtl="0" eaLnBrk="1" latinLnBrk="0" hangingPunct="1">
      <a:defRPr sz="1300" kern="1200">
        <a:solidFill>
          <a:schemeClr val="tx1"/>
        </a:solidFill>
        <a:latin typeface="+mn-lt"/>
        <a:ea typeface="+mn-ea"/>
        <a:cs typeface="+mn-cs"/>
      </a:defRPr>
    </a:lvl5pPr>
    <a:lvl6pPr marL="2547061" algn="l" defTabSz="509412" rtl="0" eaLnBrk="1" latinLnBrk="0" hangingPunct="1">
      <a:defRPr sz="1300" kern="1200">
        <a:solidFill>
          <a:schemeClr val="tx1"/>
        </a:solidFill>
        <a:latin typeface="+mn-lt"/>
        <a:ea typeface="+mn-ea"/>
        <a:cs typeface="+mn-cs"/>
      </a:defRPr>
    </a:lvl6pPr>
    <a:lvl7pPr marL="3056473" algn="l" defTabSz="509412" rtl="0" eaLnBrk="1" latinLnBrk="0" hangingPunct="1">
      <a:defRPr sz="1300" kern="1200">
        <a:solidFill>
          <a:schemeClr val="tx1"/>
        </a:solidFill>
        <a:latin typeface="+mn-lt"/>
        <a:ea typeface="+mn-ea"/>
        <a:cs typeface="+mn-cs"/>
      </a:defRPr>
    </a:lvl7pPr>
    <a:lvl8pPr marL="3565886" algn="l" defTabSz="509412" rtl="0" eaLnBrk="1" latinLnBrk="0" hangingPunct="1">
      <a:defRPr sz="1300" kern="1200">
        <a:solidFill>
          <a:schemeClr val="tx1"/>
        </a:solidFill>
        <a:latin typeface="+mn-lt"/>
        <a:ea typeface="+mn-ea"/>
        <a:cs typeface="+mn-cs"/>
      </a:defRPr>
    </a:lvl8pPr>
    <a:lvl9pPr marL="4075298" algn="l" defTabSz="509412"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228600" indent="-228600">
              <a:buAutoNum type="arabicParenR"/>
            </a:pPr>
            <a:r>
              <a:rPr lang="en-US" dirty="0" smtClean="0"/>
              <a:t>Metallicity (O/H) dependence</a:t>
            </a:r>
          </a:p>
          <a:p>
            <a:pPr marL="228600" indent="-228600">
              <a:buAutoNum type="arabicParenR"/>
            </a:pPr>
            <a:r>
              <a:rPr lang="en-US" dirty="0" smtClean="0"/>
              <a:t>N/H</a:t>
            </a:r>
            <a:r>
              <a:rPr lang="en-US" baseline="0" dirty="0" smtClean="0"/>
              <a:t> and N/O dependence</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VoidFinder</a:t>
            </a:r>
            <a:r>
              <a:rPr lang="en-US" dirty="0" smtClean="0"/>
              <a:t> is based on a third nearest-neighbor algorithm to locate</a:t>
            </a:r>
            <a:r>
              <a:rPr lang="en-US" baseline="0" dirty="0" smtClean="0"/>
              <a:t> and remove field galaxies, after which maximal spheres are grown between the remaining wall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12</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stars within a galaxy are surrounded by gas.  While galaxies are typically disk-like, they are at the center of a ball of dark matter.</a:t>
            </a:r>
          </a:p>
          <a:p>
            <a:endParaRPr lang="en-US" baseline="0" dirty="0" smtClean="0"/>
          </a:p>
          <a:p>
            <a:r>
              <a:rPr lang="en-US" baseline="0" dirty="0" smtClean="0"/>
              <a:t>About 75% of a galaxy’s mass is in its DM halo.  Most of the remainder of a galaxy’s mass is in its stars (gas mass equals 10-15% of the total stellar mass).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14</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Astrophysicists</a:t>
            </a:r>
            <a:r>
              <a:rPr lang="en-US" baseline="0" dirty="0" smtClean="0"/>
              <a:t> are lazy bastards – anything heavier than hydrogen and helium is grouped under the label ‘metal.’  The first stars are thought to have had only hydrogen (and maybe some helium).  As stars burn, nucleosynthesis creates heavier elements at the core.  When the stars die (explode, etc.), the heavier elements are enveloped into the surrounding interstellar gas.  When new stars form from this gas, they include both hydrogen and some heavier elements.  By measuring the amount of metals in the galaxy (metallicity), we can get a feel for the age and star formation history of the galaxy.</a:t>
            </a:r>
          </a:p>
          <a:p>
            <a:endParaRPr lang="en-US" baseline="0" dirty="0" smtClean="0"/>
          </a:p>
          <a:p>
            <a:r>
              <a:rPr lang="en-US" baseline="0" dirty="0" smtClean="0"/>
              <a:t>When more massive stars die and supernova, even heavier elements (up through iron) form.  We, and everything around us, are made from elements originally formed in the center of a star.</a:t>
            </a:r>
          </a:p>
        </p:txBody>
      </p:sp>
      <p:sp>
        <p:nvSpPr>
          <p:cNvPr id="4" name="Slide Number Placeholder 3"/>
          <p:cNvSpPr>
            <a:spLocks noGrp="1"/>
          </p:cNvSpPr>
          <p:nvPr>
            <p:ph type="sldNum" sz="quarter" idx="10"/>
          </p:nvPr>
        </p:nvSpPr>
        <p:spPr/>
        <p:txBody>
          <a:bodyPr/>
          <a:lstStyle/>
          <a:p>
            <a:fld id="{BDF60D80-4E50-344F-9CF0-0BE2EE75CA50}" type="slidenum">
              <a:rPr lang="en-US" smtClean="0"/>
              <a:pPr/>
              <a:t>15</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How do we understand what is</a:t>
            </a:r>
            <a:r>
              <a:rPr lang="en-US" baseline="0" dirty="0" smtClean="0"/>
              <a:t> going on in the galaxy?  How is it possible to figure out the physical properties of the gas in a galaxy?</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16</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228600" indent="-228600">
              <a:buFont typeface="+mj-lt"/>
              <a:buAutoNum type="arabicPeriod"/>
            </a:pPr>
            <a:r>
              <a:rPr lang="en-US" dirty="0" smtClean="0"/>
              <a:t>A</a:t>
            </a:r>
            <a:r>
              <a:rPr lang="en-US" baseline="0" dirty="0" smtClean="0"/>
              <a:t> luminous solid, liquid, or dense gas emits light at all wavelengths.</a:t>
            </a:r>
          </a:p>
          <a:p>
            <a:pPr marL="228600" indent="-228600">
              <a:buFont typeface="+mj-lt"/>
              <a:buAutoNum type="arabicPeriod"/>
            </a:pPr>
            <a:r>
              <a:rPr lang="en-US" baseline="0" dirty="0" smtClean="0"/>
              <a:t>A low-density, cool gas in front of a hotter source of a continuous spectrum creates an absorption line spectrum.</a:t>
            </a:r>
          </a:p>
          <a:p>
            <a:pPr marL="228600" indent="-228600">
              <a:buFont typeface="+mj-lt"/>
              <a:buAutoNum type="arabicPeriod"/>
            </a:pPr>
            <a:r>
              <a:rPr lang="en-US" baseline="0" dirty="0" smtClean="0"/>
              <a:t>A low-density, hot gas against a cooler background emits an emission line spectrum.</a:t>
            </a:r>
          </a:p>
          <a:p>
            <a:pPr marL="228600" indent="-228600">
              <a:buFont typeface="+mj-lt"/>
              <a:buNone/>
            </a:pPr>
            <a:endParaRPr lang="en-US" baseline="0" dirty="0" smtClean="0"/>
          </a:p>
          <a:p>
            <a:pPr marL="228600" marR="0" indent="-228600" algn="l" defTabSz="509412" rtl="0" eaLnBrk="1" fontAlgn="auto" latinLnBrk="0" hangingPunct="1">
              <a:lnSpc>
                <a:spcPct val="100000"/>
              </a:lnSpc>
              <a:spcBef>
                <a:spcPts val="0"/>
              </a:spcBef>
              <a:spcAft>
                <a:spcPts val="0"/>
              </a:spcAft>
              <a:buClrTx/>
              <a:buSzTx/>
              <a:buFont typeface="+mj-lt"/>
              <a:buNone/>
              <a:tabLst/>
              <a:defRPr/>
            </a:pPr>
            <a:r>
              <a:rPr lang="en-US" baseline="0" dirty="0" smtClean="0"/>
              <a:t>HII regions are collections of low-density gas partially ionized by UV photons emitted from the new stars.</a:t>
            </a:r>
            <a:endParaRPr lang="en-US" dirty="0" smtClean="0"/>
          </a:p>
          <a:p>
            <a:pPr marL="228600" indent="-228600">
              <a:buFont typeface="+mj-lt"/>
              <a:buNone/>
            </a:pPr>
            <a:endParaRPr lang="en-US" baseline="0" dirty="0" smtClean="0"/>
          </a:p>
          <a:p>
            <a:pPr marL="228600" indent="-228600">
              <a:buFont typeface="+mj-lt"/>
              <a:buNone/>
            </a:pPr>
            <a:r>
              <a:rPr lang="en-US" baseline="0" dirty="0" smtClean="0"/>
              <a:t>A galaxy’s spectrum is a combination of light from the stars and light reradiated from clouds of gas (HII regions).  My measurement of the chemical abundances uses the emission lines from the gas – we are measuring the abundances of the elements produced in previous generations of stars.</a:t>
            </a:r>
          </a:p>
        </p:txBody>
      </p:sp>
      <p:sp>
        <p:nvSpPr>
          <p:cNvPr id="4" name="Slide Number Placeholder 3"/>
          <p:cNvSpPr>
            <a:spLocks noGrp="1"/>
          </p:cNvSpPr>
          <p:nvPr>
            <p:ph type="sldNum" sz="quarter" idx="10"/>
          </p:nvPr>
        </p:nvSpPr>
        <p:spPr/>
        <p:txBody>
          <a:bodyPr/>
          <a:lstStyle/>
          <a:p>
            <a:fld id="{BDF60D80-4E50-344F-9CF0-0BE2EE75CA50}" type="slidenum">
              <a:rPr lang="en-US" smtClean="0"/>
              <a:pPr/>
              <a:t>17</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 typeface="+mj-lt"/>
              <a:buAutoNum type="arabicPeriod"/>
            </a:pPr>
            <a:r>
              <a:rPr lang="en-US" dirty="0" smtClean="0"/>
              <a:t>A</a:t>
            </a:r>
            <a:r>
              <a:rPr lang="en-US" baseline="0" dirty="0" smtClean="0"/>
              <a:t> luminous solid, liquid, or dense gas emits light at all wavelengths.</a:t>
            </a:r>
          </a:p>
          <a:p>
            <a:pPr marL="228600" indent="-228600">
              <a:buFont typeface="+mj-lt"/>
              <a:buAutoNum type="arabicPeriod"/>
            </a:pPr>
            <a:r>
              <a:rPr lang="en-US" baseline="0" dirty="0" smtClean="0"/>
              <a:t>A low-density, cool gas in front of a hotter source of a continuous spectrum creates an absorption line spectrum.</a:t>
            </a:r>
          </a:p>
          <a:p>
            <a:pPr marL="228600" indent="-228600">
              <a:buFont typeface="+mj-lt"/>
              <a:buAutoNum type="arabicPeriod"/>
            </a:pPr>
            <a:r>
              <a:rPr lang="en-US" baseline="0" dirty="0" smtClean="0"/>
              <a:t>A low-density, hot gas against a cooler background emits an emission line spectrum.</a:t>
            </a:r>
          </a:p>
          <a:p>
            <a:pPr marL="228600" indent="-228600">
              <a:buFont typeface="+mj-lt"/>
              <a:buNone/>
            </a:pPr>
            <a:endParaRPr lang="en-US" baseline="0" dirty="0" smtClean="0"/>
          </a:p>
          <a:p>
            <a:pPr marL="228600" marR="0" indent="-228600" algn="l" defTabSz="509412" rtl="0" eaLnBrk="1" fontAlgn="auto" latinLnBrk="0" hangingPunct="1">
              <a:lnSpc>
                <a:spcPct val="100000"/>
              </a:lnSpc>
              <a:spcBef>
                <a:spcPts val="0"/>
              </a:spcBef>
              <a:spcAft>
                <a:spcPts val="0"/>
              </a:spcAft>
              <a:buClrTx/>
              <a:buSzTx/>
              <a:buFont typeface="+mj-lt"/>
              <a:buNone/>
              <a:tabLst/>
              <a:defRPr/>
            </a:pPr>
            <a:r>
              <a:rPr lang="en-US" baseline="0" dirty="0" smtClean="0"/>
              <a:t>HII regions are collections of low-density gas partially ionized by UV photons emitted from the new stars.</a:t>
            </a:r>
            <a:endParaRPr lang="en-US" dirty="0" smtClean="0"/>
          </a:p>
          <a:p>
            <a:pPr marL="228600" indent="-228600">
              <a:buFont typeface="+mj-lt"/>
              <a:buNone/>
            </a:pPr>
            <a:endParaRPr lang="en-US" baseline="0" dirty="0" smtClean="0"/>
          </a:p>
          <a:p>
            <a:pPr marL="228600" indent="-228600">
              <a:buFont typeface="+mj-lt"/>
              <a:buNone/>
            </a:pPr>
            <a:r>
              <a:rPr lang="en-US" baseline="0" dirty="0" smtClean="0"/>
              <a:t>A galaxy’s spectrum is a combination of light from the stars and light reradiated from clouds of gas (HII regions).  My measurement of the chemical abundances uses the emission lines from the gas – we are measuring the abundances of the elements produced in previous generations of stars.</a:t>
            </a:r>
            <a:endParaRPr lang="en-US" baseline="0" smtClean="0"/>
          </a:p>
          <a:p>
            <a:endParaRPr lang="en-US"/>
          </a:p>
        </p:txBody>
      </p:sp>
      <p:sp>
        <p:nvSpPr>
          <p:cNvPr id="4" name="Slide Number Placeholder 3"/>
          <p:cNvSpPr>
            <a:spLocks noGrp="1"/>
          </p:cNvSpPr>
          <p:nvPr>
            <p:ph type="sldNum" sz="quarter" idx="10"/>
          </p:nvPr>
        </p:nvSpPr>
        <p:spPr/>
        <p:txBody>
          <a:bodyPr/>
          <a:lstStyle/>
          <a:p>
            <a:fld id="{BDF60D80-4E50-344F-9CF0-0BE2EE75CA50}" type="slidenum">
              <a:rPr lang="en-US" smtClean="0"/>
              <a:pPr/>
              <a:t>18</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Forbidden emission</a:t>
            </a:r>
            <a:r>
              <a:rPr lang="en-US" baseline="0" dirty="0" smtClean="0"/>
              <a:t> lines – forbidden transitions by electric-dipole selection rules, but allowed by magnetic-dipole and/or electric-quadrupole transitions.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These transitions depend strongly on the temperature and density of the electrons – the atoms can easily be </a:t>
            </a:r>
            <a:r>
              <a:rPr lang="en-US" baseline="0" dirty="0" err="1" smtClean="0"/>
              <a:t>collisionally</a:t>
            </a:r>
            <a:r>
              <a:rPr lang="en-US" baseline="0" dirty="0" smtClean="0"/>
              <a:t> de-excited.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Lifetimes (inverse of transition probability):</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[OIII] 4363 = 0.556s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[OIII] 4959 = 149.25s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[OIII] 5007 = 50.0s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[OII] 3726 = 5,555.56s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[OII] 3728 = 27,777.76s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[NII] 6584 = 333.33s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[SII] 6716 = 3846.15s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[SII] 6731 = 1136.36s</a:t>
            </a:r>
          </a:p>
        </p:txBody>
      </p:sp>
      <p:sp>
        <p:nvSpPr>
          <p:cNvPr id="4" name="Slide Number Placeholder 3"/>
          <p:cNvSpPr>
            <a:spLocks noGrp="1"/>
          </p:cNvSpPr>
          <p:nvPr>
            <p:ph type="sldNum" sz="quarter" idx="10"/>
          </p:nvPr>
        </p:nvSpPr>
        <p:spPr/>
        <p:txBody>
          <a:bodyPr/>
          <a:lstStyle/>
          <a:p>
            <a:fld id="{BDF60D80-4E50-344F-9CF0-0BE2EE75CA50}" type="slidenum">
              <a:rPr lang="en-US" smtClean="0"/>
              <a:pPr/>
              <a:t>19</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Energy levels for O have excitation potentials on order of </a:t>
            </a:r>
            <a:r>
              <a:rPr lang="en-US" baseline="0" dirty="0" err="1" smtClean="0"/>
              <a:t>kT</a:t>
            </a:r>
            <a:r>
              <a:rPr lang="en-US" baseline="0" dirty="0" smtClean="0"/>
              <a:t>, so the relative strength of these emitted lines can be used to measure electron temperature. (from </a:t>
            </a:r>
            <a:r>
              <a:rPr lang="en-US" baseline="0" dirty="0" err="1" smtClean="0"/>
              <a:t>Osterbrock</a:t>
            </a:r>
            <a:r>
              <a:rPr lang="en-US" baseline="0" dirty="0" smtClean="0"/>
              <a:t>)</a:t>
            </a:r>
          </a:p>
          <a:p>
            <a:endParaRPr lang="en-US" baseline="0" dirty="0" smtClean="0"/>
          </a:p>
          <a:p>
            <a:r>
              <a:rPr lang="en-US" dirty="0" smtClean="0"/>
              <a:t>Because [OIII] 4363 is so weak, it is difficult to detect</a:t>
            </a:r>
            <a:r>
              <a:rPr lang="en-US" baseline="0" dirty="0" smtClean="0"/>
              <a:t> in faint regions (and therefore at higher redshifts).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20</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average electron density can be found by observing the effects of </a:t>
            </a:r>
            <a:r>
              <a:rPr lang="en-US" baseline="0" dirty="0" err="1" smtClean="0"/>
              <a:t>collisional</a:t>
            </a:r>
            <a:r>
              <a:rPr lang="en-US" baseline="0" dirty="0" smtClean="0"/>
              <a:t> de-excitation, which can be done by comparing the intensities of two lines of the same ion emitted by different levels with nearly the same excitation energy (so the ratio will only depend on the ratio of collision strengths).  If the two levels have different </a:t>
            </a:r>
            <a:r>
              <a:rPr lang="en-US" baseline="0" dirty="0" err="1" smtClean="0"/>
              <a:t>radiative</a:t>
            </a:r>
            <a:r>
              <a:rPr lang="en-US" baseline="0" dirty="0" smtClean="0"/>
              <a:t> transition probabilities or different </a:t>
            </a:r>
            <a:r>
              <a:rPr lang="en-US" baseline="0" dirty="0" err="1" smtClean="0"/>
              <a:t>collisional</a:t>
            </a:r>
            <a:r>
              <a:rPr lang="en-US" baseline="0" dirty="0" smtClean="0"/>
              <a:t> de-excitation rates, the relative populations will depend on the electron density (so the ratio of the intensities will also depend on the electron density).</a:t>
            </a:r>
          </a:p>
          <a:p>
            <a:r>
              <a:rPr lang="en-US" dirty="0" smtClean="0"/>
              <a:t>(from </a:t>
            </a:r>
            <a:r>
              <a:rPr lang="en-US" dirty="0" err="1" smtClean="0"/>
              <a:t>Osterbrock</a:t>
            </a:r>
            <a:r>
              <a:rPr lang="en-US" dirty="0" smtClean="0"/>
              <a: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21</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Direct – measure [OIII] 4363 line to get temperature</a:t>
            </a:r>
          </a:p>
          <a:p>
            <a:r>
              <a:rPr lang="en-US" dirty="0" smtClean="0"/>
              <a:t>Theoretical</a:t>
            </a:r>
            <a:r>
              <a:rPr lang="en-US" baseline="0" dirty="0" smtClean="0"/>
              <a:t> – based on photoionization models</a:t>
            </a:r>
          </a:p>
          <a:p>
            <a:r>
              <a:rPr lang="en-US" baseline="0" dirty="0" smtClean="0"/>
              <a:t>Empirical – indirect estimate of temperature based on its relationship with other strong-line ratios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228600" indent="-228600">
              <a:buAutoNum type="arabicParenR"/>
            </a:pPr>
            <a:r>
              <a:rPr lang="en-US" dirty="0" smtClean="0"/>
              <a:t>Metallicity (O/H) dependence</a:t>
            </a:r>
          </a:p>
          <a:p>
            <a:pPr marL="228600" indent="-228600">
              <a:buAutoNum type="arabicParenR"/>
            </a:pPr>
            <a:r>
              <a:rPr lang="en-US" dirty="0" smtClean="0"/>
              <a:t>N/H</a:t>
            </a:r>
            <a:r>
              <a:rPr lang="en-US" baseline="0" dirty="0" smtClean="0"/>
              <a:t> and N/O dependence</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Temperature-dependent excitation rates</a:t>
            </a:r>
          </a:p>
          <a:p>
            <a:r>
              <a:rPr lang="en-US" dirty="0" smtClean="0"/>
              <a:t>λ4363 is difficult to detect in faint </a:t>
            </a:r>
            <a:r>
              <a:rPr lang="en-US" dirty="0" err="1" smtClean="0"/>
              <a:t>H</a:t>
            </a:r>
            <a:r>
              <a:rPr lang="en-US" cap="small" dirty="0" err="1" smtClean="0"/>
              <a:t>ii</a:t>
            </a:r>
            <a:r>
              <a:rPr lang="en-US" dirty="0" smtClean="0"/>
              <a:t> regions </a:t>
            </a:r>
          </a:p>
          <a:p>
            <a:r>
              <a:rPr lang="en-US" dirty="0" smtClean="0"/>
              <a:t>Oxygen emission is the most effective cooling source, so lower </a:t>
            </a:r>
            <a:r>
              <a:rPr lang="en-US" dirty="0" err="1" smtClean="0"/>
              <a:t>metallicities</a:t>
            </a:r>
            <a:r>
              <a:rPr lang="en-US" dirty="0" smtClean="0"/>
              <a:t> correspond to higher temperatures</a:t>
            </a:r>
          </a:p>
          <a:p>
            <a:pPr marL="0" marR="0" indent="0" algn="l" defTabSz="509412" rtl="0" eaLnBrk="1" fontAlgn="auto" latinLnBrk="0" hangingPunct="1">
              <a:lnSpc>
                <a:spcPct val="100000"/>
              </a:lnSpc>
              <a:spcBef>
                <a:spcPts val="0"/>
              </a:spcBef>
              <a:spcAft>
                <a:spcPts val="0"/>
              </a:spcAft>
              <a:buClrTx/>
              <a:buSzTx/>
              <a:buFontTx/>
              <a:buNone/>
              <a:tabLst/>
              <a:defRPr/>
            </a:pPr>
            <a:r>
              <a:rPr lang="en-US" baseline="0" dirty="0" smtClean="0"/>
              <a:t>Energy levels for O have excitation potentials on order of </a:t>
            </a:r>
            <a:r>
              <a:rPr lang="en-US" baseline="0" dirty="0" err="1" smtClean="0"/>
              <a:t>kT</a:t>
            </a:r>
            <a:r>
              <a:rPr lang="en-US" baseline="0" dirty="0" smtClean="0"/>
              <a:t>, so the relative strength of these emitted lines can be used to measure electron temperature. (from </a:t>
            </a:r>
            <a:r>
              <a:rPr lang="en-US" baseline="0" dirty="0" err="1" smtClean="0"/>
              <a:t>Osterbrock</a:t>
            </a:r>
            <a:r>
              <a:rPr lang="en-US" baseline="0" dirty="0" smtClean="0"/>
              <a:t>)</a:t>
            </a:r>
          </a:p>
          <a:p>
            <a:pPr marL="0" marR="0" indent="0" algn="l" defTabSz="509412" rtl="0" eaLnBrk="1" fontAlgn="auto" latinLnBrk="0" hangingPunct="1">
              <a:lnSpc>
                <a:spcPct val="100000"/>
              </a:lnSpc>
              <a:spcBef>
                <a:spcPts val="0"/>
              </a:spcBef>
              <a:spcAft>
                <a:spcPts val="0"/>
              </a:spcAft>
              <a:buClrTx/>
              <a:buSzTx/>
              <a:buFontTx/>
              <a:buNone/>
              <a:tabLst/>
              <a:defRPr/>
            </a:pPr>
            <a:r>
              <a:rPr lang="en-US" dirty="0" smtClean="0"/>
              <a:t>Possible to calculate the number ratios for all heavy elements with respect to H once the electron temperature and density of the interstellar gas are measured</a:t>
            </a:r>
          </a:p>
        </p:txBody>
      </p:sp>
      <p:sp>
        <p:nvSpPr>
          <p:cNvPr id="4" name="Slide Number Placeholder 3"/>
          <p:cNvSpPr>
            <a:spLocks noGrp="1"/>
          </p:cNvSpPr>
          <p:nvPr>
            <p:ph type="sldNum" sz="quarter" idx="10"/>
          </p:nvPr>
        </p:nvSpPr>
        <p:spPr/>
        <p:txBody>
          <a:bodyPr/>
          <a:lstStyle/>
          <a:p>
            <a:fld id="{BDF60D80-4E50-344F-9CF0-0BE2EE75CA50}" type="slidenum">
              <a:rPr lang="en-US" smtClean="0"/>
              <a:pPr/>
              <a:t>23</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found by</a:t>
            </a:r>
            <a:r>
              <a:rPr lang="en-US" baseline="0" dirty="0" smtClean="0"/>
              <a:t> Andrews &amp; Martini (2013), the approximation we use for the temperature of singly-ionized oxygen can overestimate the temperature at the high end.  This will only affect those galaxies with low </a:t>
            </a:r>
            <a:r>
              <a:rPr lang="en-US" baseline="0" dirty="0" err="1" smtClean="0"/>
              <a:t>metallicities</a:t>
            </a:r>
            <a:r>
              <a:rPr lang="en-US" baseline="0" dirty="0" smtClean="0"/>
              <a:t> (high temperatures) dominated by singly-ionized oxygen.  Since this affects less than 20 of our galaxies, it does not affect our results.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24</a:t>
            </a:fld>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54433259"/>
      </p:ext>
    </p:extLst>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Oxygen is used because</a:t>
            </a:r>
            <a:r>
              <a:rPr lang="en-US" baseline="0" dirty="0" smtClean="0"/>
              <a:t> it is the most abundant element in the universe (after hydrogen and helium), and it has emission lines in the optical range (so we can easily observe it).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25</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test</a:t>
            </a:r>
            <a:r>
              <a:rPr lang="en-US" baseline="0" dirty="0" smtClean="0"/>
              <a:t> my code, I calculated the metallicity for those galaxies studied in Yin et al. (2007), who also use the Direct method by </a:t>
            </a:r>
            <a:r>
              <a:rPr lang="en-US" baseline="0" dirty="0" err="1" smtClean="0"/>
              <a:t>Izotov</a:t>
            </a:r>
            <a:r>
              <a:rPr lang="en-US" baseline="0" dirty="0" smtClean="0"/>
              <a:t> et al. (2006).  THESE GALAXIES ARE NOT PART OF OUR SAMPLE.</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27</a:t>
            </a:fld>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904576259"/>
      </p:ext>
    </p:extLst>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Need the ultraviolet photons from the newly formed stars to excite the exterior gas, which</a:t>
            </a:r>
            <a:r>
              <a:rPr lang="en-US" baseline="0" dirty="0" smtClean="0"/>
              <a:t> is what we are seeing.  When measuring the emission lines, we are looking at the gas around the stars in the galaxy, not the actual stars.  Old galaxies (those not forming stars) will only have absorption lines.  By studying only star-forming galaxies, we are inherently biasing our sample towards lower </a:t>
            </a:r>
            <a:r>
              <a:rPr lang="en-US" baseline="0" dirty="0" err="1" smtClean="0"/>
              <a:t>metallicities</a:t>
            </a:r>
            <a:r>
              <a:rPr lang="en-US" baseline="0" dirty="0" smtClean="0"/>
              <a:t>.</a:t>
            </a:r>
          </a:p>
          <a:p>
            <a:endParaRPr lang="en-US" baseline="0" dirty="0" smtClean="0"/>
          </a:p>
          <a:p>
            <a:r>
              <a:rPr lang="en-US" baseline="0" dirty="0" err="1" smtClean="0"/>
              <a:t>m_r</a:t>
            </a:r>
            <a:r>
              <a:rPr lang="en-US" baseline="0" dirty="0" smtClean="0"/>
              <a:t>  &lt; 17.77 in SDSS</a:t>
            </a:r>
          </a:p>
          <a:p>
            <a:endParaRPr lang="en-US" baseline="0" dirty="0" smtClean="0"/>
          </a:p>
          <a:p>
            <a:r>
              <a:rPr lang="en-US" baseline="0" dirty="0" smtClean="0"/>
              <a:t>When my code returns temperatures higher than 3x10^4 K (due to erroneous measurements of [OIII] 4363), we remove these galaxies because those temperatures are physically impossible for HII regions.</a:t>
            </a:r>
          </a:p>
          <a:p>
            <a:endParaRPr lang="en-US" baseline="0" dirty="0" smtClean="0"/>
          </a:p>
          <a:p>
            <a:r>
              <a:rPr lang="en-US" baseline="0" dirty="0" smtClean="0"/>
              <a:t>There are more void than wall dwarf galaxies in our sample because there are less star-forming dwarf galaxies in the more dense environments.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28</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i="0" baseline="0" dirty="0" smtClean="0"/>
              <a:t>Strong</a:t>
            </a:r>
            <a:r>
              <a:rPr lang="en-US" i="0" baseline="0" dirty="0" smtClean="0"/>
              <a:t>-line methods (as those used by </a:t>
            </a:r>
            <a:r>
              <a:rPr lang="en-US" i="0" baseline="0" dirty="0" err="1" smtClean="0"/>
              <a:t>Tremonti</a:t>
            </a:r>
            <a:r>
              <a:rPr lang="en-US" i="0" baseline="0" dirty="0" smtClean="0"/>
              <a:t> et al. 2004) can overestimate the metallicity abundance by as much as 0.3 </a:t>
            </a:r>
            <a:r>
              <a:rPr lang="en-US" i="0" baseline="0" dirty="0" err="1" smtClean="0"/>
              <a:t>dex</a:t>
            </a:r>
            <a:r>
              <a:rPr lang="en-US" i="0" baseline="0" dirty="0" smtClean="0"/>
              <a:t>.  (</a:t>
            </a:r>
            <a:r>
              <a:rPr lang="en-US" i="0" baseline="0" dirty="0" err="1" smtClean="0"/>
              <a:t>Kennicutt</a:t>
            </a:r>
            <a:r>
              <a:rPr lang="en-US" i="0" baseline="0" dirty="0" smtClean="0"/>
              <a:t> et al. 2003)</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29</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Why do we want to measure the metallicity?  “If void</a:t>
            </a:r>
            <a:r>
              <a:rPr lang="en-US" baseline="0" dirty="0" smtClean="0"/>
              <a:t> galaxies are actively forming stars due to recent infall of fresh gas, we expect this material to have lower metallicity.” – </a:t>
            </a:r>
            <a:r>
              <a:rPr lang="en-US" baseline="0" dirty="0" err="1" smtClean="0"/>
              <a:t>Vogeley’s</a:t>
            </a:r>
            <a:r>
              <a:rPr lang="en-US" baseline="0" dirty="0" smtClean="0"/>
              <a:t> proposal</a:t>
            </a:r>
          </a:p>
          <a:p>
            <a:endParaRPr lang="en-US" baseline="0" dirty="0" smtClean="0"/>
          </a:p>
          <a:p>
            <a:r>
              <a:rPr lang="en-US" baseline="0" dirty="0" smtClean="0"/>
              <a:t>Scientific goals:</a:t>
            </a:r>
          </a:p>
          <a:p>
            <a:pPr>
              <a:buFontTx/>
              <a:buChar char="-"/>
            </a:pPr>
            <a:r>
              <a:rPr lang="en-US" baseline="0" dirty="0" smtClean="0"/>
              <a:t>How do these galaxies compare to those in regions of higher density?  (They are suspected to be of much lower metallicity – is this true?)</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30</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1-sigma restriction on [OIII]</a:t>
            </a:r>
            <a:r>
              <a:rPr lang="en-US" baseline="0" dirty="0" smtClean="0"/>
              <a:t> 4363</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31</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0-sigma restriction</a:t>
            </a:r>
            <a:r>
              <a:rPr lang="en-US" baseline="0" dirty="0" smtClean="0"/>
              <a:t> on [OIII] 4363.  Lowering the restriction on 4363 definitely added more high-metallicity galaxies, as expected (4363 is inversely proportional to the metallicity).</a:t>
            </a:r>
          </a:p>
          <a:p>
            <a:endParaRPr lang="en-US" baseline="0" dirty="0" smtClean="0"/>
          </a:p>
          <a:p>
            <a:r>
              <a:rPr lang="en-US" baseline="0" dirty="0" smtClean="0"/>
              <a:t>There is now a shift towards higher O/H in void dwarf galaxies seen in this sample.  Evidently, there are more high-metallicity galaxies in voids than in more dense regions.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33</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For all the dwarf</a:t>
            </a:r>
            <a:r>
              <a:rPr lang="en-US" baseline="0" dirty="0" smtClean="0"/>
              <a:t> galaxies, </a:t>
            </a:r>
            <a:r>
              <a:rPr lang="en-US" i="1" baseline="0" dirty="0" smtClean="0"/>
              <a:t>r</a:t>
            </a:r>
            <a:r>
              <a:rPr lang="en-US" i="0" baseline="0" dirty="0" smtClean="0"/>
              <a:t> = 0.08 ± 0.094. </a:t>
            </a:r>
            <a:r>
              <a:rPr lang="en-US" baseline="0" dirty="0" smtClean="0"/>
              <a:t> </a:t>
            </a:r>
            <a:r>
              <a:rPr lang="en-US" dirty="0" smtClean="0"/>
              <a:t>Without</a:t>
            </a:r>
            <a:r>
              <a:rPr lang="en-US" baseline="0" dirty="0" smtClean="0"/>
              <a:t> extreme low-metallicity galaxies, correlation coefficient </a:t>
            </a:r>
            <a:r>
              <a:rPr lang="en-US" i="1" baseline="0" dirty="0" smtClean="0"/>
              <a:t>r</a:t>
            </a:r>
            <a:r>
              <a:rPr lang="en-US" i="0" baseline="0" dirty="0" smtClean="0"/>
              <a:t> = 0.12 ± 0.093.</a:t>
            </a:r>
          </a:p>
          <a:p>
            <a:endParaRPr lang="en-US" i="0" baseline="0" dirty="0" smtClean="0"/>
          </a:p>
          <a:p>
            <a:r>
              <a:rPr lang="en-US" i="0" baseline="0" dirty="0" smtClean="0"/>
              <a:t>Strong-line methods (as those used by </a:t>
            </a:r>
            <a:r>
              <a:rPr lang="en-US" i="0" baseline="0" dirty="0" err="1" smtClean="0"/>
              <a:t>Tremonti</a:t>
            </a:r>
            <a:r>
              <a:rPr lang="en-US" i="0" baseline="0" dirty="0" smtClean="0"/>
              <a:t> et al. 2004) can overestimate the metallicity abundance by as much as 0.3 </a:t>
            </a:r>
            <a:r>
              <a:rPr lang="en-US" i="0" baseline="0" dirty="0" err="1" smtClean="0"/>
              <a:t>dex</a:t>
            </a:r>
            <a:r>
              <a:rPr lang="en-US" i="0" baseline="0" dirty="0" smtClean="0"/>
              <a:t>.  (</a:t>
            </a:r>
            <a:r>
              <a:rPr lang="en-US" i="0" baseline="0" dirty="0" err="1" smtClean="0"/>
              <a:t>Kennicutt</a:t>
            </a:r>
            <a:r>
              <a:rPr lang="en-US" i="0" baseline="0" dirty="0" smtClean="0"/>
              <a:t> et al. 2003)</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35</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09412" rtl="0" eaLnBrk="1" fontAlgn="auto" latinLnBrk="0" hangingPunct="1">
              <a:lnSpc>
                <a:spcPct val="100000"/>
              </a:lnSpc>
              <a:spcBef>
                <a:spcPts val="0"/>
              </a:spcBef>
              <a:spcAft>
                <a:spcPts val="0"/>
              </a:spcAft>
              <a:buClrTx/>
              <a:buSzTx/>
              <a:buFontTx/>
              <a:buChar char="-"/>
              <a:tabLst/>
              <a:defRPr/>
            </a:pPr>
            <a:r>
              <a:rPr lang="en-US" dirty="0" smtClean="0"/>
              <a:t>ΛCDM cosmology predicts void galaxies to have lower masses and be retarded in their star formation when compared to galaxies in more dense environments</a:t>
            </a:r>
          </a:p>
          <a:p>
            <a:pPr marL="0" marR="0" indent="0" algn="l" defTabSz="509412" rtl="0" eaLnBrk="1" fontAlgn="auto" latinLnBrk="0" hangingPunct="1">
              <a:lnSpc>
                <a:spcPct val="100000"/>
              </a:lnSpc>
              <a:spcBef>
                <a:spcPts val="0"/>
              </a:spcBef>
              <a:spcAft>
                <a:spcPts val="0"/>
              </a:spcAft>
              <a:buClrTx/>
              <a:buSzTx/>
              <a:buFontTx/>
              <a:buChar char="-"/>
              <a:tabLst/>
              <a:defRPr/>
            </a:pPr>
            <a:r>
              <a:rPr lang="en-US" dirty="0" smtClean="0"/>
              <a:t>Previous surveys found a populatio</a:t>
            </a:r>
            <a:r>
              <a:rPr lang="en-US" baseline="0" dirty="0" smtClean="0"/>
              <a:t>n of void dwarf galaxies that are metal-poor (12 + log(O/H) &lt; 7.6)</a:t>
            </a:r>
          </a:p>
        </p:txBody>
      </p:sp>
      <p:sp>
        <p:nvSpPr>
          <p:cNvPr id="4" name="Slide Number Placeholder 3"/>
          <p:cNvSpPr>
            <a:spLocks noGrp="1"/>
          </p:cNvSpPr>
          <p:nvPr>
            <p:ph type="sldNum" sz="quarter" idx="10"/>
          </p:nvPr>
        </p:nvSpPr>
        <p:spPr/>
        <p:txBody>
          <a:bodyPr/>
          <a:lstStyle/>
          <a:p>
            <a:fld id="{BDF60D80-4E50-344F-9CF0-0BE2EE75CA50}" type="slidenum">
              <a:rPr lang="en-US" smtClean="0"/>
              <a:pPr/>
              <a:t>3</a:t>
            </a:fld>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256490257"/>
      </p:ext>
    </p:extLst>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To ensure that</a:t>
            </a:r>
            <a:r>
              <a:rPr lang="en-US" baseline="0" dirty="0" smtClean="0"/>
              <a:t> the direct method I am using (from </a:t>
            </a:r>
            <a:r>
              <a:rPr lang="en-US" baseline="0" dirty="0" err="1" smtClean="0"/>
              <a:t>Izotov</a:t>
            </a:r>
            <a:r>
              <a:rPr lang="en-US" baseline="0" dirty="0" smtClean="0"/>
              <a:t> et al. (2006)) is returning proper metallicity values, I also calculated the metallicity of all galaxies using </a:t>
            </a:r>
            <a:r>
              <a:rPr lang="en-US" baseline="0" dirty="0" err="1" smtClean="0"/>
              <a:t>pyNeb</a:t>
            </a:r>
            <a:r>
              <a:rPr lang="en-US" baseline="0" dirty="0" smtClean="0"/>
              <a:t>, a python package to analytically solve the equilibrium equations to calculate the abundances.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36</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Side wings have no dependence on absolute magnitude</a:t>
            </a:r>
            <a:r>
              <a:rPr lang="en-US" baseline="0" dirty="0" smtClean="0"/>
              <a:t> or </a:t>
            </a:r>
            <a:r>
              <a:rPr lang="en-US" baseline="0" dirty="0" err="1" smtClean="0"/>
              <a:t>redshift</a:t>
            </a:r>
            <a:r>
              <a:rPr lang="en-US" baseline="0" dirty="0" smtClean="0"/>
              <a:t>.  Still not quite sure what is causing the discrepancy between values.</a:t>
            </a:r>
          </a:p>
          <a:p>
            <a:endParaRPr lang="en-US" baseline="0" dirty="0" smtClean="0"/>
          </a:p>
          <a:p>
            <a:r>
              <a:rPr lang="en-US" baseline="0" dirty="0" smtClean="0"/>
              <a:t>Also want to compare results to data from Portsmouth group (model-dependent flux measurements, similar to MPA-JHU flux values).  idlSpec2d (SDSS DR12 pipeline data) is model-independent.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37</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Stellar mass estimates</a:t>
            </a:r>
            <a:r>
              <a:rPr lang="en-US" baseline="0" dirty="0" smtClean="0"/>
              <a:t> from MPA-JHU catalog</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38</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Since</a:t>
            </a:r>
            <a:r>
              <a:rPr lang="en-US" baseline="0" dirty="0" smtClean="0"/>
              <a:t> mass is inversely proportional to total specific star formation rate, and mass is proportional to metallicity, then the total specific star formation rate should be inversely proportional to the metallicity.</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39</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sample of dwarf galaxies has been scaled by a factor of 5 for improved</a:t>
            </a:r>
            <a:r>
              <a:rPr lang="en-US" baseline="0" dirty="0" smtClean="0"/>
              <a:t> visibility.</a:t>
            </a:r>
          </a:p>
          <a:p>
            <a:endParaRPr lang="en-US" baseline="0" dirty="0" smtClean="0"/>
          </a:p>
          <a:p>
            <a:r>
              <a:rPr lang="en-US" baseline="0" dirty="0" smtClean="0"/>
              <a:t>There is a selection bias against low SFR galaxies in our sample.</a:t>
            </a:r>
          </a:p>
          <a:p>
            <a:endParaRPr lang="en-US" baseline="0" dirty="0" smtClean="0"/>
          </a:p>
          <a:p>
            <a:r>
              <a:rPr lang="en-US" baseline="0" dirty="0" smtClean="0"/>
              <a:t>Our sample roughly follows the </a:t>
            </a:r>
            <a:r>
              <a:rPr lang="en-US" baseline="0" dirty="0" err="1" smtClean="0"/>
              <a:t>sSFR</a:t>
            </a:r>
            <a:r>
              <a:rPr lang="en-US" baseline="0" dirty="0" smtClean="0"/>
              <a:t> distribution of all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40</a:t>
            </a:fld>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23655920"/>
      </p:ext>
    </p:extLst>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Young galaxies are characteristically</a:t>
            </a:r>
            <a:r>
              <a:rPr lang="en-US" baseline="0" dirty="0" smtClean="0"/>
              <a:t> blue and should have a lower metallicity than older galaxies, which are normally more red.</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41</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galaxies represent the bluest dwarf</a:t>
            </a:r>
            <a:r>
              <a:rPr lang="en-US" baseline="0" dirty="0" smtClean="0"/>
              <a:t> galaxies.</a:t>
            </a:r>
            <a:endParaRPr lang="en-US" dirty="0" smtClean="0"/>
          </a:p>
          <a:p>
            <a:endParaRPr lang="en-US" dirty="0" smtClean="0"/>
          </a:p>
          <a:p>
            <a:r>
              <a:rPr lang="en-US" dirty="0" smtClean="0"/>
              <a:t>Dwarf galaxy distributions</a:t>
            </a:r>
            <a:r>
              <a:rPr lang="en-US" baseline="0" dirty="0" smtClean="0"/>
              <a:t> from Hoyle et al. (2012)</a:t>
            </a:r>
          </a:p>
        </p:txBody>
      </p:sp>
      <p:sp>
        <p:nvSpPr>
          <p:cNvPr id="4" name="Slide Number Placeholder 3"/>
          <p:cNvSpPr>
            <a:spLocks noGrp="1"/>
          </p:cNvSpPr>
          <p:nvPr>
            <p:ph type="sldNum" sz="quarter" idx="10"/>
          </p:nvPr>
        </p:nvSpPr>
        <p:spPr/>
        <p:txBody>
          <a:bodyPr/>
          <a:lstStyle/>
          <a:p>
            <a:fld id="{BDF60D80-4E50-344F-9CF0-0BE2EE75CA50}" type="slidenum">
              <a:rPr lang="en-US" smtClean="0"/>
              <a:pPr/>
              <a:t>42</a:t>
            </a:fld>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165168771"/>
      </p:ext>
    </p:extLst>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No significant</a:t>
            </a:r>
            <a:r>
              <a:rPr lang="en-US" baseline="0" dirty="0" smtClean="0"/>
              <a:t> difference between void and wall dwarf galaxies, same as with O/H.</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44</a:t>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r>
              <a:rPr lang="en-US" dirty="0" smtClean="0"/>
              <a:t>The</a:t>
            </a:r>
            <a:r>
              <a:rPr lang="en-US" baseline="0" dirty="0" smtClean="0"/>
              <a:t> relation between N+/O+ and N/O is almost unity</a:t>
            </a:r>
          </a:p>
          <a:p>
            <a:r>
              <a:rPr lang="en-US" baseline="0" dirty="0" smtClean="0"/>
              <a:t>  - N+/O+ &lt; N/O for low ratios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46</a:t>
            </a:fld>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742647839"/>
      </p:ext>
    </p:extLst>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There is clearly a</a:t>
            </a:r>
            <a:r>
              <a:rPr lang="en-US" baseline="0" dirty="0" smtClean="0"/>
              <a:t> shift in the N/O abundance between void and wall dwarf galaxies – void galaxies have a lower N/O abundance than wall galaxies.</a:t>
            </a:r>
          </a:p>
          <a:p>
            <a:endParaRPr lang="en-US" baseline="0" dirty="0" smtClean="0"/>
          </a:p>
          <a:p>
            <a:r>
              <a:rPr lang="en-US" baseline="0" dirty="0" smtClean="0"/>
              <a:t>There is no possible way to have the same distribution in O/H and N/H but different in N/O.  Therefore, I believe that there is a very subtle difference in O/H and N/H between voids and more dense regions; this difference is within the noise of the data, but when we remove H from the ratio, we amplify the difference and can see it in N/O.</a:t>
            </a:r>
          </a:p>
          <a:p>
            <a:pPr marL="171450" indent="-171450">
              <a:buFontTx/>
              <a:buChar char="-"/>
            </a:pPr>
            <a:r>
              <a:rPr lang="en-US" baseline="0" dirty="0" smtClean="0"/>
              <a:t>Void galaxies have slightly higher O/H ratios than wall galaxies.</a:t>
            </a:r>
          </a:p>
          <a:p>
            <a:pPr marL="171450" indent="-171450">
              <a:buFontTx/>
              <a:buChar char="-"/>
            </a:pPr>
            <a:r>
              <a:rPr lang="en-US" baseline="0" dirty="0" smtClean="0"/>
              <a:t>Void galaxies have slightly lower N/H ratios than wall galaxies.</a:t>
            </a:r>
          </a:p>
        </p:txBody>
      </p:sp>
      <p:sp>
        <p:nvSpPr>
          <p:cNvPr id="4" name="Slide Number Placeholder 3"/>
          <p:cNvSpPr>
            <a:spLocks noGrp="1"/>
          </p:cNvSpPr>
          <p:nvPr>
            <p:ph type="sldNum" sz="quarter" idx="10"/>
          </p:nvPr>
        </p:nvSpPr>
        <p:spPr/>
        <p:txBody>
          <a:bodyPr/>
          <a:lstStyle/>
          <a:p>
            <a:fld id="{BDF60D80-4E50-344F-9CF0-0BE2EE75CA50}" type="slidenum">
              <a:rPr lang="en-US" smtClean="0"/>
              <a:pPr/>
              <a:t>47</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Large sky surveys (such as SDSS) have revealed a non-uniform distribution of galaxies throughout the universe.  Dubbed the Cosmic Web, galaxies clump together in clusters and along filaments, leaving giant gaps between them (similar to a sponge).  What would cause this type of structure?</a:t>
            </a:r>
          </a:p>
          <a:p>
            <a:endParaRPr lang="en-US" baseline="0" dirty="0" smtClean="0"/>
          </a:p>
          <a:p>
            <a:r>
              <a:rPr lang="en-US" baseline="0" dirty="0" smtClean="0"/>
              <a:t>D = </a:t>
            </a:r>
            <a:r>
              <a:rPr lang="en-US" baseline="0" dirty="0" err="1" smtClean="0"/>
              <a:t>cz</a:t>
            </a:r>
            <a:r>
              <a:rPr lang="en-US" baseline="0" dirty="0" smtClean="0"/>
              <a:t>/H = (3e5/100)*z = 3000*z h^-1 </a:t>
            </a:r>
            <a:r>
              <a:rPr lang="en-US" baseline="0" dirty="0" err="1" smtClean="0"/>
              <a:t>Mpc</a:t>
            </a:r>
            <a:r>
              <a:rPr lang="en-US" baseline="0" dirty="0" smtClean="0"/>
              <a:t> = 9e9*z </a:t>
            </a:r>
            <a:r>
              <a:rPr lang="en-US" baseline="0" dirty="0" err="1" smtClean="0"/>
              <a:t>lightyears</a:t>
            </a:r>
            <a:endParaRPr lang="en-US" baseline="0" dirty="0" smtClean="0"/>
          </a:p>
          <a:p>
            <a:r>
              <a:rPr lang="en-US" baseline="0" dirty="0" smtClean="0"/>
              <a:t>This diagram is 450 h^-1 </a:t>
            </a:r>
            <a:r>
              <a:rPr lang="en-US" baseline="0" dirty="0" err="1" smtClean="0"/>
              <a:t>Mpc</a:t>
            </a:r>
            <a:r>
              <a:rPr lang="en-US" baseline="0" dirty="0" smtClean="0"/>
              <a:t> in radius, or 900 h^-1 </a:t>
            </a:r>
            <a:r>
              <a:rPr lang="en-US" baseline="0" dirty="0" err="1" smtClean="0"/>
              <a:t>Mpc</a:t>
            </a:r>
            <a:r>
              <a:rPr lang="en-US" baseline="0" dirty="0" smtClean="0"/>
              <a:t> in diameter, or about 4 billion light years across.  For scale, the closest star to our Sun is 4 light years away.  We are 8 </a:t>
            </a:r>
            <a:r>
              <a:rPr lang="en-US" baseline="0" dirty="0" err="1" smtClean="0"/>
              <a:t>kpc</a:t>
            </a:r>
            <a:r>
              <a:rPr lang="en-US" baseline="0" dirty="0" smtClean="0"/>
              <a:t> from the center of the Milky Way, or 26,000 light years.</a:t>
            </a:r>
          </a:p>
          <a:p>
            <a:endParaRPr lang="en-US" baseline="0" dirty="0" smtClean="0"/>
          </a:p>
        </p:txBody>
      </p:sp>
      <p:sp>
        <p:nvSpPr>
          <p:cNvPr id="4" name="Slide Number Placeholder 3"/>
          <p:cNvSpPr>
            <a:spLocks noGrp="1"/>
          </p:cNvSpPr>
          <p:nvPr>
            <p:ph type="sldNum" sz="quarter" idx="10"/>
          </p:nvPr>
        </p:nvSpPr>
        <p:spPr/>
        <p:txBody>
          <a:bodyPr/>
          <a:lstStyle/>
          <a:p>
            <a:fld id="{BDF60D80-4E50-344F-9CF0-0BE2EE75CA50}" type="slidenum">
              <a:rPr lang="en-US" smtClean="0"/>
              <a:pPr/>
              <a:t>5</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“N/O</a:t>
            </a:r>
            <a:r>
              <a:rPr lang="en-US" baseline="0" dirty="0" smtClean="0"/>
              <a:t> plateau” is supposed to be indicative of the primary v. secondary nature of nitrogen.  It is seen in both the mass-N/O relation and the O/H v. N/O relation.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dirty="0" smtClean="0"/>
              <a:t>Expected to be constant up to Z~8 or 8.5, then steady increase.</a:t>
            </a:r>
            <a:r>
              <a:rPr lang="en-US" baseline="0" dirty="0" smtClean="0"/>
              <a:t>  Not quite sure why we instead see an inverse relation between O/H and N/O – this translates to a constant N for increasing O (which does not make sense).</a:t>
            </a:r>
          </a:p>
          <a:p>
            <a:endParaRPr lang="en-US" baseline="0" dirty="0" smtClean="0"/>
          </a:p>
          <a:p>
            <a:r>
              <a:rPr lang="en-US" baseline="0" dirty="0" smtClean="0"/>
              <a:t>Select other studies (including Andrews &amp; Martini, 2013) also find a negative slope instead of a constant N/O value as a function of O/H.</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49</a:t>
            </a:fld>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419590488"/>
      </p:ext>
    </p:extLst>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Slope of best-fit line is less than 1, so all nitrogen synthesis is primary.</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50</a:t>
            </a:fld>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998828222"/>
      </p:ext>
    </p:extLst>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r>
              <a:rPr lang="en-US" dirty="0" smtClean="0"/>
              <a:t>Due to the MZ</a:t>
            </a:r>
            <a:r>
              <a:rPr lang="en-US" baseline="0" dirty="0" smtClean="0"/>
              <a:t> relation and primary v. secondary nitrogen production, the N/O ratio is expected to remain constant for low stellar masses and linearly increase for larger masses.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51</a:t>
            </a:fld>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919527607"/>
      </p:ext>
    </p:extLst>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Young galaxies are characteristically</a:t>
            </a:r>
            <a:r>
              <a:rPr lang="en-US" baseline="0" dirty="0" smtClean="0"/>
              <a:t> blue and should have a lower N/O ratio than older galaxies, which are normally redder.</a:t>
            </a:r>
          </a:p>
          <a:p>
            <a:endParaRPr lang="en-US" baseline="0" dirty="0" smtClean="0"/>
          </a:p>
          <a:p>
            <a:r>
              <a:rPr lang="en-US" baseline="0" dirty="0" smtClean="0"/>
              <a:t>Primary v. secondary nitrogen production should also be evident in these figures, where the N/O ratio is independent of color up to a certain color.  At redder colors, the N/O ratio should increase with the color.</a:t>
            </a:r>
          </a:p>
        </p:txBody>
      </p:sp>
      <p:sp>
        <p:nvSpPr>
          <p:cNvPr id="4" name="Slide Number Placeholder 3"/>
          <p:cNvSpPr>
            <a:spLocks noGrp="1"/>
          </p:cNvSpPr>
          <p:nvPr>
            <p:ph type="sldNum" sz="quarter" idx="10"/>
          </p:nvPr>
        </p:nvSpPr>
        <p:spPr/>
        <p:txBody>
          <a:bodyPr/>
          <a:lstStyle/>
          <a:p>
            <a:fld id="{BDF60D80-4E50-344F-9CF0-0BE2EE75CA50}" type="slidenum">
              <a:rPr lang="en-US" smtClean="0"/>
              <a:pPr/>
              <a:t>52</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Bluer galaxies have a</a:t>
            </a:r>
            <a:r>
              <a:rPr lang="en-US" baseline="0" dirty="0" smtClean="0"/>
              <a:t> higher </a:t>
            </a:r>
            <a:r>
              <a:rPr lang="en-US" baseline="0" dirty="0" err="1" smtClean="0"/>
              <a:t>sSFR</a:t>
            </a:r>
            <a:r>
              <a:rPr lang="en-US" baseline="0" dirty="0" smtClean="0"/>
              <a:t> than redder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53</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Based on the correlations between SFR and stellar mass and </a:t>
            </a:r>
            <a:r>
              <a:rPr lang="en-US" dirty="0" err="1" smtClean="0"/>
              <a:t>sSFR</a:t>
            </a:r>
            <a:r>
              <a:rPr lang="en-US" baseline="0" dirty="0" smtClean="0"/>
              <a:t> and color, we expect the N/O ratio to increase with increasing SFR and decrease with increasing </a:t>
            </a:r>
            <a:r>
              <a:rPr lang="en-US" baseline="0" dirty="0" err="1" smtClean="0"/>
              <a:t>sSFR</a:t>
            </a:r>
            <a:r>
              <a:rPr lang="en-US" baseline="0" smtClean="0"/>
              <a: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54</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[OII] 3727 doublet (required to measure the amount of singly ionized oxygen in a galaxy) is not </a:t>
            </a:r>
            <a:r>
              <a:rPr lang="en-US" baseline="0" dirty="0" err="1" smtClean="0"/>
              <a:t>redshifted</a:t>
            </a:r>
            <a:r>
              <a:rPr lang="en-US" baseline="0" dirty="0" smtClean="0"/>
              <a:t> into the SDSS spectrograph until at a redshift of about 0.02.  Since dwarf galaxies are only observed out to a redshift of 0.03, this eliminates a significant portion of our sample.</a:t>
            </a:r>
          </a:p>
          <a:p>
            <a:endParaRPr lang="en-US" baseline="0" dirty="0" smtClean="0"/>
          </a:p>
          <a:p>
            <a:r>
              <a:rPr lang="en-US" baseline="0" dirty="0" smtClean="0"/>
              <a:t>By deriving this approximation, our sample size increased from 135 dwarf galaxies to almost 2000!</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56</a:t>
            </a:fld>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304840681"/>
      </p:ext>
    </p:extLst>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For other elements, when a particular ionization stage is immeasurable</a:t>
            </a:r>
            <a:r>
              <a:rPr lang="en-US" baseline="0" dirty="0" smtClean="0"/>
              <a:t> for one reason or another, we can use an ICF to estimate the total elemental abundance based off one ionization stage.  Usually, with oxygen, all main stages are detectable, so there is no need for one.  However, I feel we should be able to discover a relation between O++/H and O/H, which would allow us to measure the metallicity of dwarf galaxies closer than </a:t>
            </a:r>
            <a:r>
              <a:rPr lang="en-US" baseline="0" dirty="0" err="1" smtClean="0"/>
              <a:t>z</a:t>
            </a:r>
            <a:r>
              <a:rPr lang="en-US" baseline="0" dirty="0" smtClean="0"/>
              <a:t> = 0.02 (since we would no longer require [OII] 3727).</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57</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AGN and composite galaxies are grouped together.</a:t>
            </a:r>
          </a:p>
          <a:p>
            <a:endParaRPr lang="en-US" dirty="0" smtClean="0"/>
          </a:p>
          <a:p>
            <a:r>
              <a:rPr lang="en-US" dirty="0" smtClean="0"/>
              <a:t>AGN and composite galaxies have more</a:t>
            </a:r>
            <a:r>
              <a:rPr lang="en-US" baseline="0" dirty="0" smtClean="0"/>
              <a:t> doubly-ionized oxygen than star-forming galaxies.  This makes sense, since they have a more energetic emission with which to ionize the gas.</a:t>
            </a:r>
          </a:p>
          <a:p>
            <a:endParaRPr lang="en-US" baseline="0" dirty="0" smtClean="0"/>
          </a:p>
          <a:p>
            <a:r>
              <a:rPr lang="en-US" baseline="0" dirty="0" smtClean="0"/>
              <a:t>The slope should be equal to 1 in both cases.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58</a:t>
            </a:fld>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r>
              <a:rPr lang="en-US" dirty="0" smtClean="0"/>
              <a:t>Describe what</a:t>
            </a:r>
            <a:r>
              <a:rPr lang="en-US" baseline="0" dirty="0" smtClean="0"/>
              <a:t> “uncertain” dwarf galaxies are.</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59</a:t>
            </a:fld>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534721159"/>
      </p:ext>
    </p:extLst>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a:t>
            </a:r>
            <a:r>
              <a:rPr lang="en-US" baseline="0" dirty="0" smtClean="0"/>
              <a:t> we reproduce this structure?  Yes – small perturbations in the initial distribution of dark matter were amplified while the universe expands.  Gravity caused the slightly more dense regions to contract more, while simultaneously causing the less dense regions to expand.</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a:t>
            </a:fld>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765018674"/>
      </p:ext>
    </p:extLst>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Average (median) values for void dwarf galaxies</a:t>
            </a:r>
          </a:p>
          <a:p>
            <a:pPr marL="285750" indent="-285750">
              <a:buFontTx/>
              <a:buChar char="-"/>
            </a:pPr>
            <a:r>
              <a:rPr lang="en-US" baseline="0" dirty="0" smtClean="0"/>
              <a:t>O/H: 8.02±0.008 (8.09) – higher than average</a:t>
            </a:r>
          </a:p>
          <a:p>
            <a:pPr marL="285750" indent="-285750">
              <a:buFontTx/>
              <a:buChar char="-"/>
            </a:pPr>
            <a:r>
              <a:rPr lang="en-US" baseline="0" dirty="0" smtClean="0"/>
              <a:t>N/H: 6.60±0.007 (6.62) – higher than average</a:t>
            </a:r>
          </a:p>
          <a:p>
            <a:pPr marL="285750" indent="-285750">
              <a:buFontTx/>
              <a:buChar char="-"/>
            </a:pPr>
            <a:r>
              <a:rPr lang="en-US" baseline="0" dirty="0" smtClean="0"/>
              <a:t>N/O: -1.42±0.010 (-1.41) – higher than average</a:t>
            </a:r>
            <a:endParaRPr lang="en-US" dirty="0" smtClean="0"/>
          </a:p>
          <a:p>
            <a:endParaRPr lang="en-US" baseline="0" dirty="0" smtClean="0"/>
          </a:p>
          <a:p>
            <a:r>
              <a:rPr lang="en-US" baseline="0" dirty="0" smtClean="0"/>
              <a:t>Spectra of central region in void dwarf galaxy.  </a:t>
            </a:r>
          </a:p>
          <a:p>
            <a:pPr marL="285750" indent="-285750">
              <a:buFontTx/>
              <a:buChar char="-"/>
            </a:pPr>
            <a:r>
              <a:rPr lang="en-US" baseline="0" dirty="0" smtClean="0"/>
              <a:t>normal late-type spiral galaxy (determined by </a:t>
            </a:r>
            <a:r>
              <a:rPr lang="en-US" baseline="0" dirty="0" err="1" smtClean="0"/>
              <a:t>GalaxyZoo</a:t>
            </a:r>
            <a:r>
              <a:rPr lang="en-US" baseline="0" dirty="0" smtClean="0"/>
              <a:t>)</a:t>
            </a:r>
          </a:p>
          <a:p>
            <a:pPr marL="285750" indent="-285750">
              <a:buFontTx/>
              <a:buChar char="-"/>
            </a:pPr>
            <a:r>
              <a:rPr lang="en-US" baseline="0" dirty="0" err="1" smtClean="0"/>
              <a:t>Mr</a:t>
            </a:r>
            <a:r>
              <a:rPr lang="en-US" baseline="0" dirty="0" smtClean="0"/>
              <a:t> = -16.849</a:t>
            </a:r>
          </a:p>
        </p:txBody>
      </p:sp>
      <p:sp>
        <p:nvSpPr>
          <p:cNvPr id="4" name="Slide Number Placeholder 3"/>
          <p:cNvSpPr>
            <a:spLocks noGrp="1"/>
          </p:cNvSpPr>
          <p:nvPr>
            <p:ph type="sldNum" sz="quarter" idx="10"/>
          </p:nvPr>
        </p:nvSpPr>
        <p:spPr/>
        <p:txBody>
          <a:bodyPr/>
          <a:lstStyle/>
          <a:p>
            <a:fld id="{BDF60D80-4E50-344F-9CF0-0BE2EE75CA50}" type="slidenum">
              <a:rPr lang="en-US" smtClean="0"/>
              <a:pPr/>
              <a:t>60</a:t>
            </a:fld>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r>
              <a:rPr lang="en-US" dirty="0" smtClean="0"/>
              <a:t>There is a known relationship</a:t>
            </a:r>
            <a:r>
              <a:rPr lang="en-US" baseline="0" dirty="0" smtClean="0"/>
              <a:t> between the stellar mass of a galaxy and its metallicity – the more stars a galaxy has, the more of its hydrogen has been converted into heavier elements.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61</a:t>
            </a:fld>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919527607"/>
      </p:ext>
    </p:extLst>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err="1" smtClean="0"/>
              <a:t>Metallicities</a:t>
            </a:r>
            <a:r>
              <a:rPr lang="en-US" baseline="0" dirty="0" smtClean="0"/>
              <a:t> calculated w/ approximations</a:t>
            </a:r>
          </a:p>
          <a:p>
            <a:endParaRPr lang="en-US" baseline="0" dirty="0" smtClean="0"/>
          </a:p>
          <a:p>
            <a:r>
              <a:rPr lang="en-US" baseline="0" dirty="0" smtClean="0"/>
              <a:t>Evidence that void dwarf galaxies have slightly higher O/H values (7%) than wall galaxies – subtle difference, but statistically significant.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62</a:t>
            </a:fld>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P-values (from KS test) steadily decrease from 0.4645 at </a:t>
            </a:r>
            <a:r>
              <a:rPr lang="en-US" dirty="0" err="1" smtClean="0"/>
              <a:t>Mr</a:t>
            </a:r>
            <a:r>
              <a:rPr lang="en-US" dirty="0" smtClean="0"/>
              <a:t> &gt; -14 to 0.0036 for -16 &gt; </a:t>
            </a:r>
            <a:r>
              <a:rPr lang="en-US" dirty="0" err="1" smtClean="0"/>
              <a:t>Mr</a:t>
            </a:r>
            <a:r>
              <a:rPr lang="en-US" dirty="0" smtClean="0"/>
              <a:t> &gt; -17.  There is a statistically</a:t>
            </a:r>
            <a:r>
              <a:rPr lang="en-US" baseline="0" dirty="0" smtClean="0"/>
              <a:t> significant difference between the void and wall </a:t>
            </a:r>
            <a:r>
              <a:rPr lang="en-US" baseline="0" dirty="0" err="1" smtClean="0"/>
              <a:t>metallicities</a:t>
            </a:r>
            <a:r>
              <a:rPr lang="en-US" baseline="0" dirty="0" smtClean="0"/>
              <a:t>, but it is not physically significant.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63</a:t>
            </a:fld>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There is a statistically</a:t>
            </a:r>
            <a:r>
              <a:rPr lang="en-US" baseline="0" dirty="0" smtClean="0"/>
              <a:t> significant difference between the void and wall </a:t>
            </a:r>
            <a:r>
              <a:rPr lang="en-US" baseline="0" dirty="0" err="1" smtClean="0"/>
              <a:t>metallicities</a:t>
            </a:r>
            <a:r>
              <a:rPr lang="en-US" baseline="0" dirty="0" smtClean="0"/>
              <a:t>, but it is not physically significant.</a:t>
            </a:r>
          </a:p>
          <a:p>
            <a:endParaRPr lang="en-US" baseline="0" dirty="0" smtClean="0"/>
          </a:p>
          <a:p>
            <a:r>
              <a:rPr lang="en-US" baseline="0" dirty="0" smtClean="0"/>
              <a:t>All magnitude bins are shifted in the same direction.</a:t>
            </a:r>
          </a:p>
          <a:p>
            <a:endParaRPr lang="en-US" baseline="0" dirty="0" smtClean="0"/>
          </a:p>
          <a:p>
            <a:r>
              <a:rPr lang="en-US" baseline="0" dirty="0" smtClean="0"/>
              <a:t>The direct method cannot be trusted for non-dwarf galaxies, because the [OIII] 4363 </a:t>
            </a:r>
            <a:r>
              <a:rPr lang="en-US" baseline="0" dirty="0" err="1" smtClean="0"/>
              <a:t>auroral</a:t>
            </a:r>
            <a:r>
              <a:rPr lang="en-US" baseline="0" dirty="0" smtClean="0"/>
              <a:t> line becomes too weak to accurately detect at </a:t>
            </a:r>
            <a:r>
              <a:rPr lang="en-US" baseline="0" dirty="0" err="1" smtClean="0"/>
              <a:t>metallicities</a:t>
            </a:r>
            <a:r>
              <a:rPr lang="en-US" baseline="0" dirty="0" smtClean="0"/>
              <a:t> higher than 8.5.  The [OIII] flux ratio is being underestimated in these galaxies, resulting in an overestimate of the temperature and therefore an underestimate of the metallicity.  This is why there appears to be a shift towards lower </a:t>
            </a:r>
            <a:r>
              <a:rPr lang="en-US" baseline="0" dirty="0" err="1" smtClean="0"/>
              <a:t>metallicities</a:t>
            </a:r>
            <a:r>
              <a:rPr lang="en-US" baseline="0" dirty="0" smtClean="0"/>
              <a:t> as the magnitude increases.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64</a:t>
            </a:fld>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Increases</a:t>
            </a:r>
          </a:p>
          <a:p>
            <a:pPr>
              <a:buFontTx/>
              <a:buChar char="-"/>
            </a:pPr>
            <a:r>
              <a:rPr lang="en-US" dirty="0" smtClean="0"/>
              <a:t>Nucleosynthesis</a:t>
            </a:r>
            <a:r>
              <a:rPr lang="en-US" baseline="0" dirty="0" smtClean="0"/>
              <a:t> – initially pristine gas is converted into metals in stars</a:t>
            </a:r>
          </a:p>
          <a:p>
            <a:pPr>
              <a:buFontTx/>
              <a:buChar char="-"/>
            </a:pPr>
            <a:r>
              <a:rPr lang="en-US" baseline="0" dirty="0" smtClean="0"/>
              <a:t>Supernovae – expel metal-rich gas into ISM</a:t>
            </a:r>
          </a:p>
          <a:p>
            <a:pPr>
              <a:buFontTx/>
              <a:buChar char="-"/>
            </a:pPr>
            <a:r>
              <a:rPr lang="en-US" baseline="0" dirty="0" smtClean="0"/>
              <a:t>Metal-rich gas (from earlier supernova) falls back into galaxy</a:t>
            </a:r>
          </a:p>
          <a:p>
            <a:pPr>
              <a:buFontTx/>
              <a:buChar char="-"/>
            </a:pPr>
            <a:r>
              <a:rPr lang="en-US" baseline="0" dirty="0" smtClean="0"/>
              <a:t>Galactic interactions induce burst of star formation</a:t>
            </a:r>
          </a:p>
          <a:p>
            <a:pPr>
              <a:buFontTx/>
              <a:buChar char="-"/>
            </a:pPr>
            <a:endParaRPr lang="en-US" baseline="0" dirty="0" smtClean="0"/>
          </a:p>
          <a:p>
            <a:pPr>
              <a:buFontTx/>
              <a:buNone/>
            </a:pPr>
            <a:r>
              <a:rPr lang="en-US" baseline="0" dirty="0" smtClean="0"/>
              <a:t>Decreases</a:t>
            </a:r>
          </a:p>
          <a:p>
            <a:pPr>
              <a:buFontTx/>
              <a:buChar char="-"/>
            </a:pPr>
            <a:r>
              <a:rPr lang="en-US" baseline="0" dirty="0" smtClean="0"/>
              <a:t>Relatively pristine gas falls into galaxy</a:t>
            </a:r>
          </a:p>
          <a:p>
            <a:pPr>
              <a:buFontTx/>
              <a:buChar char="-"/>
            </a:pPr>
            <a:r>
              <a:rPr lang="en-US" baseline="0" dirty="0" smtClean="0"/>
              <a:t>Stellar winds blow metal-rich gas out of galaxy</a:t>
            </a:r>
          </a:p>
          <a:p>
            <a:pPr>
              <a:buFontTx/>
              <a:buChar char="-"/>
            </a:pPr>
            <a:r>
              <a:rPr lang="en-US" baseline="0" dirty="0" smtClean="0"/>
              <a:t>Galactic interactions strip metal-rich gas from center</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65</a:t>
            </a:fld>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pPr marL="0" indent="0">
              <a:buFontTx/>
              <a:buNone/>
            </a:pPr>
            <a:r>
              <a:rPr lang="en-US" dirty="0" smtClean="0"/>
              <a:t>Heavier</a:t>
            </a:r>
            <a:r>
              <a:rPr lang="en-US" baseline="0" dirty="0" smtClean="0"/>
              <a:t> elements are fused via nucleosynthesis in stars within in the ISM.  </a:t>
            </a:r>
            <a:r>
              <a:rPr lang="en-US" dirty="0" smtClean="0"/>
              <a:t>These metals </a:t>
            </a:r>
            <a:r>
              <a:rPr lang="en-US" baseline="0" dirty="0" smtClean="0"/>
              <a:t>contaminate the ISM from stellar winds and supernovae.</a:t>
            </a:r>
            <a:endParaRPr lang="en-US" dirty="0" smtClean="0"/>
          </a:p>
          <a:p>
            <a:pPr marL="171450" indent="-171450">
              <a:buFontTx/>
              <a:buChar char="-"/>
            </a:pPr>
            <a:endParaRPr lang="en-US" dirty="0" smtClean="0"/>
          </a:p>
          <a:p>
            <a:pPr marL="171450" indent="-171450">
              <a:buFontTx/>
              <a:buChar char="-"/>
            </a:pPr>
            <a:r>
              <a:rPr lang="en-US" dirty="0" smtClean="0"/>
              <a:t>Metal-rich gas from supernovae</a:t>
            </a:r>
            <a:r>
              <a:rPr lang="en-US" baseline="0" dirty="0" smtClean="0"/>
              <a:t> expelled from ISM to CGM (H is cooler, since the majority of it exiting with the metals is from the surrounding ISM and not from the supernovae, so it does not travel as far through the CGM as the heavier metals)</a:t>
            </a:r>
          </a:p>
          <a:p>
            <a:pPr marL="171450" indent="-171450">
              <a:buFontTx/>
              <a:buChar char="-"/>
            </a:pPr>
            <a:r>
              <a:rPr lang="en-US" baseline="0" dirty="0" smtClean="0"/>
              <a:t>Pristine gas (H) falls onto CGM from IGM or ICM</a:t>
            </a:r>
          </a:p>
          <a:p>
            <a:pPr marL="171450" indent="-171450">
              <a:buFontTx/>
              <a:buChar char="-"/>
            </a:pPr>
            <a:r>
              <a:rPr lang="en-US" baseline="0" dirty="0" smtClean="0"/>
              <a:t>Mixture of H, metal-rich gas in CGM falls back onto ISM</a:t>
            </a:r>
            <a:endParaRPr lang="en-US" dirty="0" smtClean="0"/>
          </a:p>
          <a:p>
            <a:endParaRPr lang="en-US" dirty="0" smtClean="0"/>
          </a:p>
          <a:p>
            <a:r>
              <a:rPr lang="en-US" dirty="0" smtClean="0"/>
              <a:t>Cen (2011) shows that the</a:t>
            </a:r>
            <a:r>
              <a:rPr lang="en-US" baseline="0" dirty="0" smtClean="0"/>
              <a:t> IGM of a wall galaxy has an entropy higher than the threshold for cooling (cooling time of gas in is equal to Hubble time), so the H will not condense in IGM/ICM to fall back onto CGM</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66</a:t>
            </a:fld>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83491008"/>
      </p:ext>
    </p:extLst>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Higher O/H in void dwarf galaxies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Simulations by Jung et al. (2014) and </a:t>
            </a:r>
            <a:r>
              <a:rPr lang="en-US" dirty="0" err="1" smtClean="0"/>
              <a:t>Tonnesen</a:t>
            </a:r>
            <a:r>
              <a:rPr lang="en-US" dirty="0" smtClean="0"/>
              <a:t> &amp; </a:t>
            </a:r>
            <a:r>
              <a:rPr lang="en-US" dirty="0" err="1" smtClean="0"/>
              <a:t>Cen</a:t>
            </a:r>
            <a:r>
              <a:rPr lang="en-US" dirty="0" smtClean="0"/>
              <a:t> (2015) show that DM halos</a:t>
            </a:r>
            <a:r>
              <a:rPr lang="en-US" baseline="0" dirty="0" smtClean="0"/>
              <a:t> of void central galaxies are larger than that of wall central galaxies for a fixed stellar mass.</a:t>
            </a:r>
            <a:endParaRPr lang="en-US" dirty="0" smtClean="0"/>
          </a:p>
        </p:txBody>
      </p:sp>
      <p:sp>
        <p:nvSpPr>
          <p:cNvPr id="4" name="Slide Number Placeholder 3"/>
          <p:cNvSpPr>
            <a:spLocks noGrp="1"/>
          </p:cNvSpPr>
          <p:nvPr>
            <p:ph type="sldNum" sz="quarter" idx="10"/>
          </p:nvPr>
        </p:nvSpPr>
        <p:spPr/>
        <p:txBody>
          <a:bodyPr/>
          <a:lstStyle/>
          <a:p>
            <a:fld id="{BDF60D80-4E50-344F-9CF0-0BE2EE75CA50}" type="slidenum">
              <a:rPr lang="en-US" smtClean="0"/>
              <a:pPr/>
              <a:t>67</a:t>
            </a:fld>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Slight evidence for void galaxies to have lower N/H values (10%) than wall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68</a:t>
            </a:fld>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69</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successfully reproduce</a:t>
            </a:r>
            <a:r>
              <a:rPr lang="en-US" baseline="0" dirty="0" smtClean="0"/>
              <a:t> the large-scale structure of the universe with dark matter simulations.  But what does the dark matter look like on smaller scales?  How can we test the accuracy of the simulations on galactic scales?  What is the relationship between dark matter halos and star formation?</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a:t>
            </a:fld>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440109249"/>
      </p:ext>
    </p:extLst>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There is a statistically significant shift in most of the</a:t>
            </a:r>
            <a:r>
              <a:rPr lang="en-US" baseline="0" dirty="0" smtClean="0"/>
              <a:t> magnitude bins, but they are not physically significant.</a:t>
            </a:r>
            <a:endParaRPr lang="en-US" dirty="0" smtClean="0"/>
          </a:p>
          <a:p>
            <a:endParaRPr lang="en-US" dirty="0" smtClean="0"/>
          </a:p>
          <a:p>
            <a:r>
              <a:rPr lang="en-US" dirty="0" smtClean="0"/>
              <a:t>Dwarf galaxies are more sensitive to</a:t>
            </a:r>
            <a:r>
              <a:rPr lang="en-US" baseline="0" dirty="0" smtClean="0"/>
              <a:t> large-scale environmental effects than larger galaxies.</a:t>
            </a:r>
            <a:endParaRPr lang="en-US" dirty="0" smtClean="0"/>
          </a:p>
        </p:txBody>
      </p:sp>
      <p:sp>
        <p:nvSpPr>
          <p:cNvPr id="4" name="Slide Number Placeholder 3"/>
          <p:cNvSpPr>
            <a:spLocks noGrp="1"/>
          </p:cNvSpPr>
          <p:nvPr>
            <p:ph type="sldNum" sz="quarter" idx="10"/>
          </p:nvPr>
        </p:nvSpPr>
        <p:spPr/>
        <p:txBody>
          <a:bodyPr/>
          <a:lstStyle/>
          <a:p>
            <a:fld id="{BDF60D80-4E50-344F-9CF0-0BE2EE75CA50}" type="slidenum">
              <a:rPr lang="en-US" smtClean="0"/>
              <a:pPr/>
              <a:t>70</a:t>
            </a:fld>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There is clearly a</a:t>
            </a:r>
            <a:r>
              <a:rPr lang="en-US" baseline="0" dirty="0" smtClean="0"/>
              <a:t> shift in the N/O abundance between void and wall dwarf galaxies – void galaxies have a lower N/O abundance than wall galaxies (17%).  A statistically significant, and surprising, result.</a:t>
            </a:r>
          </a:p>
          <a:p>
            <a:endParaRPr lang="en-US" baseline="0" dirty="0" smtClean="0"/>
          </a:p>
          <a:p>
            <a:r>
              <a:rPr lang="en-US" baseline="0" dirty="0" smtClean="0"/>
              <a:t>The subtle difference in O/H and N/H between voids and more dense regions is within the noise of the data, but when we remove H from the ratio, we amplify the difference and can see it in N/O.</a:t>
            </a:r>
          </a:p>
          <a:p>
            <a:pPr marL="171450" indent="-171450">
              <a:buFontTx/>
              <a:buChar char="-"/>
            </a:pPr>
            <a:r>
              <a:rPr lang="en-US" baseline="0" dirty="0" smtClean="0"/>
              <a:t>Void galaxies have slightly higher O/H ratios than wall galaxies.</a:t>
            </a:r>
          </a:p>
          <a:p>
            <a:pPr marL="171450" indent="-171450">
              <a:buFontTx/>
              <a:buChar char="-"/>
            </a:pPr>
            <a:r>
              <a:rPr lang="en-US" baseline="0" dirty="0" smtClean="0"/>
              <a:t>Void galaxies have slightly lower N/H ratios than wall galaxies.</a:t>
            </a:r>
          </a:p>
        </p:txBody>
      </p:sp>
      <p:sp>
        <p:nvSpPr>
          <p:cNvPr id="4" name="Slide Number Placeholder 3"/>
          <p:cNvSpPr>
            <a:spLocks noGrp="1"/>
          </p:cNvSpPr>
          <p:nvPr>
            <p:ph type="sldNum" sz="quarter" idx="10"/>
          </p:nvPr>
        </p:nvSpPr>
        <p:spPr/>
        <p:txBody>
          <a:bodyPr/>
          <a:lstStyle/>
          <a:p>
            <a:fld id="{BDF60D80-4E50-344F-9CF0-0BE2EE75CA50}" type="slidenum">
              <a:rPr lang="en-US" smtClean="0"/>
              <a:pPr/>
              <a:t>71</a:t>
            </a:fld>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P-values (from KS test) steadily decrease from 0.3166 at </a:t>
            </a:r>
            <a:r>
              <a:rPr lang="en-US" dirty="0" err="1" smtClean="0"/>
              <a:t>Mr</a:t>
            </a:r>
            <a:r>
              <a:rPr lang="en-US" dirty="0" smtClean="0"/>
              <a:t> &gt; -14 to 0.1002 for -16 &gt; </a:t>
            </a:r>
            <a:r>
              <a:rPr lang="en-US" dirty="0" err="1" smtClean="0"/>
              <a:t>Mr</a:t>
            </a:r>
            <a:r>
              <a:rPr lang="en-US" dirty="0" smtClean="0"/>
              <a:t> &gt; -17.  There is a statistically</a:t>
            </a:r>
            <a:r>
              <a:rPr lang="en-US" baseline="0" dirty="0" smtClean="0"/>
              <a:t> significant difference between the void and wall </a:t>
            </a:r>
            <a:r>
              <a:rPr lang="en-US" baseline="0" dirty="0" err="1" smtClean="0"/>
              <a:t>metallicities</a:t>
            </a:r>
            <a:r>
              <a:rPr lang="en-US" baseline="0" dirty="0" smtClean="0"/>
              <a:t>, but it is not physically significant.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72</a:t>
            </a:fld>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Again, dwarf galaxies exhibit the strongest large-scale environmental dependence of the chemical abundances.</a:t>
            </a:r>
            <a:endParaRPr lang="en-US" dirty="0" smtClean="0"/>
          </a:p>
          <a:p>
            <a:endParaRPr lang="en-US" baseline="0" dirty="0" smtClean="0"/>
          </a:p>
          <a:p>
            <a:r>
              <a:rPr lang="en-US" baseline="0" dirty="0" smtClean="0"/>
              <a:t>The shift towards higher N/O values indicates the additional N (relative to O) produced in more massive galaxies.  This matches the idea that N behaves as both a primary and secondary element.  In more massive galaxies (with more O/H present than in dwarfs), there is more of the heavy metals to be able to produce N at an earlier stage in the galaxy’s lifetime.</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73</a:t>
            </a:fld>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0" marR="0" indent="0" algn="l" defTabSz="509412" rtl="0" eaLnBrk="1" fontAlgn="auto" latinLnBrk="0" hangingPunct="1">
              <a:lnSpc>
                <a:spcPct val="100000"/>
              </a:lnSpc>
              <a:spcBef>
                <a:spcPts val="0"/>
              </a:spcBef>
              <a:spcAft>
                <a:spcPts val="0"/>
              </a:spcAft>
              <a:buClrTx/>
              <a:buSzTx/>
              <a:buFontTx/>
              <a:buNone/>
              <a:tabLst/>
              <a:defRPr/>
            </a:pPr>
            <a:r>
              <a:rPr lang="en-US" baseline="0" dirty="0" smtClean="0"/>
              <a:t>Oxygen is primarily produced in more massive stars (M* &gt; 10^4), while nitrogen is also produced in more intermediate mass stars (10^4 &lt; M* &lt; 10^8).</a:t>
            </a:r>
          </a:p>
        </p:txBody>
      </p:sp>
      <p:sp>
        <p:nvSpPr>
          <p:cNvPr id="4" name="Slide Number Placeholder 3"/>
          <p:cNvSpPr>
            <a:spLocks noGrp="1"/>
          </p:cNvSpPr>
          <p:nvPr>
            <p:ph type="sldNum" sz="quarter" idx="10"/>
          </p:nvPr>
        </p:nvSpPr>
        <p:spPr/>
        <p:txBody>
          <a:bodyPr/>
          <a:lstStyle/>
          <a:p>
            <a:fld id="{BDF60D80-4E50-344F-9CF0-0BE2EE75CA50}" type="slidenum">
              <a:rPr lang="en-US" smtClean="0"/>
              <a:pPr/>
              <a:t>74</a:t>
            </a:fld>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Cosmic downsizing</a:t>
            </a:r>
            <a:r>
              <a:rPr lang="en-US" baseline="0" dirty="0" smtClean="0"/>
              <a:t> thought to occur around z~1-2</a:t>
            </a:r>
            <a:endParaRPr lang="en-US" dirty="0" smtClean="0"/>
          </a:p>
          <a:p>
            <a:endParaRPr lang="en-US" dirty="0" smtClean="0"/>
          </a:p>
          <a:p>
            <a:r>
              <a:rPr lang="en-US" dirty="0" smtClean="0"/>
              <a:t>A</a:t>
            </a:r>
            <a:r>
              <a:rPr lang="en-US" baseline="0" dirty="0" smtClean="0"/>
              <a:t> more constant star formation rate would produce lower N relative to O than an initially high star formation rate that has since reduced.  Cosmic downsizing would reduce the star formation rate at late times much more in wall galaxies than in void galaxies.  Allowing the initial </a:t>
            </a:r>
            <a:r>
              <a:rPr lang="en-US" baseline="0" dirty="0" err="1" smtClean="0"/>
              <a:t>metallicity</a:t>
            </a:r>
            <a:r>
              <a:rPr lang="en-US" baseline="0" dirty="0" smtClean="0"/>
              <a:t> in stars to build up earlier in wall galaxies than in voids, wall galaxies would have a higher N/O ratio than void galaxies.  This observation was suggested by van Zee &amp; Haynes (2006), as a result of the additional O released in the void galaxies as a result of the ongoing star formation.</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75</a:t>
            </a:fld>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r>
              <a:rPr lang="en-US" dirty="0" smtClean="0"/>
              <a:t>While void and wall galaxies follow the same</a:t>
            </a:r>
            <a:r>
              <a:rPr lang="en-US" baseline="0" dirty="0" smtClean="0"/>
              <a:t> positive slope, the turn-off for the “N/O plateau” is at a higher mass (~7.6) for wall galaxies than voids (~7.2).</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76</a:t>
            </a:fld>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919527607"/>
      </p:ext>
    </p:extLst>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Yields of primary elements (oxygen, carbon</a:t>
            </a:r>
            <a:r>
              <a:rPr lang="en-US" baseline="0" dirty="0" smtClean="0"/>
              <a:t>) are independent of the initial </a:t>
            </a:r>
            <a:r>
              <a:rPr lang="en-US" baseline="0" dirty="0" err="1" smtClean="0"/>
              <a:t>metallicity</a:t>
            </a:r>
            <a:r>
              <a:rPr lang="en-US" baseline="0" dirty="0" smtClean="0"/>
              <a:t> of the star.</a:t>
            </a:r>
          </a:p>
          <a:p>
            <a:r>
              <a:rPr lang="en-US" baseline="0" dirty="0" smtClean="0"/>
              <a:t>Yields of secondary elements depend on the star’s initial </a:t>
            </a:r>
            <a:r>
              <a:rPr lang="en-US" baseline="0" dirty="0" err="1" smtClean="0"/>
              <a:t>metallicity</a:t>
            </a:r>
            <a:r>
              <a:rPr lang="en-US" baseline="0" dirty="0" smtClean="0"/>
              <a:t>.</a:t>
            </a:r>
          </a:p>
          <a:p>
            <a:endParaRPr lang="en-US" baseline="0" dirty="0" smtClean="0"/>
          </a:p>
          <a:p>
            <a:r>
              <a:rPr lang="en-US" baseline="0" dirty="0" smtClean="0"/>
              <a:t>The CNO cycle can commence earlier in a star which has an initial C abundance above the critical value for the CNO cycle.  As a result, stars formed with higher </a:t>
            </a:r>
            <a:r>
              <a:rPr lang="en-US" baseline="0" dirty="0" err="1" smtClean="0"/>
              <a:t>metallicities</a:t>
            </a:r>
            <a:r>
              <a:rPr lang="en-US" baseline="0" dirty="0" smtClean="0"/>
              <a:t> can produce more N relative to the primary elements than in a metal-poor star.</a:t>
            </a:r>
          </a:p>
        </p:txBody>
      </p:sp>
      <p:sp>
        <p:nvSpPr>
          <p:cNvPr id="4" name="Slide Number Placeholder 3"/>
          <p:cNvSpPr>
            <a:spLocks noGrp="1"/>
          </p:cNvSpPr>
          <p:nvPr>
            <p:ph type="sldNum" sz="quarter" idx="10"/>
          </p:nvPr>
        </p:nvSpPr>
        <p:spPr/>
        <p:txBody>
          <a:bodyPr/>
          <a:lstStyle/>
          <a:p>
            <a:fld id="{BDF60D80-4E50-344F-9CF0-0BE2EE75CA50}" type="slidenum">
              <a:rPr lang="en-US" smtClean="0"/>
              <a:pPr/>
              <a:t>77</a:t>
            </a:fld>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“N/O</a:t>
            </a:r>
            <a:r>
              <a:rPr lang="en-US" baseline="0" dirty="0" smtClean="0"/>
              <a:t> plateau” is supposed to be indicative of the primary v. secondary nature of nitrogen.  It is seen in both the mass-N/O relation and the O/H v. N/O relation.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Binned by stellar mass in widths of 0.1.</a:t>
            </a:r>
            <a:endParaRPr lang="en-US" dirty="0" smtClean="0"/>
          </a:p>
          <a:p>
            <a:endParaRPr lang="en-US" dirty="0" smtClean="0"/>
          </a:p>
          <a:p>
            <a:r>
              <a:rPr lang="en-US" dirty="0" smtClean="0"/>
              <a:t>Expected to be constant up to Z~8 or 8.5, then steady increase.</a:t>
            </a:r>
            <a:r>
              <a:rPr lang="en-US" baseline="0" dirty="0" smtClean="0"/>
              <a:t>  Not quite sure why we instead see an inverse relation between O/H and N/O – this translates to a constant N for increasing O (which does not make sense).</a:t>
            </a:r>
          </a:p>
          <a:p>
            <a:endParaRPr lang="en-US" baseline="0" dirty="0" smtClean="0"/>
          </a:p>
          <a:p>
            <a:r>
              <a:rPr lang="en-US" baseline="0" dirty="0" smtClean="0"/>
              <a:t>Select other studies (including Andrews &amp; Martini, 2013) also find a negative slope instead of a constant N/O value as a function of O/H.</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78</a:t>
            </a:fld>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419590488"/>
      </p:ext>
    </p:extLst>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Undergraduate</a:t>
            </a:r>
            <a:r>
              <a:rPr lang="en-US" baseline="0" dirty="0" smtClean="0"/>
              <a:t> helping to locate nearest bright neighbors.  Which dwarf galaxies are satellites, and which are field galaxies?  What is the relationship between the satellite galaxy and its host?  How has this affected the galaxy’s evolution?</a:t>
            </a:r>
          </a:p>
          <a:p>
            <a:endParaRPr lang="en-US" baseline="0" dirty="0" smtClean="0"/>
          </a:p>
          <a:p>
            <a:r>
              <a:rPr lang="en-US" baseline="0" dirty="0" smtClean="0"/>
              <a:t>Segue into dark matter halo evolution</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82</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a:t>
            </a:fld>
            <a:endParaRPr 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No significant difference between SF and AGN galaxies</a:t>
            </a:r>
            <a:r>
              <a:rPr lang="en-US" baseline="0" dirty="0" smtClean="0"/>
              <a:t> in O/H values.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84</a:t>
            </a:fld>
            <a:endParaRPr 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Unlike the O/H</a:t>
            </a:r>
            <a:r>
              <a:rPr lang="en-US" baseline="0" dirty="0" smtClean="0"/>
              <a:t> abundance ratio, the N/H ratio in AGNs is much higher than that in SF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85</a:t>
            </a:fld>
            <a:endParaRPr 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The difference between</a:t>
            </a:r>
            <a:r>
              <a:rPr lang="en-US" baseline="0" dirty="0" smtClean="0"/>
              <a:t> SF and AGN/composite galaxies becomes much stronger in N/O.</a:t>
            </a:r>
          </a:p>
          <a:p>
            <a:endParaRPr lang="en-US" baseline="0" dirty="0" smtClean="0"/>
          </a:p>
          <a:p>
            <a:r>
              <a:rPr lang="en-US" baseline="0" dirty="0" smtClean="0"/>
              <a:t>These tell us that there is more N than O in AGN.  Why would the ionization source influence the relative abundances of different elements?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86</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a:buFontTx/>
              <a:buChar char="-"/>
            </a:pPr>
            <a:r>
              <a:rPr lang="en-US" dirty="0" smtClean="0"/>
              <a:t>What are void galaxies?  Just</a:t>
            </a:r>
            <a:r>
              <a:rPr lang="en-US" baseline="0" dirty="0" smtClean="0"/>
              <a:t> as stars clump together to form galaxies, galaxies clump together into filaments, leaving some regions with few galaxies.  Those galaxies found within these voids are thus named ‘void galaxies.’</a:t>
            </a:r>
          </a:p>
          <a:p>
            <a:pPr marL="285750" indent="-285750">
              <a:buFontTx/>
              <a:buChar char="-"/>
            </a:pPr>
            <a:r>
              <a:rPr lang="en-US" dirty="0" smtClean="0"/>
              <a:t>Why do we want to</a:t>
            </a:r>
            <a:r>
              <a:rPr lang="en-US" baseline="0" dirty="0" smtClean="0"/>
              <a:t> study them?  As galaxies move through space, they interact via collisions, etc.  Gases are exchanged between them regularly, and often the collisions cause a burst of star formation.  Since there are so few galaxies in the voids, they interact far less often than those in the filaments.  This causes them to be more ‘pure,’ allowing us to study them to discern how a single galaxy would naturally evolve.</a:t>
            </a:r>
          </a:p>
          <a:p>
            <a:pPr marL="285750" indent="-285750">
              <a:buFontTx/>
              <a:buChar char="-"/>
            </a:pPr>
            <a:r>
              <a:rPr lang="en-US" baseline="0" dirty="0" smtClean="0"/>
              <a:t>There is more cool gas available to fuel star formation up to the present in voids.</a:t>
            </a:r>
          </a:p>
          <a:p>
            <a:pPr marL="285750" indent="-285750">
              <a:buFontTx/>
              <a:buChar char="-"/>
            </a:pPr>
            <a:r>
              <a:rPr lang="en-US" baseline="0" dirty="0" smtClean="0"/>
              <a:t>Voids provide an important test of galaxy formation theory to compare against more dense regions.</a:t>
            </a:r>
          </a:p>
          <a:p>
            <a:pPr marL="285750" indent="-285750">
              <a:buFontTx/>
              <a:buChar char="-"/>
            </a:pPr>
            <a:r>
              <a:rPr lang="en-US" baseline="0" dirty="0" smtClean="0"/>
              <a:t>60-70% of the universe is filled with voids</a:t>
            </a:r>
          </a:p>
          <a:p>
            <a:pPr marL="285750" indent="-285750">
              <a:buFontTx/>
              <a:buChar char="-"/>
            </a:pPr>
            <a:r>
              <a:rPr lang="en-US" baseline="0" dirty="0" smtClean="0"/>
              <a:t>Minimum radius of a void is 10 h^-1 </a:t>
            </a:r>
            <a:r>
              <a:rPr lang="en-US" baseline="0" dirty="0" err="1" smtClean="0"/>
              <a:t>Mpc</a:t>
            </a:r>
            <a:r>
              <a:rPr lang="en-US" baseline="0" dirty="0" smtClean="0"/>
              <a:t>, or about </a:t>
            </a:r>
            <a:r>
              <a:rPr lang="en-US" baseline="0" smtClean="0"/>
              <a:t>50 million </a:t>
            </a:r>
            <a:r>
              <a:rPr lang="en-US" baseline="0" dirty="0" smtClean="0"/>
              <a:t>light years across</a:t>
            </a:r>
          </a:p>
          <a:p>
            <a:endParaRPr lang="en-US" dirty="0" smtClean="0"/>
          </a:p>
          <a:p>
            <a:endParaRPr lang="en-US" dirty="0" smtClean="0"/>
          </a:p>
          <a:p>
            <a:r>
              <a:rPr lang="en-US" dirty="0" err="1" smtClean="0"/>
              <a:t>VoidFinder</a:t>
            </a:r>
            <a:r>
              <a:rPr lang="en-US" dirty="0" smtClean="0"/>
              <a:t> is based on a third nearest-neighbor algorithm to locate</a:t>
            </a:r>
            <a:r>
              <a:rPr lang="en-US" baseline="0" dirty="0" smtClean="0"/>
              <a:t> and remove field galaxies, after which maximal spheres are grown between the remaining wall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9</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lower</a:t>
            </a:r>
            <a:r>
              <a:rPr lang="en-US" baseline="0" dirty="0" smtClean="0"/>
              <a:t> stellar masses of dwarf galaxies corresponds to a smaller gravitational potential well.  This causes any environmental effects (including interactions with other galaxies) to have a stronger influence on dwarf galaxies than on galaxies with larger masses.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11</a:t>
            </a:fld>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935389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9" name="Rectangle 8"/>
          <p:cNvSpPr/>
          <p:nvPr/>
        </p:nvSpPr>
        <p:spPr>
          <a:xfrm>
            <a:off x="8633461" y="0"/>
            <a:ext cx="1424939" cy="7772400"/>
          </a:xfrm>
          <a:prstGeom prst="rect">
            <a:avLst/>
          </a:prstGeom>
          <a:gradFill>
            <a:gsLst>
              <a:gs pos="0">
                <a:schemeClr val="bg1">
                  <a:lumMod val="50000"/>
                  <a:alpha val="20000"/>
                </a:schemeClr>
              </a:gs>
              <a:gs pos="100000">
                <a:schemeClr val="bg1">
                  <a:lumMod val="85000"/>
                  <a:alpha val="20000"/>
                </a:schemeClr>
              </a:gs>
            </a:gsLst>
            <a:lin ang="21594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rtlCol="0" anchor="ctr"/>
          <a:lstStyle/>
          <a:p>
            <a:pPr algn="ctr"/>
            <a:endParaRPr dirty="0"/>
          </a:p>
        </p:txBody>
      </p:sp>
      <p:sp>
        <p:nvSpPr>
          <p:cNvPr id="2" name="Title 1"/>
          <p:cNvSpPr>
            <a:spLocks noGrp="1"/>
          </p:cNvSpPr>
          <p:nvPr>
            <p:ph type="ctrTitle"/>
          </p:nvPr>
        </p:nvSpPr>
        <p:spPr>
          <a:xfrm>
            <a:off x="402336" y="3368040"/>
            <a:ext cx="5632704" cy="1937918"/>
          </a:xfrm>
        </p:spPr>
        <p:txBody>
          <a:bodyPr vert="horz" lIns="101882" tIns="50941" rIns="101882" bIns="50941" rtlCol="0" anchor="b" anchorCtr="0">
            <a:noAutofit/>
            <a:scene3d>
              <a:camera prst="orthographicFront"/>
              <a:lightRig rig="morning" dir="t">
                <a:rot lat="0" lon="0" rev="2400000"/>
              </a:lightRig>
            </a:scene3d>
            <a:sp3d extrusionH="63500" contourW="6350">
              <a:bevelT w="19050" h="50800" prst="softRound"/>
              <a:contourClr>
                <a:schemeClr val="bg1"/>
              </a:contourClr>
            </a:sp3d>
          </a:bodyPr>
          <a:lstStyle>
            <a:lvl1pPr algn="ctr" defTabSz="1018824" rtl="0" eaLnBrk="1" latinLnBrk="0" hangingPunct="1">
              <a:spcBef>
                <a:spcPct val="0"/>
              </a:spcBef>
              <a:buNone/>
              <a:defRPr sz="4900" b="1" kern="1200" baseline="0">
                <a:solidFill>
                  <a:schemeClr val="tx2"/>
                </a:solidFill>
                <a:effectLst>
                  <a:innerShdw blurRad="63500" dist="50800" dir="5400000">
                    <a:schemeClr val="bg1">
                      <a:alpha val="50000"/>
                    </a:schemeClr>
                  </a:innerShdw>
                </a:effectLst>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402336" y="5616854"/>
            <a:ext cx="5622646" cy="1137921"/>
          </a:xfrm>
        </p:spPr>
        <p:txBody>
          <a:bodyPr vert="horz" lIns="101882" tIns="50941" rIns="101882" bIns="50941" rtlCol="0" anchor="t" anchorCtr="0">
            <a:normAutofit/>
            <a:scene3d>
              <a:camera prst="orthographicFront"/>
              <a:lightRig rig="threePt" dir="t"/>
            </a:scene3d>
            <a:sp3d>
              <a:contourClr>
                <a:schemeClr val="bg1"/>
              </a:contourClr>
            </a:sp3d>
          </a:bodyPr>
          <a:lstStyle>
            <a:lvl1pPr marL="0" indent="0" algn="ctr">
              <a:spcBef>
                <a:spcPct val="0"/>
              </a:spcBef>
              <a:buNone/>
              <a:defRPr sz="1700" b="1" kern="1200">
                <a:solidFill>
                  <a:schemeClr val="tx1">
                    <a:tint val="75000"/>
                  </a:schemeClr>
                </a:solidFill>
                <a:effectLst>
                  <a:outerShdw blurRad="50800" dist="12700" dir="2700000" algn="tl" rotWithShape="0">
                    <a:schemeClr val="bg1">
                      <a:alpha val="40000"/>
                    </a:schemeClr>
                  </a:outerShdw>
                </a:effectLst>
                <a:latin typeface="+mn-lt"/>
                <a:ea typeface="+mn-ea"/>
                <a:cs typeface="+mn-cs"/>
              </a:defRPr>
            </a:lvl1pPr>
            <a:lvl2pPr marL="509412" indent="0" algn="ctr">
              <a:buNone/>
              <a:defRPr>
                <a:solidFill>
                  <a:schemeClr val="tx1">
                    <a:tint val="75000"/>
                  </a:schemeClr>
                </a:solidFill>
              </a:defRPr>
            </a:lvl2pPr>
            <a:lvl3pPr marL="1018824" indent="0" algn="ctr">
              <a:buNone/>
              <a:defRPr>
                <a:solidFill>
                  <a:schemeClr val="tx1">
                    <a:tint val="75000"/>
                  </a:schemeClr>
                </a:solidFill>
              </a:defRPr>
            </a:lvl3pPr>
            <a:lvl4pPr marL="1528237" indent="0" algn="ctr">
              <a:buNone/>
              <a:defRPr>
                <a:solidFill>
                  <a:schemeClr val="tx1">
                    <a:tint val="75000"/>
                  </a:schemeClr>
                </a:solidFill>
              </a:defRPr>
            </a:lvl4pPr>
            <a:lvl5pPr marL="2037649" indent="0" algn="ctr">
              <a:buNone/>
              <a:defRPr>
                <a:solidFill>
                  <a:schemeClr val="tx1">
                    <a:tint val="75000"/>
                  </a:schemeClr>
                </a:solidFill>
              </a:defRPr>
            </a:lvl5pPr>
            <a:lvl6pPr marL="2547061" indent="0" algn="ctr">
              <a:buNone/>
              <a:defRPr>
                <a:solidFill>
                  <a:schemeClr val="tx1">
                    <a:tint val="75000"/>
                  </a:schemeClr>
                </a:solidFill>
              </a:defRPr>
            </a:lvl6pPr>
            <a:lvl7pPr marL="3056473" indent="0" algn="ctr">
              <a:buNone/>
              <a:defRPr>
                <a:solidFill>
                  <a:schemeClr val="tx1">
                    <a:tint val="75000"/>
                  </a:schemeClr>
                </a:solidFill>
              </a:defRPr>
            </a:lvl7pPr>
            <a:lvl8pPr marL="3565886" indent="0" algn="ctr">
              <a:buNone/>
              <a:defRPr>
                <a:solidFill>
                  <a:schemeClr val="tx1">
                    <a:tint val="75000"/>
                  </a:schemeClr>
                </a:solidFill>
              </a:defRPr>
            </a:lvl8pPr>
            <a:lvl9pPr marL="4075298" indent="0" algn="ctr">
              <a:buNone/>
              <a:defRPr>
                <a:solidFill>
                  <a:schemeClr val="tx1">
                    <a:tint val="75000"/>
                  </a:schemeClr>
                </a:solidFill>
              </a:defRPr>
            </a:lvl9pPr>
          </a:lstStyle>
          <a:p>
            <a:pPr marL="0" lvl="0" indent="0" algn="ctr" defTabSz="1018824" rtl="0" eaLnBrk="1" latinLnBrk="0" hangingPunct="1">
              <a:lnSpc>
                <a:spcPct val="120000"/>
              </a:lnSpc>
              <a:spcBef>
                <a:spcPts val="2674"/>
              </a:spcBef>
              <a:buClr>
                <a:schemeClr val="tx2"/>
              </a:buClr>
              <a:buSzPct val="100000"/>
              <a:buFont typeface="Wingdings 2" pitchFamily="18" charset="2"/>
              <a:buNone/>
            </a:pPr>
            <a:r>
              <a:rPr lang="en-US" smtClean="0"/>
              <a:t>Click to edit Master subtitle style</a:t>
            </a:r>
            <a:endParaRPr/>
          </a:p>
        </p:txBody>
      </p:sp>
      <p:sp>
        <p:nvSpPr>
          <p:cNvPr id="4" name="Date Placeholder 3"/>
          <p:cNvSpPr>
            <a:spLocks noGrp="1"/>
          </p:cNvSpPr>
          <p:nvPr>
            <p:ph type="dt" sz="half" idx="10"/>
          </p:nvPr>
        </p:nvSpPr>
        <p:spPr/>
        <p:txBody>
          <a:bodyPr/>
          <a:lstStyle/>
          <a:p>
            <a:fld id="{54AB02A5-4FE5-49D9-9E24-09F23B90C450}" type="datetimeFigureOut">
              <a:rPr lang="en-US" smtClean="0"/>
              <a:pPr/>
              <a:t>6/27/17</a:t>
            </a:fld>
            <a:endParaRPr lang="en-US" dirty="0"/>
          </a:p>
        </p:txBody>
      </p:sp>
      <p:sp>
        <p:nvSpPr>
          <p:cNvPr id="5" name="Footer Placeholder 4"/>
          <p:cNvSpPr>
            <a:spLocks noGrp="1"/>
          </p:cNvSpPr>
          <p:nvPr>
            <p:ph type="ftr" sz="quarter" idx="11"/>
          </p:nvPr>
        </p:nvSpPr>
        <p:spPr/>
        <p:txBody>
          <a:bodyPr/>
          <a:lstStyle/>
          <a:p>
            <a:endParaRPr kumimoji="0" lang="en-US" dirty="0"/>
          </a:p>
        </p:txBody>
      </p:sp>
      <p:sp>
        <p:nvSpPr>
          <p:cNvPr id="6" name="Slide Number Placeholder 5"/>
          <p:cNvSpPr>
            <a:spLocks noGrp="1"/>
          </p:cNvSpPr>
          <p:nvPr>
            <p:ph type="sldNum" sz="quarter" idx="12"/>
          </p:nvPr>
        </p:nvSpPr>
        <p:spPr/>
        <p:txBody>
          <a:bodyPr/>
          <a:lstStyle/>
          <a:p>
            <a:fld id="{CB7CC652-A623-41D2-B0ED-8F1D217186B4}" type="slidenum">
              <a:rPr lang="en-US" smtClean="0"/>
              <a:pPr/>
              <a:t>‹#›</a:t>
            </a:fld>
            <a:endParaRPr lang="en-US" dirty="0"/>
          </a:p>
        </p:txBody>
      </p:sp>
      <p:pic>
        <p:nvPicPr>
          <p:cNvPr id="10" name="Picture 9" descr="titleSlideBevel.png"/>
          <p:cNvPicPr>
            <a:picLocks noChangeAspect="1"/>
          </p:cNvPicPr>
          <p:nvPr/>
        </p:nvPicPr>
        <p:blipFill>
          <a:blip r:embed="rId2"/>
          <a:stretch>
            <a:fillRect/>
          </a:stretch>
        </p:blipFill>
        <p:spPr>
          <a:xfrm>
            <a:off x="398145" y="5394962"/>
            <a:ext cx="5632704" cy="20363"/>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19100" y="213360"/>
            <a:ext cx="7779021" cy="1021927"/>
          </a:xfrm>
        </p:spPr>
        <p:txBody>
          <a:bodyPr bIns="0" anchor="b">
            <a:noAutofit/>
          </a:bodyPr>
          <a:lstStyle>
            <a:lvl1pPr algn="l">
              <a:defRPr sz="3600" b="0"/>
            </a:lvl1pPr>
          </a:lstStyle>
          <a:p>
            <a:r>
              <a:rPr lang="en-US" smtClean="0"/>
              <a:t>Click to edit Master title style</a:t>
            </a:r>
            <a:endParaRPr/>
          </a:p>
        </p:txBody>
      </p:sp>
      <p:sp>
        <p:nvSpPr>
          <p:cNvPr id="3" name="Content Placeholder 2"/>
          <p:cNvSpPr>
            <a:spLocks noGrp="1"/>
          </p:cNvSpPr>
          <p:nvPr>
            <p:ph idx="1"/>
          </p:nvPr>
        </p:nvSpPr>
        <p:spPr>
          <a:xfrm>
            <a:off x="670561" y="2621387"/>
            <a:ext cx="7528084" cy="4321598"/>
          </a:xfrm>
        </p:spPr>
        <p:txBody>
          <a:bodyPr>
            <a:normAutofit/>
          </a:bodyPr>
          <a:lstStyle>
            <a:lvl1pPr>
              <a:defRPr sz="2500"/>
            </a:lvl1pPr>
            <a:lvl2pPr>
              <a:defRPr sz="2200"/>
            </a:lvl2pPr>
            <a:lvl3pPr>
              <a:defRPr sz="2000"/>
            </a:lvl3pPr>
            <a:lvl4pPr>
              <a:defRPr sz="2000"/>
            </a:lvl4pPr>
            <a:lvl5pPr>
              <a:defRPr sz="20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403590" y="1250527"/>
            <a:ext cx="7794499" cy="953346"/>
          </a:xfrm>
        </p:spPr>
        <p:txBody>
          <a:bodyPr tIns="0" bIns="0">
            <a:normAutofit/>
          </a:bodyPr>
          <a:lstStyle>
            <a:lvl1pPr marL="0" indent="0">
              <a:buNone/>
              <a:defRPr sz="2000"/>
            </a:lvl1pPr>
            <a:lvl2pPr marL="509412" indent="0">
              <a:buNone/>
              <a:defRPr sz="1300"/>
            </a:lvl2pPr>
            <a:lvl3pPr marL="1018824" indent="0">
              <a:buNone/>
              <a:defRPr sz="1100"/>
            </a:lvl3pPr>
            <a:lvl4pPr marL="1528237" indent="0">
              <a:buNone/>
              <a:defRPr sz="1000"/>
            </a:lvl4pPr>
            <a:lvl5pPr marL="2037649" indent="0">
              <a:buNone/>
              <a:defRPr sz="1000"/>
            </a:lvl5pPr>
            <a:lvl6pPr marL="2547061" indent="0">
              <a:buNone/>
              <a:defRPr sz="1000"/>
            </a:lvl6pPr>
            <a:lvl7pPr marL="3056473" indent="0">
              <a:buNone/>
              <a:defRPr sz="1000"/>
            </a:lvl7pPr>
            <a:lvl8pPr marL="3565886" indent="0">
              <a:buNone/>
              <a:defRPr sz="1000"/>
            </a:lvl8pPr>
            <a:lvl9pPr marL="4075298"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9B3B28-80B9-1747-8344-D978620F477B}" type="datetimeFigureOut">
              <a:rPr lang="en-US" smtClean="0"/>
              <a:pPr/>
              <a:t>6/27/17</a:t>
            </a:fld>
            <a:endParaRPr lang="en-US" dirty="0"/>
          </a:p>
        </p:txBody>
      </p:sp>
      <p:sp>
        <p:nvSpPr>
          <p:cNvPr id="6" name="Footer Placeholder 5"/>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69E29E33-B620-47F9-BB04-8846C2A5AFCC}" type="slidenum">
              <a:rPr kumimoji="0" lang="en-US" smtClean="0"/>
              <a:pPr/>
              <a:t>‹#›</a:t>
            </a:fld>
            <a:endParaRPr kumimoji="0"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19101" y="5775960"/>
            <a:ext cx="7779544" cy="642303"/>
          </a:xfrm>
        </p:spPr>
        <p:txBody>
          <a:bodyPr anchor="b"/>
          <a:lstStyle>
            <a:lvl1pPr algn="l">
              <a:defRPr sz="3600" b="0"/>
            </a:lvl1pPr>
          </a:lstStyle>
          <a:p>
            <a:r>
              <a:rPr lang="en-US" smtClean="0"/>
              <a:t>Click to edit Master title style</a:t>
            </a:r>
            <a:endParaRPr/>
          </a:p>
        </p:txBody>
      </p:sp>
      <p:sp>
        <p:nvSpPr>
          <p:cNvPr id="3" name="Picture Placeholder 2"/>
          <p:cNvSpPr>
            <a:spLocks noGrp="1"/>
          </p:cNvSpPr>
          <p:nvPr>
            <p:ph type="pic" idx="1"/>
          </p:nvPr>
        </p:nvSpPr>
        <p:spPr>
          <a:xfrm>
            <a:off x="532503" y="502920"/>
            <a:ext cx="7667065" cy="4507992"/>
          </a:xfrm>
          <a:noFill/>
          <a:ln>
            <a:noFill/>
          </a:ln>
          <a:scene3d>
            <a:camera prst="orthographicFront"/>
            <a:lightRig rig="balanced" dir="t"/>
          </a:scene3d>
          <a:sp3d extrusionH="63500">
            <a:bevelT w="38100" h="38100" prst="softRound"/>
            <a:contourClr>
              <a:schemeClr val="bg1"/>
            </a:contourClr>
          </a:sp3d>
        </p:spPr>
        <p:txBody>
          <a:bodyPr>
            <a:scene3d>
              <a:camera prst="orthographicFront"/>
              <a:lightRig rig="threePt" dir="t"/>
            </a:scene3d>
            <a:sp3d>
              <a:contourClr>
                <a:schemeClr val="bg1"/>
              </a:contourClr>
            </a:sp3d>
          </a:bodyPr>
          <a:lstStyle>
            <a:lvl1pPr marL="0" indent="0">
              <a:buNone/>
              <a:defRPr sz="3600"/>
            </a:lvl1pPr>
            <a:lvl2pPr marL="509412" indent="0">
              <a:buNone/>
              <a:defRPr sz="3100"/>
            </a:lvl2pPr>
            <a:lvl3pPr marL="1018824" indent="0">
              <a:buNone/>
              <a:defRPr sz="2700"/>
            </a:lvl3pPr>
            <a:lvl4pPr marL="1528237" indent="0">
              <a:buNone/>
              <a:defRPr sz="2200"/>
            </a:lvl4pPr>
            <a:lvl5pPr marL="2037649" indent="0">
              <a:buNone/>
              <a:defRPr sz="2200"/>
            </a:lvl5pPr>
            <a:lvl6pPr marL="2547061" indent="0">
              <a:buNone/>
              <a:defRPr sz="2200"/>
            </a:lvl6pPr>
            <a:lvl7pPr marL="3056473" indent="0">
              <a:buNone/>
              <a:defRPr sz="2200"/>
            </a:lvl7pPr>
            <a:lvl8pPr marL="3565886" indent="0">
              <a:buNone/>
              <a:defRPr sz="2200"/>
            </a:lvl8pPr>
            <a:lvl9pPr marL="4075298" indent="0">
              <a:buNone/>
              <a:defRPr sz="2200"/>
            </a:lvl9pPr>
          </a:lstStyle>
          <a:p>
            <a:r>
              <a:rPr lang="en-US" dirty="0" smtClean="0"/>
              <a:t>Click icon to add picture</a:t>
            </a:r>
            <a:endParaRPr dirty="0"/>
          </a:p>
        </p:txBody>
      </p:sp>
      <p:sp>
        <p:nvSpPr>
          <p:cNvPr id="4" name="Text Placeholder 3"/>
          <p:cNvSpPr>
            <a:spLocks noGrp="1"/>
          </p:cNvSpPr>
          <p:nvPr>
            <p:ph type="body" sz="half" idx="2"/>
          </p:nvPr>
        </p:nvSpPr>
        <p:spPr>
          <a:xfrm>
            <a:off x="419101" y="6418263"/>
            <a:ext cx="7779544" cy="912177"/>
          </a:xfrm>
        </p:spPr>
        <p:txBody>
          <a:bodyPr lIns="122259">
            <a:normAutofit/>
          </a:bodyPr>
          <a:lstStyle>
            <a:lvl1pPr marL="0" indent="0">
              <a:spcBef>
                <a:spcPct val="0"/>
              </a:spcBef>
              <a:buNone/>
              <a:defRPr sz="1700"/>
            </a:lvl1pPr>
            <a:lvl2pPr marL="509412" indent="0">
              <a:buNone/>
              <a:defRPr sz="1300"/>
            </a:lvl2pPr>
            <a:lvl3pPr marL="1018824" indent="0">
              <a:buNone/>
              <a:defRPr sz="1100"/>
            </a:lvl3pPr>
            <a:lvl4pPr marL="1528237" indent="0">
              <a:buNone/>
              <a:defRPr sz="1000"/>
            </a:lvl4pPr>
            <a:lvl5pPr marL="2037649" indent="0">
              <a:buNone/>
              <a:defRPr sz="1000"/>
            </a:lvl5pPr>
            <a:lvl6pPr marL="2547061" indent="0">
              <a:buNone/>
              <a:defRPr sz="1000"/>
            </a:lvl6pPr>
            <a:lvl7pPr marL="3056473" indent="0">
              <a:buNone/>
              <a:defRPr sz="1000"/>
            </a:lvl7pPr>
            <a:lvl8pPr marL="3565886" indent="0">
              <a:buNone/>
              <a:defRPr sz="1000"/>
            </a:lvl8pPr>
            <a:lvl9pPr marL="4075298"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9B3B28-80B9-1747-8344-D978620F477B}" type="datetimeFigureOut">
              <a:rPr lang="en-US" smtClean="0"/>
              <a:pPr/>
              <a:t>6/27/17</a:t>
            </a:fld>
            <a:endParaRPr lang="en-US" dirty="0"/>
          </a:p>
        </p:txBody>
      </p:sp>
      <p:sp>
        <p:nvSpPr>
          <p:cNvPr id="6" name="Footer Placeholder 5"/>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59B3B28-80B9-1747-8344-D978620F477B}" type="datetimeFigureOut">
              <a:rPr lang="en-US" smtClean="0"/>
              <a:pPr/>
              <a:t>6/27/17</a:t>
            </a:fld>
            <a:endParaRPr lang="en-US" dirty="0"/>
          </a:p>
        </p:txBody>
      </p:sp>
      <p:sp>
        <p:nvSpPr>
          <p:cNvPr id="5" name="Footer Placeholder 4"/>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57061" y="777240"/>
            <a:ext cx="1241584" cy="6165745"/>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419100" y="777240"/>
            <a:ext cx="6454140" cy="616574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59B3B28-80B9-1747-8344-D978620F477B}" type="datetimeFigureOut">
              <a:rPr lang="en-US" smtClean="0"/>
              <a:pPr/>
              <a:t>6/27/17</a:t>
            </a:fld>
            <a:endParaRPr lang="en-US" dirty="0"/>
          </a:p>
        </p:txBody>
      </p:sp>
      <p:sp>
        <p:nvSpPr>
          <p:cNvPr id="5" name="Footer Placeholder 4"/>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6" name="Slide Number Placeholder 5"/>
          <p:cNvSpPr>
            <a:spLocks noGrp="1"/>
          </p:cNvSpPr>
          <p:nvPr>
            <p:ph type="sldNum" sz="quarter" idx="12"/>
          </p:nvPr>
        </p:nvSpPr>
        <p:spPr>
          <a:xfrm>
            <a:off x="8845475" y="7005744"/>
            <a:ext cx="887506" cy="413808"/>
          </a:xfrm>
        </p:spPr>
        <p:txBody>
          <a:bodyPr/>
          <a:lstStyle/>
          <a:p>
            <a:fld id="{BB014C3C-60F8-8B44-89CC-7FFFEF1426FA}"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a:p>
        </p:txBody>
      </p:sp>
      <p:sp>
        <p:nvSpPr>
          <p:cNvPr id="3" name="Content Placeholder 2"/>
          <p:cNvSpPr>
            <a:spLocks noGrp="1"/>
          </p:cNvSpPr>
          <p:nvPr>
            <p:ph idx="1"/>
          </p:nvPr>
        </p:nvSpPr>
        <p:spPr/>
        <p:txBody>
          <a:bodyPr>
            <a:normAutofit/>
          </a:bodyPr>
          <a:lstStyle>
            <a:lvl1pPr>
              <a:defRPr sz="2900"/>
            </a:lvl1pPr>
            <a:lvl2pPr>
              <a:defRPr sz="2700"/>
            </a:lvl2pPr>
            <a:lvl3pPr>
              <a:defRPr sz="2500"/>
            </a:lvl3pPr>
            <a:lvl4pPr>
              <a:defRPr sz="22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lvl1pPr>
              <a:defRPr>
                <a:solidFill>
                  <a:schemeClr val="tx2">
                    <a:lumMod val="40000"/>
                    <a:lumOff val="60000"/>
                  </a:schemeClr>
                </a:solidFill>
              </a:defRPr>
            </a:lvl1pPr>
          </a:lstStyle>
          <a:p>
            <a:fld id="{259B3B28-80B9-1747-8344-D978620F477B}" type="datetimeFigureOut">
              <a:rPr lang="en-US" smtClean="0"/>
              <a:pPr/>
              <a:t>6/27/17</a:t>
            </a:fld>
            <a:endParaRPr lang="en-US" dirty="0"/>
          </a:p>
        </p:txBody>
      </p:sp>
      <p:sp>
        <p:nvSpPr>
          <p:cNvPr id="6" name="Slide Number Placeholder 5"/>
          <p:cNvSpPr>
            <a:spLocks noGrp="1"/>
          </p:cNvSpPr>
          <p:nvPr>
            <p:ph type="sldNum" sz="quarter" idx="12"/>
          </p:nvPr>
        </p:nvSpPr>
        <p:spPr/>
        <p:txBody>
          <a:bodyPr/>
          <a:lstStyle>
            <a:lvl1pPr>
              <a:defRPr>
                <a:solidFill>
                  <a:schemeClr val="tx2">
                    <a:lumMod val="40000"/>
                    <a:lumOff val="60000"/>
                  </a:schemeClr>
                </a:solidFill>
              </a:defRPr>
            </a:lvl1pPr>
          </a:lstStyle>
          <a:p>
            <a:fld id="{BB014C3C-60F8-8B44-89CC-7FFFEF1426FA}" type="slidenum">
              <a:rPr lang="en-US" smtClean="0"/>
              <a:pPr/>
              <a:t>‹#›</a:t>
            </a:fld>
            <a:endParaRPr lang="en-US" dirty="0"/>
          </a:p>
        </p:txBody>
      </p:sp>
      <p:sp>
        <p:nvSpPr>
          <p:cNvPr id="8" name="Footer Placeholder 7"/>
          <p:cNvSpPr>
            <a:spLocks noGrp="1"/>
          </p:cNvSpPr>
          <p:nvPr>
            <p:ph type="ftr" sz="quarter" idx="11"/>
          </p:nvPr>
        </p:nvSpPr>
        <p:spPr>
          <a:xfrm rot="16200000">
            <a:off x="6261711" y="3642202"/>
            <a:ext cx="5786120" cy="401638"/>
          </a:xfrm>
          <a:prstGeom prst="rect">
            <a:avLst/>
          </a:prstGeom>
        </p:spPr>
        <p:txBody>
          <a:bodyPr/>
          <a:lstStyle/>
          <a:p>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399892" y="3368041"/>
            <a:ext cx="5635148" cy="1940560"/>
          </a:xfrm>
        </p:spPr>
        <p:txBody>
          <a:bodyPr anchor="b" anchorCtr="0">
            <a:noAutofit/>
            <a:scene3d>
              <a:camera prst="orthographicFront"/>
              <a:lightRig rig="morning" dir="t">
                <a:rot lat="0" lon="0" rev="2400000"/>
              </a:lightRig>
            </a:scene3d>
            <a:sp3d extrusionH="63500" contourW="6350">
              <a:bevelT w="19050" h="50800" prst="softRound"/>
              <a:contourClr>
                <a:schemeClr val="bg1"/>
              </a:contourClr>
            </a:sp3d>
          </a:bodyPr>
          <a:lstStyle>
            <a:lvl1pPr algn="ctr">
              <a:defRPr sz="4900" b="1" baseline="0">
                <a:solidFill>
                  <a:schemeClr val="tx2"/>
                </a:solidFill>
                <a:effectLst>
                  <a:innerShdw blurRad="63500" dist="50800" dir="5400000">
                    <a:schemeClr val="bg1">
                      <a:alpha val="50000"/>
                    </a:schemeClr>
                  </a:innerShdw>
                </a:effectLst>
              </a:defRPr>
            </a:lvl1pPr>
          </a:lstStyle>
          <a:p>
            <a:r>
              <a:rPr lang="en-US" smtClean="0"/>
              <a:t>Click to edit Master title style</a:t>
            </a:r>
            <a:endParaRPr/>
          </a:p>
        </p:txBody>
      </p:sp>
      <p:sp>
        <p:nvSpPr>
          <p:cNvPr id="3" name="Subtitle 2"/>
          <p:cNvSpPr>
            <a:spLocks noGrp="1"/>
          </p:cNvSpPr>
          <p:nvPr>
            <p:ph type="subTitle" idx="1"/>
          </p:nvPr>
        </p:nvSpPr>
        <p:spPr>
          <a:xfrm>
            <a:off x="399892" y="5613400"/>
            <a:ext cx="5625286" cy="1134467"/>
          </a:xfrm>
        </p:spPr>
        <p:txBody>
          <a:bodyPr vert="horz" lIns="101882" tIns="50941" rIns="101882" bIns="50941" rtlCol="0" anchor="t" anchorCtr="0">
            <a:normAutofit/>
            <a:scene3d>
              <a:camera prst="orthographicFront"/>
              <a:lightRig rig="threePt" dir="t"/>
            </a:scene3d>
            <a:sp3d>
              <a:contourClr>
                <a:schemeClr val="bg1"/>
              </a:contourClr>
            </a:sp3d>
          </a:bodyPr>
          <a:lstStyle>
            <a:lvl1pPr marL="0" indent="0" algn="ctr">
              <a:lnSpc>
                <a:spcPct val="120000"/>
              </a:lnSpc>
              <a:spcBef>
                <a:spcPct val="0"/>
              </a:spcBef>
              <a:buNone/>
              <a:defRPr sz="1700" b="1" kern="1200">
                <a:solidFill>
                  <a:schemeClr val="tx1">
                    <a:tint val="75000"/>
                  </a:schemeClr>
                </a:solidFill>
                <a:effectLst>
                  <a:outerShdw blurRad="50800" dist="12700" dir="2700000" algn="tl" rotWithShape="0">
                    <a:schemeClr val="bg1">
                      <a:alpha val="40000"/>
                    </a:schemeClr>
                  </a:outerShdw>
                </a:effectLst>
                <a:latin typeface="+mn-lt"/>
                <a:ea typeface="+mn-ea"/>
                <a:cs typeface="+mn-cs"/>
              </a:defRPr>
            </a:lvl1pPr>
            <a:lvl2pPr marL="509412" indent="0" algn="ctr">
              <a:buNone/>
              <a:defRPr>
                <a:solidFill>
                  <a:schemeClr val="tx1">
                    <a:tint val="75000"/>
                  </a:schemeClr>
                </a:solidFill>
              </a:defRPr>
            </a:lvl2pPr>
            <a:lvl3pPr marL="1018824" indent="0" algn="ctr">
              <a:buNone/>
              <a:defRPr>
                <a:solidFill>
                  <a:schemeClr val="tx1">
                    <a:tint val="75000"/>
                  </a:schemeClr>
                </a:solidFill>
              </a:defRPr>
            </a:lvl3pPr>
            <a:lvl4pPr marL="1528237" indent="0" algn="ctr">
              <a:buNone/>
              <a:defRPr>
                <a:solidFill>
                  <a:schemeClr val="tx1">
                    <a:tint val="75000"/>
                  </a:schemeClr>
                </a:solidFill>
              </a:defRPr>
            </a:lvl4pPr>
            <a:lvl5pPr marL="2037649" indent="0" algn="ctr">
              <a:buNone/>
              <a:defRPr>
                <a:solidFill>
                  <a:schemeClr val="tx1">
                    <a:tint val="75000"/>
                  </a:schemeClr>
                </a:solidFill>
              </a:defRPr>
            </a:lvl5pPr>
            <a:lvl6pPr marL="2547061" indent="0" algn="ctr">
              <a:buNone/>
              <a:defRPr>
                <a:solidFill>
                  <a:schemeClr val="tx1">
                    <a:tint val="75000"/>
                  </a:schemeClr>
                </a:solidFill>
              </a:defRPr>
            </a:lvl6pPr>
            <a:lvl7pPr marL="3056473" indent="0" algn="ctr">
              <a:buNone/>
              <a:defRPr>
                <a:solidFill>
                  <a:schemeClr val="tx1">
                    <a:tint val="75000"/>
                  </a:schemeClr>
                </a:solidFill>
              </a:defRPr>
            </a:lvl7pPr>
            <a:lvl8pPr marL="3565886" indent="0" algn="ctr">
              <a:buNone/>
              <a:defRPr>
                <a:solidFill>
                  <a:schemeClr val="tx1">
                    <a:tint val="75000"/>
                  </a:schemeClr>
                </a:solidFill>
              </a:defRPr>
            </a:lvl8pPr>
            <a:lvl9pPr marL="4075298" indent="0" algn="ctr">
              <a:buNone/>
              <a:defRPr>
                <a:solidFill>
                  <a:schemeClr val="tx1">
                    <a:tint val="75000"/>
                  </a:schemeClr>
                </a:solidFill>
              </a:defRPr>
            </a:lvl9pPr>
          </a:lstStyle>
          <a:p>
            <a:pPr marL="0" lvl="0" indent="0" algn="ctr" defTabSz="1018824" rtl="0" eaLnBrk="1" latinLnBrk="0" hangingPunct="1">
              <a:spcBef>
                <a:spcPts val="2674"/>
              </a:spcBef>
              <a:buClr>
                <a:schemeClr val="tx2"/>
              </a:buClr>
              <a:buSzPct val="100000"/>
              <a:buFont typeface="Wingdings 2" pitchFamily="18" charset="2"/>
              <a:buNone/>
            </a:pPr>
            <a:r>
              <a:rPr lang="en-US" smtClean="0"/>
              <a:t>Click to edit Master subtitle style</a:t>
            </a:r>
            <a:endParaRPr/>
          </a:p>
        </p:txBody>
      </p:sp>
      <p:sp>
        <p:nvSpPr>
          <p:cNvPr id="4" name="Date Placeholder 3"/>
          <p:cNvSpPr>
            <a:spLocks noGrp="1"/>
          </p:cNvSpPr>
          <p:nvPr>
            <p:ph type="dt" sz="half" idx="10"/>
          </p:nvPr>
        </p:nvSpPr>
        <p:spPr>
          <a:xfrm>
            <a:off x="3771900" y="7203864"/>
            <a:ext cx="2346960" cy="413808"/>
          </a:xfrm>
        </p:spPr>
        <p:txBody>
          <a:bodyPr anchor="t" anchorCtr="0"/>
          <a:lstStyle>
            <a:lvl1pPr algn="r">
              <a:defRPr sz="1300">
                <a:solidFill>
                  <a:schemeClr val="tx1">
                    <a:lumMod val="50000"/>
                    <a:lumOff val="50000"/>
                  </a:schemeClr>
                </a:solidFill>
              </a:defRPr>
            </a:lvl1pPr>
          </a:lstStyle>
          <a:p>
            <a:fld id="{259B3B28-80B9-1747-8344-D978620F477B}" type="datetimeFigureOut">
              <a:rPr lang="en-US" smtClean="0"/>
              <a:pPr/>
              <a:t>6/27/17</a:t>
            </a:fld>
            <a:endParaRPr lang="en-US" dirty="0"/>
          </a:p>
        </p:txBody>
      </p:sp>
      <p:sp>
        <p:nvSpPr>
          <p:cNvPr id="5" name="Footer Placeholder 4"/>
          <p:cNvSpPr>
            <a:spLocks noGrp="1"/>
          </p:cNvSpPr>
          <p:nvPr>
            <p:ph type="ftr" sz="quarter" idx="11"/>
          </p:nvPr>
        </p:nvSpPr>
        <p:spPr>
          <a:xfrm>
            <a:off x="399892" y="7203864"/>
            <a:ext cx="2343607" cy="413808"/>
          </a:xfrm>
          <a:prstGeom prst="rect">
            <a:avLst/>
          </a:prstGeom>
        </p:spPr>
        <p:txBody>
          <a:bodyPr/>
          <a:lstStyle>
            <a:lvl1pPr algn="l">
              <a:defRPr sz="1300">
                <a:solidFill>
                  <a:schemeClr val="tx1">
                    <a:lumMod val="50000"/>
                    <a:lumOff val="50000"/>
                  </a:schemeClr>
                </a:solidFill>
              </a:defRPr>
            </a:lvl1pPr>
          </a:lstStyle>
          <a:p>
            <a:endParaRPr lang="en-US" dirty="0"/>
          </a:p>
        </p:txBody>
      </p:sp>
      <p:sp>
        <p:nvSpPr>
          <p:cNvPr id="8" name="Picture Placeholder 7"/>
          <p:cNvSpPr>
            <a:spLocks noGrp="1"/>
          </p:cNvSpPr>
          <p:nvPr>
            <p:ph type="pic" sz="quarter" idx="13"/>
          </p:nvPr>
        </p:nvSpPr>
        <p:spPr>
          <a:xfrm>
            <a:off x="6606988" y="10363"/>
            <a:ext cx="3017520" cy="7762037"/>
          </a:xfrm>
          <a:noFill/>
          <a:ln>
            <a:noFill/>
          </a:ln>
          <a:scene3d>
            <a:camera prst="orthographicFront"/>
            <a:lightRig rig="balanced" dir="t"/>
          </a:scene3d>
          <a:sp3d extrusionH="63500">
            <a:bevelT w="38100" h="38100" prst="softRound"/>
            <a:contourClr>
              <a:schemeClr val="bg1"/>
            </a:contourClr>
          </a:sp3d>
        </p:spPr>
        <p:txBody>
          <a:bodyPr vert="horz" lIns="101882" tIns="50941" rIns="101882" bIns="50941" rtlCol="0">
            <a:normAutofit/>
            <a:scene3d>
              <a:camera prst="orthographicFront"/>
              <a:lightRig rig="threePt" dir="t"/>
            </a:scene3d>
            <a:sp3d>
              <a:contourClr>
                <a:schemeClr val="bg1"/>
              </a:contourClr>
            </a:sp3d>
          </a:bodyPr>
          <a:lstStyle>
            <a:lvl1pPr marL="0" indent="0" algn="l" defTabSz="1018824" rtl="0" eaLnBrk="1" latinLnBrk="0" hangingPunct="1">
              <a:spcBef>
                <a:spcPts val="2674"/>
              </a:spcBef>
              <a:buClr>
                <a:schemeClr val="tx2"/>
              </a:buClr>
              <a:buSzPct val="100000"/>
              <a:buFont typeface="Wingdings 2" pitchFamily="18" charset="2"/>
              <a:buNone/>
              <a:defRPr sz="36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stStyle>
          <a:p>
            <a:r>
              <a:rPr lang="en-US" dirty="0" smtClean="0"/>
              <a:t>Click icon to add picture</a:t>
            </a:r>
            <a:endParaRPr dirty="0"/>
          </a:p>
        </p:txBody>
      </p:sp>
      <p:pic>
        <p:nvPicPr>
          <p:cNvPr id="9" name="Picture 8" descr="titleSlideBevel.png"/>
          <p:cNvPicPr>
            <a:picLocks noChangeAspect="1"/>
          </p:cNvPicPr>
          <p:nvPr/>
        </p:nvPicPr>
        <p:blipFill>
          <a:blip r:embed="rId2"/>
          <a:stretch>
            <a:fillRect/>
          </a:stretch>
        </p:blipFill>
        <p:spPr>
          <a:xfrm>
            <a:off x="398145" y="5394962"/>
            <a:ext cx="5632704" cy="20363"/>
          </a:xfrm>
          <a:prstGeom prst="rect">
            <a:avLst/>
          </a:prstGeom>
        </p:spPr>
      </p:pic>
      <p:sp>
        <p:nvSpPr>
          <p:cNvPr id="13" name="Slide Number Placeholder 5"/>
          <p:cNvSpPr>
            <a:spLocks noGrp="1"/>
          </p:cNvSpPr>
          <p:nvPr>
            <p:ph type="sldNum" sz="quarter" idx="12"/>
          </p:nvPr>
        </p:nvSpPr>
        <p:spPr>
          <a:xfrm>
            <a:off x="2849881" y="7203864"/>
            <a:ext cx="734658" cy="413808"/>
          </a:xfrm>
        </p:spPr>
        <p:txBody>
          <a:bodyPr vert="horz" lIns="50941" tIns="50941" rIns="50941" bIns="50941" rtlCol="0">
            <a:noAutofit/>
            <a:scene3d>
              <a:camera prst="orthographicFront"/>
              <a:lightRig rig="morning" dir="t">
                <a:rot lat="0" lon="0" rev="2400000"/>
              </a:lightRig>
            </a:scene3d>
            <a:sp3d extrusionH="6350">
              <a:bevelT w="6350" h="6350" prst="softRound"/>
              <a:contourClr>
                <a:schemeClr val="bg1"/>
              </a:contourClr>
            </a:sp3d>
          </a:bodyPr>
          <a:lstStyle>
            <a:lvl1pPr marL="314845" indent="-314845" algn="ctr" defTabSz="1018824" rtl="0" eaLnBrk="1" latinLnBrk="0" hangingPunct="1">
              <a:spcBef>
                <a:spcPts val="2674"/>
              </a:spcBef>
              <a:buClr>
                <a:schemeClr val="tx2"/>
              </a:buClr>
              <a:buSzPct val="100000"/>
              <a:buFont typeface="Wingdings 2" pitchFamily="18" charset="2"/>
              <a:buNone/>
              <a:defRPr kumimoji="0" sz="1300" b="1" i="0" u="none" strike="noStrike" kern="1200" cap="none" spc="0" normalizeH="0" baseline="0">
                <a:ln>
                  <a:noFill/>
                </a:ln>
                <a:solidFill>
                  <a:schemeClr val="tx1">
                    <a:lumMod val="50000"/>
                    <a:lumOff val="50000"/>
                  </a:schemeClr>
                </a:solidFill>
                <a:effectLst>
                  <a:outerShdw blurRad="50800" dist="12700" dir="2700000" algn="tl" rotWithShape="0">
                    <a:schemeClr val="bg1">
                      <a:alpha val="40000"/>
                    </a:schemeClr>
                  </a:outerShdw>
                </a:effectLst>
                <a:uLnTx/>
                <a:uFillTx/>
                <a:latin typeface="+mn-lt"/>
                <a:ea typeface="+mn-ea"/>
                <a:cs typeface="+mn-cs"/>
              </a:defRPr>
            </a:lvl1pPr>
          </a:lstStyle>
          <a:p>
            <a:fld id="{BB014C3C-60F8-8B44-89CC-7FFFEF1426FA}"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Title, Content, and Picture">
    <p:spTree>
      <p:nvGrpSpPr>
        <p:cNvPr id="1" name=""/>
        <p:cNvGrpSpPr/>
        <p:nvPr/>
      </p:nvGrpSpPr>
      <p:grpSpPr>
        <a:xfrm>
          <a:off x="0" y="0"/>
          <a:ext cx="0" cy="0"/>
          <a:chOff x="0" y="0"/>
          <a:chExt cx="0" cy="0"/>
        </a:xfrm>
      </p:grpSpPr>
      <p:sp>
        <p:nvSpPr>
          <p:cNvPr id="2" name="Title 1"/>
          <p:cNvSpPr>
            <a:spLocks noGrp="1"/>
          </p:cNvSpPr>
          <p:nvPr>
            <p:ph type="title"/>
          </p:nvPr>
        </p:nvSpPr>
        <p:spPr>
          <a:xfrm>
            <a:off x="2849880" y="594360"/>
            <a:ext cx="5329966" cy="829416"/>
          </a:xfrm>
        </p:spPr>
        <p:txBody>
          <a:bodyPr>
            <a:noAutofit/>
          </a:bodyPr>
          <a:lstStyle>
            <a:lvl1pPr algn="ctr">
              <a:defRPr sz="3600"/>
            </a:lvl1pPr>
          </a:lstStyle>
          <a:p>
            <a:r>
              <a:rPr lang="en-US" smtClean="0"/>
              <a:t>Click to edit Master title style</a:t>
            </a:r>
            <a:endParaRPr/>
          </a:p>
        </p:txBody>
      </p:sp>
      <p:sp>
        <p:nvSpPr>
          <p:cNvPr id="3" name="Content Placeholder 2"/>
          <p:cNvSpPr>
            <a:spLocks noGrp="1"/>
          </p:cNvSpPr>
          <p:nvPr>
            <p:ph idx="1"/>
          </p:nvPr>
        </p:nvSpPr>
        <p:spPr>
          <a:xfrm>
            <a:off x="2849880" y="1813560"/>
            <a:ext cx="5329966" cy="5129425"/>
          </a:xfrm>
        </p:spPr>
        <p:txBody>
          <a:bodyPr>
            <a:normAutofit/>
          </a:bodyPr>
          <a:lstStyle>
            <a:lvl1pPr>
              <a:defRPr sz="22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lvl1pPr>
              <a:defRPr>
                <a:solidFill>
                  <a:schemeClr val="tx2">
                    <a:lumMod val="40000"/>
                    <a:lumOff val="60000"/>
                  </a:schemeClr>
                </a:solidFill>
              </a:defRPr>
            </a:lvl1pPr>
          </a:lstStyle>
          <a:p>
            <a:fld id="{259B3B28-80B9-1747-8344-D978620F477B}" type="datetimeFigureOut">
              <a:rPr lang="en-US" smtClean="0"/>
              <a:pPr/>
              <a:t>6/27/17</a:t>
            </a:fld>
            <a:endParaRPr lang="en-US" dirty="0"/>
          </a:p>
        </p:txBody>
      </p:sp>
      <p:sp>
        <p:nvSpPr>
          <p:cNvPr id="6" name="Slide Number Placeholder 5"/>
          <p:cNvSpPr>
            <a:spLocks noGrp="1"/>
          </p:cNvSpPr>
          <p:nvPr>
            <p:ph type="sldNum" sz="quarter" idx="12"/>
          </p:nvPr>
        </p:nvSpPr>
        <p:spPr/>
        <p:txBody>
          <a:bodyPr/>
          <a:lstStyle>
            <a:lvl1pPr>
              <a:defRPr>
                <a:solidFill>
                  <a:schemeClr val="tx2">
                    <a:lumMod val="40000"/>
                    <a:lumOff val="60000"/>
                  </a:schemeClr>
                </a:solidFill>
              </a:defRPr>
            </a:lvl1pPr>
          </a:lstStyle>
          <a:p>
            <a:fld id="{BB014C3C-60F8-8B44-89CC-7FFFEF1426FA}" type="slidenum">
              <a:rPr lang="en-US" smtClean="0"/>
              <a:pPr/>
              <a:t>‹#›</a:t>
            </a:fld>
            <a:endParaRPr lang="en-US" dirty="0"/>
          </a:p>
        </p:txBody>
      </p:sp>
      <p:sp>
        <p:nvSpPr>
          <p:cNvPr id="8" name="Footer Placeholder 7"/>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9" name="Picture Placeholder 7"/>
          <p:cNvSpPr>
            <a:spLocks noGrp="1"/>
          </p:cNvSpPr>
          <p:nvPr>
            <p:ph type="pic" sz="quarter" idx="13"/>
          </p:nvPr>
        </p:nvSpPr>
        <p:spPr>
          <a:xfrm>
            <a:off x="1" y="10363"/>
            <a:ext cx="2617629" cy="7762037"/>
          </a:xfrm>
          <a:noFill/>
          <a:ln>
            <a:noFill/>
          </a:ln>
          <a:scene3d>
            <a:camera prst="orthographicFront"/>
            <a:lightRig rig="balanced" dir="t"/>
          </a:scene3d>
          <a:sp3d extrusionH="63500">
            <a:bevelT w="38100" h="38100" prst="softRound"/>
            <a:contourClr>
              <a:schemeClr val="bg1"/>
            </a:contourClr>
          </a:sp3d>
        </p:spPr>
        <p:txBody>
          <a:bodyPr vert="horz" lIns="101882" tIns="50941" rIns="101882" bIns="50941" rtlCol="0">
            <a:normAutofit/>
            <a:scene3d>
              <a:camera prst="orthographicFront"/>
              <a:lightRig rig="threePt" dir="t"/>
            </a:scene3d>
            <a:sp3d>
              <a:contourClr>
                <a:schemeClr val="bg1"/>
              </a:contourClr>
            </a:sp3d>
          </a:bodyPr>
          <a:lstStyle>
            <a:lvl1pPr marL="0" indent="0" algn="l" defTabSz="1018824" rtl="0" eaLnBrk="1" latinLnBrk="0" hangingPunct="1">
              <a:spcBef>
                <a:spcPts val="2674"/>
              </a:spcBef>
              <a:buClr>
                <a:schemeClr val="tx2"/>
              </a:buClr>
              <a:buSzPct val="100000"/>
              <a:buFont typeface="Wingdings 2" pitchFamily="18" charset="2"/>
              <a:buNone/>
              <a:defRPr sz="36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stStyle>
          <a:p>
            <a:r>
              <a:rPr lang="en-US" dirty="0" smtClean="0"/>
              <a:t>Click icon to add picture</a:t>
            </a:r>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05840" y="3008207"/>
            <a:ext cx="8046720" cy="964353"/>
          </a:xfrm>
        </p:spPr>
        <p:txBody>
          <a:bodyPr anchor="b" anchorCtr="0">
            <a:normAutofit/>
          </a:bodyPr>
          <a:lstStyle>
            <a:lvl1pPr algn="ctr">
              <a:defRPr sz="4900" b="1" cap="none" baseline="0">
                <a:effectLst>
                  <a:innerShdw blurRad="63500" dist="50800" dir="5400000">
                    <a:schemeClr val="bg1">
                      <a:alpha val="50000"/>
                    </a:schemeClr>
                  </a:innerShdw>
                </a:effectLst>
              </a:defRPr>
            </a:lvl1pPr>
          </a:lstStyle>
          <a:p>
            <a:r>
              <a:rPr lang="en-US" smtClean="0"/>
              <a:t>Click to edit Master title style</a:t>
            </a:r>
            <a:endParaRPr/>
          </a:p>
        </p:txBody>
      </p:sp>
      <p:sp>
        <p:nvSpPr>
          <p:cNvPr id="3" name="Text Placeholder 2"/>
          <p:cNvSpPr>
            <a:spLocks noGrp="1"/>
          </p:cNvSpPr>
          <p:nvPr>
            <p:ph type="body" idx="1"/>
          </p:nvPr>
        </p:nvSpPr>
        <p:spPr>
          <a:xfrm>
            <a:off x="1019810" y="4105324"/>
            <a:ext cx="8032751" cy="1252788"/>
          </a:xfrm>
        </p:spPr>
        <p:txBody>
          <a:bodyPr anchor="t" anchorCtr="0">
            <a:normAutofit/>
          </a:bodyPr>
          <a:lstStyle>
            <a:lvl1pPr marL="0" indent="0" algn="ctr">
              <a:spcBef>
                <a:spcPct val="0"/>
              </a:spcBef>
              <a:buNone/>
              <a:defRPr sz="1700" b="1">
                <a:solidFill>
                  <a:schemeClr val="tx1">
                    <a:tint val="75000"/>
                  </a:schemeClr>
                </a:solidFill>
              </a:defRPr>
            </a:lvl1pPr>
            <a:lvl2pPr marL="509412" indent="0">
              <a:buNone/>
              <a:defRPr sz="2000">
                <a:solidFill>
                  <a:schemeClr val="tx1">
                    <a:tint val="75000"/>
                  </a:schemeClr>
                </a:solidFill>
              </a:defRPr>
            </a:lvl2pPr>
            <a:lvl3pPr marL="1018824" indent="0">
              <a:buNone/>
              <a:defRPr sz="1800">
                <a:solidFill>
                  <a:schemeClr val="tx1">
                    <a:tint val="75000"/>
                  </a:schemeClr>
                </a:solidFill>
              </a:defRPr>
            </a:lvl3pPr>
            <a:lvl4pPr marL="1528237" indent="0">
              <a:buNone/>
              <a:defRPr sz="1600">
                <a:solidFill>
                  <a:schemeClr val="tx1">
                    <a:tint val="75000"/>
                  </a:schemeClr>
                </a:solidFill>
              </a:defRPr>
            </a:lvl4pPr>
            <a:lvl5pPr marL="2037649" indent="0">
              <a:buNone/>
              <a:defRPr sz="1600">
                <a:solidFill>
                  <a:schemeClr val="tx1">
                    <a:tint val="75000"/>
                  </a:schemeClr>
                </a:solidFill>
              </a:defRPr>
            </a:lvl5pPr>
            <a:lvl6pPr marL="2547061" indent="0">
              <a:buNone/>
              <a:defRPr sz="1600">
                <a:solidFill>
                  <a:schemeClr val="tx1">
                    <a:tint val="75000"/>
                  </a:schemeClr>
                </a:solidFill>
              </a:defRPr>
            </a:lvl6pPr>
            <a:lvl7pPr marL="3056473" indent="0">
              <a:buNone/>
              <a:defRPr sz="1600">
                <a:solidFill>
                  <a:schemeClr val="tx1">
                    <a:tint val="75000"/>
                  </a:schemeClr>
                </a:solidFill>
              </a:defRPr>
            </a:lvl7pPr>
            <a:lvl8pPr marL="3565886" indent="0">
              <a:buNone/>
              <a:defRPr sz="1600">
                <a:solidFill>
                  <a:schemeClr val="tx1">
                    <a:tint val="75000"/>
                  </a:schemeClr>
                </a:solidFill>
              </a:defRPr>
            </a:lvl8pPr>
            <a:lvl9pPr marL="4075298" indent="0">
              <a:buNone/>
              <a:defRPr sz="1600">
                <a:solidFill>
                  <a:schemeClr val="tx1">
                    <a:tint val="75000"/>
                  </a:schemeClr>
                </a:solidFill>
              </a:defRPr>
            </a:lvl9pPr>
          </a:lstStyle>
          <a:p>
            <a:pPr lvl="0"/>
            <a:r>
              <a:rPr lang="en-US" smtClean="0"/>
              <a:t>Click to edit Master text styles</a:t>
            </a:r>
          </a:p>
        </p:txBody>
      </p:sp>
      <p:sp>
        <p:nvSpPr>
          <p:cNvPr id="7" name="Date Placeholder 3"/>
          <p:cNvSpPr>
            <a:spLocks noGrp="1"/>
          </p:cNvSpPr>
          <p:nvPr>
            <p:ph type="dt" sz="half" idx="10"/>
          </p:nvPr>
        </p:nvSpPr>
        <p:spPr>
          <a:xfrm>
            <a:off x="3771900" y="7203864"/>
            <a:ext cx="2346960" cy="413808"/>
          </a:xfrm>
        </p:spPr>
        <p:txBody>
          <a:bodyPr anchor="t" anchorCtr="0"/>
          <a:lstStyle>
            <a:lvl1pPr algn="r">
              <a:defRPr sz="1300">
                <a:solidFill>
                  <a:schemeClr val="tx1">
                    <a:lumMod val="50000"/>
                    <a:lumOff val="50000"/>
                  </a:schemeClr>
                </a:solidFill>
              </a:defRPr>
            </a:lvl1pPr>
          </a:lstStyle>
          <a:p>
            <a:fld id="{C3F416CD-67A3-4CF0-A210-F6AF31AC147F}" type="datetimeFigureOut">
              <a:rPr lang="en-US" smtClean="0"/>
              <a:pPr/>
              <a:t>6/27/17</a:t>
            </a:fld>
            <a:endParaRPr lang="en-US" dirty="0"/>
          </a:p>
        </p:txBody>
      </p:sp>
      <p:sp>
        <p:nvSpPr>
          <p:cNvPr id="8" name="Footer Placeholder 4"/>
          <p:cNvSpPr>
            <a:spLocks noGrp="1"/>
          </p:cNvSpPr>
          <p:nvPr>
            <p:ph type="ftr" sz="quarter" idx="11"/>
          </p:nvPr>
        </p:nvSpPr>
        <p:spPr>
          <a:xfrm>
            <a:off x="399892" y="7203864"/>
            <a:ext cx="3185160" cy="413808"/>
          </a:xfrm>
          <a:prstGeom prst="rect">
            <a:avLst/>
          </a:prstGeom>
        </p:spPr>
        <p:txBody>
          <a:bodyPr/>
          <a:lstStyle>
            <a:lvl1pPr algn="l">
              <a:defRPr sz="1300">
                <a:solidFill>
                  <a:schemeClr val="tx1">
                    <a:lumMod val="50000"/>
                    <a:lumOff val="50000"/>
                  </a:schemeClr>
                </a:solidFill>
              </a:defRPr>
            </a:lvl1pPr>
          </a:lstStyle>
          <a:p>
            <a:endParaRPr kumimoji="0" lang="en-US" dirty="0"/>
          </a:p>
        </p:txBody>
      </p:sp>
      <p:pic>
        <p:nvPicPr>
          <p:cNvPr id="9" name="Picture 8" descr="SectionHeader-Bevel.png"/>
          <p:cNvPicPr>
            <a:picLocks noChangeAspect="1"/>
          </p:cNvPicPr>
          <p:nvPr/>
        </p:nvPicPr>
        <p:blipFill>
          <a:blip r:embed="rId2"/>
          <a:stretch>
            <a:fillRect/>
          </a:stretch>
        </p:blipFill>
        <p:spPr>
          <a:xfrm>
            <a:off x="1020853" y="4034431"/>
            <a:ext cx="8046720" cy="2039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a:p>
        </p:txBody>
      </p:sp>
      <p:sp>
        <p:nvSpPr>
          <p:cNvPr id="3" name="Content Placeholder 2"/>
          <p:cNvSpPr>
            <a:spLocks noGrp="1"/>
          </p:cNvSpPr>
          <p:nvPr>
            <p:ph sz="half" idx="1"/>
          </p:nvPr>
        </p:nvSpPr>
        <p:spPr>
          <a:xfrm>
            <a:off x="409239" y="1813560"/>
            <a:ext cx="3771900" cy="512942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412877" y="1813560"/>
            <a:ext cx="3771900" cy="512942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259B3B28-80B9-1747-8344-D978620F477B}" type="datetimeFigureOut">
              <a:rPr lang="en-US" smtClean="0"/>
              <a:pPr/>
              <a:t>6/27/17</a:t>
            </a:fld>
            <a:endParaRPr lang="en-US" dirty="0"/>
          </a:p>
        </p:txBody>
      </p:sp>
      <p:sp>
        <p:nvSpPr>
          <p:cNvPr id="6" name="Footer Placeholder 5"/>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pic>
        <p:nvPicPr>
          <p:cNvPr id="10" name="Picture 9" descr="ComparisonBoxes.png"/>
          <p:cNvPicPr>
            <a:picLocks noChangeAspect="1"/>
          </p:cNvPicPr>
          <p:nvPr/>
        </p:nvPicPr>
        <p:blipFill>
          <a:blip r:embed="rId2"/>
          <a:srcRect l="4559" t="28431" r="57794" b="7647"/>
          <a:stretch>
            <a:fillRect/>
          </a:stretch>
        </p:blipFill>
        <p:spPr>
          <a:xfrm>
            <a:off x="399378" y="2209801"/>
            <a:ext cx="3822192" cy="4862853"/>
          </a:xfrm>
          <a:prstGeom prst="rect">
            <a:avLst/>
          </a:prstGeom>
        </p:spPr>
      </p:pic>
      <p:pic>
        <p:nvPicPr>
          <p:cNvPr id="11" name="Picture 10" descr="ComparisonBoxes.png"/>
          <p:cNvPicPr>
            <a:picLocks noChangeAspect="1"/>
          </p:cNvPicPr>
          <p:nvPr/>
        </p:nvPicPr>
        <p:blipFill>
          <a:blip r:embed="rId2"/>
          <a:srcRect l="4559" t="28431" r="57794" b="7647"/>
          <a:stretch>
            <a:fillRect/>
          </a:stretch>
        </p:blipFill>
        <p:spPr>
          <a:xfrm>
            <a:off x="4392168" y="2204721"/>
            <a:ext cx="3822192" cy="4862853"/>
          </a:xfrm>
          <a:prstGeom prst="rect">
            <a:avLst/>
          </a:prstGeom>
        </p:spPr>
      </p:pic>
      <p:sp>
        <p:nvSpPr>
          <p:cNvPr id="4" name="Content Placeholder 3"/>
          <p:cNvSpPr>
            <a:spLocks noGrp="1"/>
          </p:cNvSpPr>
          <p:nvPr>
            <p:ph sz="half" idx="2"/>
          </p:nvPr>
        </p:nvSpPr>
        <p:spPr>
          <a:xfrm>
            <a:off x="419100" y="2235201"/>
            <a:ext cx="3771900" cy="4731173"/>
          </a:xfrm>
          <a:prstGeom prst="roundRect">
            <a:avLst>
              <a:gd name="adj" fmla="val 4119"/>
            </a:avLst>
          </a:prstGeom>
          <a:noFill/>
          <a:effectLst/>
          <a:scene3d>
            <a:camera prst="orthographicFront"/>
            <a:lightRig rig="soft" dir="t"/>
          </a:scene3d>
          <a:sp3d>
            <a:extrusionClr>
              <a:schemeClr val="bg1"/>
            </a:extrusionClr>
            <a:contourClr>
              <a:schemeClr val="bg1">
                <a:lumMod val="65000"/>
              </a:schemeClr>
            </a:contourClr>
          </a:sp3d>
        </p:spPr>
        <p:txBody>
          <a:bodyPr tIns="101882" bIns="101882">
            <a:normAutofit/>
            <a:scene3d>
              <a:camera prst="orthographicFront"/>
              <a:lightRig rig="threePt" dir="t"/>
            </a:scene3d>
            <a:sp3d>
              <a:contourClr>
                <a:schemeClr val="bg1"/>
              </a:contourClr>
            </a:sp3d>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Title 1"/>
          <p:cNvSpPr>
            <a:spLocks noGrp="1"/>
          </p:cNvSpPr>
          <p:nvPr>
            <p:ph type="title"/>
          </p:nvPr>
        </p:nvSpPr>
        <p:spPr/>
        <p:txBody>
          <a:bodyPr>
            <a:noAutofit/>
          </a:bodyPr>
          <a:lstStyle>
            <a:lvl1pPr algn="ctr">
              <a:defRPr/>
            </a:lvl1pPr>
          </a:lstStyle>
          <a:p>
            <a:r>
              <a:rPr lang="en-US" smtClean="0"/>
              <a:t>Click to edit Master title style</a:t>
            </a:r>
            <a:endParaRPr/>
          </a:p>
        </p:txBody>
      </p:sp>
      <p:sp>
        <p:nvSpPr>
          <p:cNvPr id="3" name="Text Placeholder 2"/>
          <p:cNvSpPr>
            <a:spLocks noGrp="1"/>
          </p:cNvSpPr>
          <p:nvPr>
            <p:ph type="body" idx="1"/>
          </p:nvPr>
        </p:nvSpPr>
        <p:spPr>
          <a:xfrm>
            <a:off x="409239" y="1402080"/>
            <a:ext cx="3771900" cy="791104"/>
          </a:xfrm>
        </p:spPr>
        <p:txBody>
          <a:bodyPr tIns="0" bIns="0" anchor="b">
            <a:normAutofit/>
          </a:bodyPr>
          <a:lstStyle>
            <a:lvl1pPr marL="0" indent="0" algn="ctr">
              <a:lnSpc>
                <a:spcPts val="3231"/>
              </a:lnSpc>
              <a:spcBef>
                <a:spcPct val="0"/>
              </a:spcBef>
              <a:buNone/>
              <a:defRPr sz="2900" b="1">
                <a:solidFill>
                  <a:schemeClr val="tx2">
                    <a:lumMod val="60000"/>
                    <a:lumOff val="40000"/>
                  </a:schemeClr>
                </a:solidFill>
              </a:defRPr>
            </a:lvl1pPr>
            <a:lvl2pPr marL="509412" indent="0">
              <a:buNone/>
              <a:defRPr sz="2200" b="1"/>
            </a:lvl2pPr>
            <a:lvl3pPr marL="1018824" indent="0">
              <a:buNone/>
              <a:defRPr sz="2000" b="1"/>
            </a:lvl3pPr>
            <a:lvl4pPr marL="1528237" indent="0">
              <a:buNone/>
              <a:defRPr sz="1800" b="1"/>
            </a:lvl4pPr>
            <a:lvl5pPr marL="2037649" indent="0">
              <a:buNone/>
              <a:defRPr sz="1800" b="1"/>
            </a:lvl5pPr>
            <a:lvl6pPr marL="2547061" indent="0">
              <a:buNone/>
              <a:defRPr sz="1800" b="1"/>
            </a:lvl6pPr>
            <a:lvl7pPr marL="3056473" indent="0">
              <a:buNone/>
              <a:defRPr sz="1800" b="1"/>
            </a:lvl7pPr>
            <a:lvl8pPr marL="3565886" indent="0">
              <a:buNone/>
              <a:defRPr sz="1800" b="1"/>
            </a:lvl8pPr>
            <a:lvl9pPr marL="4075298" indent="0">
              <a:buNone/>
              <a:defRPr sz="1800" b="1"/>
            </a:lvl9pPr>
          </a:lstStyle>
          <a:p>
            <a:pPr lvl="0"/>
            <a:r>
              <a:rPr lang="en-US" smtClean="0"/>
              <a:t>Click to edit Master text styles</a:t>
            </a:r>
          </a:p>
        </p:txBody>
      </p:sp>
      <p:sp>
        <p:nvSpPr>
          <p:cNvPr id="5" name="Text Placeholder 4"/>
          <p:cNvSpPr>
            <a:spLocks noGrp="1"/>
          </p:cNvSpPr>
          <p:nvPr>
            <p:ph type="body" sz="quarter" idx="3"/>
          </p:nvPr>
        </p:nvSpPr>
        <p:spPr>
          <a:xfrm>
            <a:off x="4412877" y="1402080"/>
            <a:ext cx="3771900" cy="791104"/>
          </a:xfrm>
        </p:spPr>
        <p:txBody>
          <a:bodyPr tIns="0" bIns="0" anchor="b">
            <a:normAutofit/>
          </a:bodyPr>
          <a:lstStyle>
            <a:lvl1pPr marL="0" indent="0" algn="ctr">
              <a:lnSpc>
                <a:spcPts val="3231"/>
              </a:lnSpc>
              <a:spcBef>
                <a:spcPct val="0"/>
              </a:spcBef>
              <a:buNone/>
              <a:defRPr sz="2900" b="1">
                <a:solidFill>
                  <a:schemeClr val="tx2">
                    <a:lumMod val="60000"/>
                    <a:lumOff val="40000"/>
                  </a:schemeClr>
                </a:solidFill>
              </a:defRPr>
            </a:lvl1pPr>
            <a:lvl2pPr marL="509412" indent="0">
              <a:buNone/>
              <a:defRPr sz="2200" b="1"/>
            </a:lvl2pPr>
            <a:lvl3pPr marL="1018824" indent="0">
              <a:buNone/>
              <a:defRPr sz="2000" b="1"/>
            </a:lvl3pPr>
            <a:lvl4pPr marL="1528237" indent="0">
              <a:buNone/>
              <a:defRPr sz="1800" b="1"/>
            </a:lvl4pPr>
            <a:lvl5pPr marL="2037649" indent="0">
              <a:buNone/>
              <a:defRPr sz="1800" b="1"/>
            </a:lvl5pPr>
            <a:lvl6pPr marL="2547061" indent="0">
              <a:buNone/>
              <a:defRPr sz="1800" b="1"/>
            </a:lvl6pPr>
            <a:lvl7pPr marL="3056473" indent="0">
              <a:buNone/>
              <a:defRPr sz="1800" b="1"/>
            </a:lvl7pPr>
            <a:lvl8pPr marL="3565886" indent="0">
              <a:buNone/>
              <a:defRPr sz="1800" b="1"/>
            </a:lvl8pPr>
            <a:lvl9pPr marL="4075298"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4412877" y="2235201"/>
            <a:ext cx="3771900" cy="4731173"/>
          </a:xfrm>
          <a:prstGeom prst="roundRect">
            <a:avLst>
              <a:gd name="adj" fmla="val 2941"/>
            </a:avLst>
          </a:prstGeom>
          <a:noFill/>
          <a:effectLst/>
          <a:scene3d>
            <a:camera prst="orthographicFront"/>
            <a:lightRig rig="soft" dir="t"/>
          </a:scene3d>
          <a:sp3d>
            <a:extrusionClr>
              <a:schemeClr val="bg1"/>
            </a:extrusionClr>
            <a:contourClr>
              <a:schemeClr val="bg1">
                <a:lumMod val="65000"/>
              </a:schemeClr>
            </a:contourClr>
          </a:sp3d>
        </p:spPr>
        <p:txBody>
          <a:bodyPr vert="horz" lIns="101882" tIns="101882" rIns="101882" bIns="101882" rtlCol="0">
            <a:normAutofit/>
            <a:scene3d>
              <a:camera prst="orthographicFront"/>
              <a:lightRig rig="threePt" dir="t"/>
            </a:scene3d>
            <a:sp3d>
              <a:contourClr>
                <a:schemeClr val="bg1"/>
              </a:contourClr>
            </a:sp3d>
          </a:bodyPr>
          <a:lstStyle>
            <a:lvl1pPr algn="l" defTabSz="1018824" rtl="0" eaLnBrk="1" latinLnBrk="0" hangingPunct="1">
              <a:buSzPct val="100000"/>
              <a:buFont typeface="Wingdings 2" pitchFamily="18" charset="2"/>
              <a:buChar char=""/>
              <a:defRPr sz="27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vl2pPr algn="l" defTabSz="1018824" rtl="0" eaLnBrk="1" latinLnBrk="0" hangingPunct="1">
              <a:buSzPct val="100000"/>
              <a:buFont typeface="Wingdings 2" pitchFamily="18" charset="2"/>
              <a:buChar char=""/>
              <a:defRPr sz="22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2pPr>
            <a:lvl3pPr algn="l" defTabSz="1018824" rtl="0" eaLnBrk="1" latinLnBrk="0" hangingPunct="1">
              <a:buSzPct val="100000"/>
              <a:buFont typeface="Wingdings 2" pitchFamily="18" charset="2"/>
              <a:buChar char=""/>
              <a:defRPr sz="20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3pPr>
            <a:lvl4pPr algn="l" defTabSz="1018824" rtl="0" eaLnBrk="1" latinLnBrk="0" hangingPunct="1">
              <a:buSzPct val="100000"/>
              <a:buFont typeface="Wingdings 2" pitchFamily="18" charset="2"/>
              <a:buChar char=""/>
              <a:defRPr sz="18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4pPr>
            <a:lvl5pPr algn="l" defTabSz="1018824" rtl="0" eaLnBrk="1" latinLnBrk="0" hangingPunct="1">
              <a:buSzPct val="100000"/>
              <a:buFont typeface="Wingdings 2" pitchFamily="18" charset="2"/>
              <a:buChar char=""/>
              <a:defRPr sz="18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259B3B28-80B9-1747-8344-D978620F477B}" type="datetimeFigureOut">
              <a:rPr lang="en-US" smtClean="0"/>
              <a:pPr/>
              <a:t>6/27/17</a:t>
            </a:fld>
            <a:endParaRPr lang="en-US" dirty="0"/>
          </a:p>
        </p:txBody>
      </p:sp>
      <p:sp>
        <p:nvSpPr>
          <p:cNvPr id="8" name="Footer Placeholder 7"/>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9" name="Slide Number Placeholder 8"/>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259B3B28-80B9-1747-8344-D978620F477B}" type="datetimeFigureOut">
              <a:rPr lang="en-US" smtClean="0"/>
              <a:pPr/>
              <a:t>6/27/17</a:t>
            </a:fld>
            <a:endParaRPr lang="en-US" dirty="0"/>
          </a:p>
        </p:txBody>
      </p:sp>
      <p:sp>
        <p:nvSpPr>
          <p:cNvPr id="4" name="Footer Placeholder 3"/>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9B3B28-80B9-1747-8344-D978620F477B}" type="datetimeFigureOut">
              <a:rPr lang="en-US" smtClean="0"/>
              <a:pPr/>
              <a:t>6/27/17</a:t>
            </a:fld>
            <a:endParaRPr lang="en-US" dirty="0"/>
          </a:p>
        </p:txBody>
      </p:sp>
      <p:sp>
        <p:nvSpPr>
          <p:cNvPr id="3" name="Footer Placeholder 2"/>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4" name="Slide Number Placeholder 3"/>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4586" y="594360"/>
            <a:ext cx="7795260" cy="829416"/>
          </a:xfrm>
          <a:prstGeom prst="rect">
            <a:avLst/>
          </a:prstGeom>
        </p:spPr>
        <p:txBody>
          <a:bodyPr vert="horz" lIns="101882" tIns="50941" rIns="101882" bIns="50941" rtlCol="0" anchor="ctr">
            <a:noAutofit/>
            <a:scene3d>
              <a:camera prst="orthographicFront"/>
              <a:lightRig rig="morning" dir="t">
                <a:rot lat="0" lon="0" rev="2400000"/>
              </a:lightRig>
            </a:scene3d>
            <a:sp3d extrusionH="63500" contourW="6350">
              <a:bevelT w="19050" h="50800" prst="softRound"/>
              <a:contourClr>
                <a:schemeClr val="bg1"/>
              </a:contourClr>
            </a:sp3d>
          </a:bodyPr>
          <a:lstStyle/>
          <a:p>
            <a:r>
              <a:rPr lang="en-US" smtClean="0"/>
              <a:t>Click to edit Master title style</a:t>
            </a:r>
            <a:endParaRPr/>
          </a:p>
        </p:txBody>
      </p:sp>
      <p:sp>
        <p:nvSpPr>
          <p:cNvPr id="3" name="Text Placeholder 2"/>
          <p:cNvSpPr>
            <a:spLocks noGrp="1"/>
          </p:cNvSpPr>
          <p:nvPr>
            <p:ph type="body" idx="1"/>
          </p:nvPr>
        </p:nvSpPr>
        <p:spPr>
          <a:xfrm>
            <a:off x="384586" y="1813560"/>
            <a:ext cx="7795260" cy="5129425"/>
          </a:xfrm>
          <a:prstGeom prst="rect">
            <a:avLst/>
          </a:prstGeom>
        </p:spPr>
        <p:txBody>
          <a:bodyPr vert="horz" lIns="101882" tIns="50941" rIns="101882" bIns="50941" rtlCol="0">
            <a:normAutofit/>
            <a:scene3d>
              <a:camera prst="orthographicFront"/>
              <a:lightRig rig="threePt" dir="t"/>
            </a:scene3d>
            <a:sp3d>
              <a:contourClr>
                <a:schemeClr val="bg1"/>
              </a:contourClr>
            </a:sp3d>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rot="16200000">
            <a:off x="8283677" y="5326222"/>
            <a:ext cx="2418080" cy="401638"/>
          </a:xfrm>
          <a:prstGeom prst="rect">
            <a:avLst/>
          </a:prstGeom>
        </p:spPr>
        <p:txBody>
          <a:bodyPr vert="horz" lIns="50941" tIns="50941" rIns="50941" bIns="50941" rtlCol="0" anchor="ctr">
            <a:scene3d>
              <a:camera prst="orthographicFront"/>
              <a:lightRig rig="morning" dir="t">
                <a:rot lat="0" lon="0" rev="2400000"/>
              </a:lightRig>
            </a:scene3d>
            <a:sp3d extrusionH="6350">
              <a:bevelT w="6350" h="6350" prst="softRound"/>
              <a:contourClr>
                <a:schemeClr val="bg1"/>
              </a:contourClr>
            </a:sp3d>
          </a:bodyPr>
          <a:lstStyle>
            <a:lvl1pPr algn="l">
              <a:defRPr sz="2000">
                <a:solidFill>
                  <a:schemeClr val="tx2">
                    <a:lumMod val="40000"/>
                    <a:lumOff val="60000"/>
                  </a:schemeClr>
                </a:solidFill>
                <a:effectLst>
                  <a:outerShdw blurRad="50800" dist="12700" dir="2700000" algn="tl" rotWithShape="0">
                    <a:schemeClr val="bg1">
                      <a:alpha val="40000"/>
                    </a:schemeClr>
                  </a:outerShdw>
                </a:effectLst>
              </a:defRPr>
            </a:lvl1pPr>
          </a:lstStyle>
          <a:p>
            <a:fld id="{259B3B28-80B9-1747-8344-D978620F477B}" type="datetimeFigureOut">
              <a:rPr lang="en-US" smtClean="0"/>
              <a:pPr/>
              <a:t>6/27/17</a:t>
            </a:fld>
            <a:endParaRPr lang="en-US" dirty="0"/>
          </a:p>
        </p:txBody>
      </p:sp>
      <p:sp>
        <p:nvSpPr>
          <p:cNvPr id="6" name="Slide Number Placeholder 5"/>
          <p:cNvSpPr>
            <a:spLocks noGrp="1"/>
          </p:cNvSpPr>
          <p:nvPr>
            <p:ph type="sldNum" sz="quarter" idx="4"/>
          </p:nvPr>
        </p:nvSpPr>
        <p:spPr>
          <a:xfrm>
            <a:off x="8845475" y="7005744"/>
            <a:ext cx="887506" cy="413808"/>
          </a:xfrm>
          <a:prstGeom prst="rect">
            <a:avLst/>
          </a:prstGeom>
        </p:spPr>
        <p:txBody>
          <a:bodyPr vert="horz" lIns="50941" tIns="50941" rIns="50941" bIns="50941" rtlCol="0" anchor="ctr">
            <a:scene3d>
              <a:camera prst="orthographicFront"/>
              <a:lightRig rig="morning" dir="t">
                <a:rot lat="0" lon="0" rev="2400000"/>
              </a:lightRig>
            </a:scene3d>
            <a:sp3d extrusionH="6350">
              <a:bevelT w="6350" h="6350" prst="softRound"/>
              <a:contourClr>
                <a:schemeClr val="bg1"/>
              </a:contourClr>
            </a:sp3d>
          </a:bodyPr>
          <a:lstStyle>
            <a:lvl1pPr algn="r">
              <a:defRPr sz="5000">
                <a:solidFill>
                  <a:schemeClr val="tx2">
                    <a:lumMod val="40000"/>
                    <a:lumOff val="60000"/>
                  </a:schemeClr>
                </a:solidFill>
                <a:effectLst>
                  <a:outerShdw blurRad="50800" dist="12700" dir="2700000" algn="tl" rotWithShape="0">
                    <a:schemeClr val="bg1">
                      <a:alpha val="40000"/>
                    </a:schemeClr>
                  </a:outerShdw>
                </a:effectLst>
              </a:defRPr>
            </a:lvl1pPr>
          </a:lstStyle>
          <a:p>
            <a:fld id="{BB014C3C-60F8-8B44-89CC-7FFFEF1426FA}" type="slidenum">
              <a:rPr lang="en-US" smtClean="0"/>
              <a:pPr/>
              <a:t>‹#›</a:t>
            </a:fld>
            <a:endParaRPr lang="en-US" dirty="0"/>
          </a:p>
        </p:txBody>
      </p:sp>
      <p:pic>
        <p:nvPicPr>
          <p:cNvPr id="7" name="Picture 6" descr="bevelDivider.png"/>
          <p:cNvPicPr>
            <a:picLocks noChangeAspect="1"/>
          </p:cNvPicPr>
          <p:nvPr/>
        </p:nvPicPr>
        <p:blipFill>
          <a:blip r:embed="rId15"/>
          <a:stretch>
            <a:fillRect/>
          </a:stretch>
        </p:blipFill>
        <p:spPr>
          <a:xfrm>
            <a:off x="8549640" y="0"/>
            <a:ext cx="117872" cy="7772400"/>
          </a:xfrm>
          <a:prstGeom prst="rect">
            <a:avLst/>
          </a:prstGeom>
        </p:spPr>
      </p:pic>
      <p:sp>
        <p:nvSpPr>
          <p:cNvPr id="9" name="Footer Placeholder 7"/>
          <p:cNvSpPr>
            <a:spLocks noGrp="1"/>
          </p:cNvSpPr>
          <p:nvPr>
            <p:ph type="ftr" sz="quarter" idx="3"/>
          </p:nvPr>
        </p:nvSpPr>
        <p:spPr>
          <a:xfrm rot="16200000">
            <a:off x="6261711" y="3642202"/>
            <a:ext cx="5786120" cy="401638"/>
          </a:xfrm>
          <a:prstGeom prst="rect">
            <a:avLst/>
          </a:prstGeom>
        </p:spPr>
        <p:txBody>
          <a:bodyPr vert="horz" lIns="50941" tIns="50941" rIns="50941" bIns="50941" rtlCol="0">
            <a:noAutofit/>
            <a:scene3d>
              <a:camera prst="orthographicFront"/>
              <a:lightRig rig="morning" dir="t">
                <a:rot lat="0" lon="0" rev="2400000"/>
              </a:lightRig>
            </a:scene3d>
            <a:sp3d extrusionH="6350">
              <a:bevelT w="6350" h="6350" prst="softRound"/>
              <a:contourClr>
                <a:schemeClr val="bg1"/>
              </a:contourClr>
            </a:sp3d>
          </a:bodyPr>
          <a:lstStyle>
            <a:lvl1pPr marL="314845" indent="-314845" algn="l" defTabSz="1018824" rtl="0" eaLnBrk="1" latinLnBrk="0" hangingPunct="1">
              <a:spcBef>
                <a:spcPts val="2674"/>
              </a:spcBef>
              <a:buClr>
                <a:schemeClr val="tx2"/>
              </a:buClr>
              <a:buSzPct val="100000"/>
              <a:buFont typeface="Wingdings 2" pitchFamily="18" charset="2"/>
              <a:buNone/>
              <a:defRPr kumimoji="0" sz="2500" b="1" i="0" u="none" strike="noStrike" kern="1200" cap="none" spc="0" normalizeH="0" baseline="0">
                <a:ln>
                  <a:noFill/>
                </a:ln>
                <a:solidFill>
                  <a:schemeClr val="tx2">
                    <a:lumMod val="60000"/>
                    <a:lumOff val="40000"/>
                  </a:schemeClr>
                </a:solidFill>
                <a:effectLst>
                  <a:outerShdw blurRad="50800" dist="12700" dir="2700000" algn="tl" rotWithShape="0">
                    <a:schemeClr val="bg1">
                      <a:alpha val="40000"/>
                    </a:schemeClr>
                  </a:outerShdw>
                </a:effectLst>
                <a:uLnTx/>
                <a:uFillTx/>
                <a:latin typeface="+mn-lt"/>
                <a:ea typeface="+mn-ea"/>
                <a:cs typeface="+mn-cs"/>
              </a:defRPr>
            </a:lvl1pPr>
          </a:lstStyle>
          <a:p>
            <a:endParaRPr lang="en-US" dirty="0"/>
          </a:p>
        </p:txBody>
      </p:sp>
    </p:spTree>
  </p:cSld>
  <p:clrMap bg1="lt1" tx1="dk1" bg2="lt2" tx2="dk2" accent1="accent1" accent2="accent2" accent3="accent3" accent4="accent4" accent5="accent5" accent6="accent6" hlink="hlink" folHlink="folHlink"/>
  <p:sldLayoutIdLst>
    <p:sldLayoutId id="2147485194" r:id="rId1"/>
    <p:sldLayoutId id="2147485195" r:id="rId2"/>
    <p:sldLayoutId id="2147485196" r:id="rId3"/>
    <p:sldLayoutId id="2147485197" r:id="rId4"/>
    <p:sldLayoutId id="2147485198" r:id="rId5"/>
    <p:sldLayoutId id="2147485199" r:id="rId6"/>
    <p:sldLayoutId id="2147485200" r:id="rId7"/>
    <p:sldLayoutId id="2147485201" r:id="rId8"/>
    <p:sldLayoutId id="2147485202" r:id="rId9"/>
    <p:sldLayoutId id="2147485203" r:id="rId10"/>
    <p:sldLayoutId id="2147485204" r:id="rId11"/>
    <p:sldLayoutId id="2147485205" r:id="rId12"/>
    <p:sldLayoutId id="2147485206" r:id="rId13"/>
  </p:sldLayoutIdLst>
  <p:txStyles>
    <p:titleStyle>
      <a:lvl1pPr algn="l" defTabSz="1018824" rtl="0" eaLnBrk="1" latinLnBrk="0" hangingPunct="1">
        <a:spcBef>
          <a:spcPct val="0"/>
        </a:spcBef>
        <a:buNone/>
        <a:defRPr sz="5100" kern="1200">
          <a:solidFill>
            <a:schemeClr val="tx2"/>
          </a:solidFill>
          <a:effectLst>
            <a:innerShdw blurRad="63500" dist="50800" dir="5400000">
              <a:schemeClr val="bg1">
                <a:alpha val="50000"/>
              </a:schemeClr>
            </a:innerShdw>
          </a:effectLst>
          <a:latin typeface="+mj-lt"/>
          <a:ea typeface="+mj-ea"/>
          <a:cs typeface="+mj-cs"/>
        </a:defRPr>
      </a:lvl1pPr>
    </p:titleStyle>
    <p:bodyStyle>
      <a:lvl1pPr marL="314845" indent="-314845" algn="l" defTabSz="1018824" rtl="0" eaLnBrk="1" latinLnBrk="0" hangingPunct="1">
        <a:spcBef>
          <a:spcPts val="2674"/>
        </a:spcBef>
        <a:buClr>
          <a:schemeClr val="tx2"/>
        </a:buClr>
        <a:buSzPct val="100000"/>
        <a:buFont typeface="Wingdings 2" pitchFamily="18" charset="2"/>
        <a:buChar char=""/>
        <a:defRPr sz="29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vl2pPr marL="643840" indent="-328995" algn="l" defTabSz="1018824" rtl="0" eaLnBrk="1" latinLnBrk="0" hangingPunct="1">
        <a:spcBef>
          <a:spcPts val="669"/>
        </a:spcBef>
        <a:buClr>
          <a:schemeClr val="tx2">
            <a:lumMod val="60000"/>
            <a:lumOff val="40000"/>
          </a:schemeClr>
        </a:buClr>
        <a:buSzPct val="100000"/>
        <a:buFont typeface="Wingdings 2" pitchFamily="18" charset="2"/>
        <a:buChar char=""/>
        <a:defRPr sz="27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2pPr>
      <a:lvl3pPr marL="958686" indent="-314845" algn="l" defTabSz="1018824" rtl="0" eaLnBrk="1" latinLnBrk="0" hangingPunct="1">
        <a:spcBef>
          <a:spcPts val="669"/>
        </a:spcBef>
        <a:buClr>
          <a:schemeClr val="tx2"/>
        </a:buClr>
        <a:buSzPct val="100000"/>
        <a:buFont typeface="Wingdings 2" pitchFamily="18" charset="2"/>
        <a:buChar char=""/>
        <a:defRPr sz="25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3pPr>
      <a:lvl4pPr marL="1273531" indent="-314845" algn="l" defTabSz="1018824" rtl="0" eaLnBrk="1" latinLnBrk="0" hangingPunct="1">
        <a:spcBef>
          <a:spcPts val="669"/>
        </a:spcBef>
        <a:buClr>
          <a:schemeClr val="tx2">
            <a:lumMod val="60000"/>
            <a:lumOff val="40000"/>
          </a:schemeClr>
        </a:buClr>
        <a:buSzPct val="100000"/>
        <a:buFont typeface="Wingdings 2" pitchFamily="18" charset="2"/>
        <a:buChar char=""/>
        <a:defRPr sz="22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4pPr>
      <a:lvl5pPr marL="1588376" indent="-314845" algn="l" defTabSz="1018824" rtl="0" eaLnBrk="1" latinLnBrk="0" hangingPunct="1">
        <a:spcBef>
          <a:spcPts val="669"/>
        </a:spcBef>
        <a:buClr>
          <a:schemeClr val="tx2"/>
        </a:buClr>
        <a:buSzPct val="100000"/>
        <a:buFont typeface="Wingdings 2" pitchFamily="18" charset="2"/>
        <a:buChar char=""/>
        <a:defRPr sz="20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5pPr>
      <a:lvl6pPr marL="2801767"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11180"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20592"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30004"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a:defPPr>
      <a:lvl1pPr marL="0" algn="l" defTabSz="1018824" rtl="0" eaLnBrk="1" latinLnBrk="0" hangingPunct="1">
        <a:defRPr sz="2000" kern="1200">
          <a:solidFill>
            <a:schemeClr val="tx1"/>
          </a:solidFill>
          <a:latin typeface="+mn-lt"/>
          <a:ea typeface="+mn-ea"/>
          <a:cs typeface="+mn-cs"/>
        </a:defRPr>
      </a:lvl1pPr>
      <a:lvl2pPr marL="509412" algn="l" defTabSz="1018824" rtl="0" eaLnBrk="1" latinLnBrk="0" hangingPunct="1">
        <a:defRPr sz="2000" kern="1200">
          <a:solidFill>
            <a:schemeClr val="tx1"/>
          </a:solidFill>
          <a:latin typeface="+mn-lt"/>
          <a:ea typeface="+mn-ea"/>
          <a:cs typeface="+mn-cs"/>
        </a:defRPr>
      </a:lvl2pPr>
      <a:lvl3pPr marL="1018824" algn="l" defTabSz="1018824" rtl="0" eaLnBrk="1" latinLnBrk="0" hangingPunct="1">
        <a:defRPr sz="2000" kern="1200">
          <a:solidFill>
            <a:schemeClr val="tx1"/>
          </a:solidFill>
          <a:latin typeface="+mn-lt"/>
          <a:ea typeface="+mn-ea"/>
          <a:cs typeface="+mn-cs"/>
        </a:defRPr>
      </a:lvl3pPr>
      <a:lvl4pPr marL="1528237" algn="l" defTabSz="1018824" rtl="0" eaLnBrk="1" latinLnBrk="0" hangingPunct="1">
        <a:defRPr sz="2000" kern="1200">
          <a:solidFill>
            <a:schemeClr val="tx1"/>
          </a:solidFill>
          <a:latin typeface="+mn-lt"/>
          <a:ea typeface="+mn-ea"/>
          <a:cs typeface="+mn-cs"/>
        </a:defRPr>
      </a:lvl4pPr>
      <a:lvl5pPr marL="2037649" algn="l" defTabSz="1018824" rtl="0" eaLnBrk="1" latinLnBrk="0" hangingPunct="1">
        <a:defRPr sz="2000" kern="1200">
          <a:solidFill>
            <a:schemeClr val="tx1"/>
          </a:solidFill>
          <a:latin typeface="+mn-lt"/>
          <a:ea typeface="+mn-ea"/>
          <a:cs typeface="+mn-cs"/>
        </a:defRPr>
      </a:lvl5pPr>
      <a:lvl6pPr marL="2547061" algn="l" defTabSz="1018824" rtl="0" eaLnBrk="1" latinLnBrk="0" hangingPunct="1">
        <a:defRPr sz="2000" kern="1200">
          <a:solidFill>
            <a:schemeClr val="tx1"/>
          </a:solidFill>
          <a:latin typeface="+mn-lt"/>
          <a:ea typeface="+mn-ea"/>
          <a:cs typeface="+mn-cs"/>
        </a:defRPr>
      </a:lvl6pPr>
      <a:lvl7pPr marL="3056473" algn="l" defTabSz="1018824" rtl="0" eaLnBrk="1" latinLnBrk="0" hangingPunct="1">
        <a:defRPr sz="2000" kern="1200">
          <a:solidFill>
            <a:schemeClr val="tx1"/>
          </a:solidFill>
          <a:latin typeface="+mn-lt"/>
          <a:ea typeface="+mn-ea"/>
          <a:cs typeface="+mn-cs"/>
        </a:defRPr>
      </a:lvl7pPr>
      <a:lvl8pPr marL="3565886" algn="l" defTabSz="1018824" rtl="0" eaLnBrk="1" latinLnBrk="0" hangingPunct="1">
        <a:defRPr sz="2000" kern="1200">
          <a:solidFill>
            <a:schemeClr val="tx1"/>
          </a:solidFill>
          <a:latin typeface="+mn-lt"/>
          <a:ea typeface="+mn-ea"/>
          <a:cs typeface="+mn-cs"/>
        </a:defRPr>
      </a:lvl8pPr>
      <a:lvl9pPr marL="4075298" algn="l" defTabSz="1018824"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6.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29.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33.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35.png"/><Relationship Id="rId5"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6.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3" Type="http://schemas.openxmlformats.org/officeDocument/2006/relationships/image" Target="../media/image37.pdf"/><Relationship Id="rId4" Type="http://schemas.openxmlformats.org/officeDocument/2006/relationships/image" Target="../media/image38.png"/><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3" Type="http://schemas.openxmlformats.org/officeDocument/2006/relationships/image" Target="../media/image39.emf"/><Relationship Id="rId4" Type="http://schemas.openxmlformats.org/officeDocument/2006/relationships/image" Target="../media/image40.emf"/><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3" Type="http://schemas.openxmlformats.org/officeDocument/2006/relationships/image" Target="../media/image42.emf"/><Relationship Id="rId4" Type="http://schemas.openxmlformats.org/officeDocument/2006/relationships/image" Target="../media/image43.emf"/><Relationship Id="rId5" Type="http://schemas.openxmlformats.org/officeDocument/2006/relationships/image" Target="../media/image44.emf"/><Relationship Id="rId1" Type="http://schemas.openxmlformats.org/officeDocument/2006/relationships/slideLayout" Target="../slideLayouts/slideLayout8.xml"/><Relationship Id="rId2" Type="http://schemas.openxmlformats.org/officeDocument/2006/relationships/image" Target="../media/image41.emf"/></Relationships>
</file>

<file path=ppt/slides/_rels/slide33.xml.rels><?xml version="1.0" encoding="UTF-8" standalone="yes"?>
<Relationships xmlns="http://schemas.openxmlformats.org/package/2006/relationships"><Relationship Id="rId3" Type="http://schemas.openxmlformats.org/officeDocument/2006/relationships/image" Target="../media/image45.emf"/><Relationship Id="rId4" Type="http://schemas.openxmlformats.org/officeDocument/2006/relationships/image" Target="../media/image46.emf"/><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47.emf"/></Relationships>
</file>

<file path=ppt/slides/_rels/slide36.xml.rels><?xml version="1.0" encoding="UTF-8" standalone="yes"?>
<Relationships xmlns="http://schemas.openxmlformats.org/package/2006/relationships"><Relationship Id="rId3" Type="http://schemas.openxmlformats.org/officeDocument/2006/relationships/image" Target="../media/image48.emf"/><Relationship Id="rId4" Type="http://schemas.openxmlformats.org/officeDocument/2006/relationships/image" Target="../media/image49.emf"/><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50.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1.emf"/></Relationships>
</file>

<file path=ppt/slides/_rels/slide39.xml.rels><?xml version="1.0" encoding="UTF-8" standalone="yes"?>
<Relationships xmlns="http://schemas.openxmlformats.org/package/2006/relationships"><Relationship Id="rId3" Type="http://schemas.openxmlformats.org/officeDocument/2006/relationships/image" Target="../media/image52.emf"/><Relationship Id="rId4" Type="http://schemas.openxmlformats.org/officeDocument/2006/relationships/image" Target="../media/image53.emf"/><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emf"/><Relationship Id="rId4" Type="http://schemas.openxmlformats.org/officeDocument/2006/relationships/image" Target="../media/image55.emf"/><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41.xml.rels><?xml version="1.0" encoding="UTF-8" standalone="yes"?>
<Relationships xmlns="http://schemas.openxmlformats.org/package/2006/relationships"><Relationship Id="rId3" Type="http://schemas.openxmlformats.org/officeDocument/2006/relationships/image" Target="../media/image56.emf"/><Relationship Id="rId4" Type="http://schemas.openxmlformats.org/officeDocument/2006/relationships/image" Target="../media/image57.emf"/><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58.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59.emf"/><Relationship Id="rId4" Type="http://schemas.openxmlformats.org/officeDocument/2006/relationships/image" Target="../media/image60.emf"/><Relationship Id="rId1" Type="http://schemas.openxmlformats.org/officeDocument/2006/relationships/slideLayout" Target="../slideLayouts/slideLayout8.xml"/><Relationship Id="rId2" Type="http://schemas.openxmlformats.org/officeDocument/2006/relationships/notesSlide" Target="../notesSlides/notesSlide37.xml"/></Relationships>
</file>

<file path=ppt/slides/_rels/slide45.xml.rels><?xml version="1.0" encoding="UTF-8" standalone="yes"?>
<Relationships xmlns="http://schemas.openxmlformats.org/package/2006/relationships"><Relationship Id="rId3" Type="http://schemas.openxmlformats.org/officeDocument/2006/relationships/image" Target="../media/image62.emf"/><Relationship Id="rId4" Type="http://schemas.openxmlformats.org/officeDocument/2006/relationships/image" Target="../media/image63.emf"/><Relationship Id="rId5" Type="http://schemas.openxmlformats.org/officeDocument/2006/relationships/image" Target="../media/image64.emf"/><Relationship Id="rId1" Type="http://schemas.openxmlformats.org/officeDocument/2006/relationships/slideLayout" Target="../slideLayouts/slideLayout8.xml"/><Relationship Id="rId2" Type="http://schemas.openxmlformats.org/officeDocument/2006/relationships/image" Target="../media/image61.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65.emf"/></Relationships>
</file>

<file path=ppt/slides/_rels/slide47.xml.rels><?xml version="1.0" encoding="UTF-8" standalone="yes"?>
<Relationships xmlns="http://schemas.openxmlformats.org/package/2006/relationships"><Relationship Id="rId3" Type="http://schemas.openxmlformats.org/officeDocument/2006/relationships/image" Target="../media/image66.emf"/><Relationship Id="rId4" Type="http://schemas.openxmlformats.org/officeDocument/2006/relationships/image" Target="../media/image67.emf"/><Relationship Id="rId1" Type="http://schemas.openxmlformats.org/officeDocument/2006/relationships/slideLayout" Target="../slideLayouts/slideLayout8.xml"/><Relationship Id="rId2" Type="http://schemas.openxmlformats.org/officeDocument/2006/relationships/notesSlide" Target="../notesSlides/notesSlide39.xml"/></Relationships>
</file>

<file path=ppt/slides/_rels/slide48.xml.rels><?xml version="1.0" encoding="UTF-8" standalone="yes"?>
<Relationships xmlns="http://schemas.openxmlformats.org/package/2006/relationships"><Relationship Id="rId3" Type="http://schemas.openxmlformats.org/officeDocument/2006/relationships/image" Target="../media/image69.emf"/><Relationship Id="rId4" Type="http://schemas.openxmlformats.org/officeDocument/2006/relationships/image" Target="../media/image70.emf"/><Relationship Id="rId5" Type="http://schemas.openxmlformats.org/officeDocument/2006/relationships/image" Target="../media/image71.emf"/><Relationship Id="rId1" Type="http://schemas.openxmlformats.org/officeDocument/2006/relationships/slideLayout" Target="../slideLayouts/slideLayout8.xml"/><Relationship Id="rId2" Type="http://schemas.openxmlformats.org/officeDocument/2006/relationships/image" Target="../media/image68.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 Id="rId3" Type="http://schemas.openxmlformats.org/officeDocument/2006/relationships/image" Target="../media/image72.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11.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 Id="rId3" Type="http://schemas.openxmlformats.org/officeDocument/2006/relationships/image" Target="../media/image73.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image" Target="../media/image74.emf"/></Relationships>
</file>

<file path=ppt/slides/_rels/slide52.xml.rels><?xml version="1.0" encoding="UTF-8" standalone="yes"?>
<Relationships xmlns="http://schemas.openxmlformats.org/package/2006/relationships"><Relationship Id="rId3" Type="http://schemas.openxmlformats.org/officeDocument/2006/relationships/image" Target="../media/image75.emf"/><Relationship Id="rId4" Type="http://schemas.openxmlformats.org/officeDocument/2006/relationships/image" Target="../media/image76.emf"/><Relationship Id="rId1" Type="http://schemas.openxmlformats.org/officeDocument/2006/relationships/slideLayout" Target="../slideLayouts/slideLayout8.xml"/><Relationship Id="rId2" Type="http://schemas.openxmlformats.org/officeDocument/2006/relationships/notesSlide" Target="../notesSlides/notesSlide43.xml"/></Relationships>
</file>

<file path=ppt/slides/_rels/slide53.xml.rels><?xml version="1.0" encoding="UTF-8" standalone="yes"?>
<Relationships xmlns="http://schemas.openxmlformats.org/package/2006/relationships"><Relationship Id="rId3" Type="http://schemas.openxmlformats.org/officeDocument/2006/relationships/image" Target="../media/image77.emf"/><Relationship Id="rId4" Type="http://schemas.openxmlformats.org/officeDocument/2006/relationships/image" Target="../media/image78.emf"/><Relationship Id="rId1" Type="http://schemas.openxmlformats.org/officeDocument/2006/relationships/slideLayout" Target="../slideLayouts/slideLayout8.xml"/><Relationship Id="rId2" Type="http://schemas.openxmlformats.org/officeDocument/2006/relationships/notesSlide" Target="../notesSlides/notesSlide44.xml"/></Relationships>
</file>

<file path=ppt/slides/_rels/slide54.xml.rels><?xml version="1.0" encoding="UTF-8" standalone="yes"?>
<Relationships xmlns="http://schemas.openxmlformats.org/package/2006/relationships"><Relationship Id="rId3" Type="http://schemas.openxmlformats.org/officeDocument/2006/relationships/image" Target="../media/image79.emf"/><Relationship Id="rId4" Type="http://schemas.openxmlformats.org/officeDocument/2006/relationships/image" Target="../media/image80.emf"/><Relationship Id="rId1" Type="http://schemas.openxmlformats.org/officeDocument/2006/relationships/slideLayout" Target="../slideLayouts/slideLayout8.xml"/><Relationship Id="rId2" Type="http://schemas.openxmlformats.org/officeDocument/2006/relationships/notesSlide" Target="../notesSlides/notesSlide4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 Id="rId3" Type="http://schemas.openxmlformats.org/officeDocument/2006/relationships/image" Target="../media/image8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 Id="rId3" Type="http://schemas.openxmlformats.org/officeDocument/2006/relationships/image" Target="../media/image82.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83.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2.png"/><Relationship Id="rId1" Type="http://schemas.openxmlformats.org/officeDocument/2006/relationships/slideLayout" Target="../slideLayouts/slideLayout8.xml"/><Relationship Id="rId2" Type="http://schemas.openxmlformats.org/officeDocument/2006/relationships/notesSlide" Target="../notesSlides/notesSlide50.xml"/></Relationships>
</file>

<file path=ppt/slides/_rels/slide61.xml.rels><?xml version="1.0" encoding="UTF-8" standalone="yes"?>
<Relationships xmlns="http://schemas.openxmlformats.org/package/2006/relationships"><Relationship Id="rId3" Type="http://schemas.openxmlformats.org/officeDocument/2006/relationships/image" Target="../media/image84.pdf"/><Relationship Id="rId4" Type="http://schemas.openxmlformats.org/officeDocument/2006/relationships/image" Target="../media/image85.png"/><Relationship Id="rId1" Type="http://schemas.openxmlformats.org/officeDocument/2006/relationships/slideLayout" Target="../slideLayouts/slideLayout8.xml"/><Relationship Id="rId2" Type="http://schemas.openxmlformats.org/officeDocument/2006/relationships/notesSlide" Target="../notesSlides/notesSlide51.xml"/></Relationships>
</file>

<file path=ppt/slides/_rels/slide62.xml.rels><?xml version="1.0" encoding="UTF-8" standalone="yes"?>
<Relationships xmlns="http://schemas.openxmlformats.org/package/2006/relationships"><Relationship Id="rId3" Type="http://schemas.openxmlformats.org/officeDocument/2006/relationships/image" Target="../media/image86.emf"/><Relationship Id="rId4" Type="http://schemas.openxmlformats.org/officeDocument/2006/relationships/image" Target="../media/image87.emf"/><Relationship Id="rId1" Type="http://schemas.openxmlformats.org/officeDocument/2006/relationships/slideLayout" Target="../slideLayouts/slideLayout8.xml"/><Relationship Id="rId2" Type="http://schemas.openxmlformats.org/officeDocument/2006/relationships/notesSlide" Target="../notesSlides/notesSlide52.xml"/></Relationships>
</file>

<file path=ppt/slides/_rels/slide63.xml.rels><?xml version="1.0" encoding="UTF-8" standalone="yes"?>
<Relationships xmlns="http://schemas.openxmlformats.org/package/2006/relationships"><Relationship Id="rId3" Type="http://schemas.openxmlformats.org/officeDocument/2006/relationships/image" Target="../media/image88.emf"/><Relationship Id="rId4" Type="http://schemas.openxmlformats.org/officeDocument/2006/relationships/image" Target="../media/image89.emf"/><Relationship Id="rId5" Type="http://schemas.openxmlformats.org/officeDocument/2006/relationships/image" Target="../media/image90.emf"/><Relationship Id="rId6" Type="http://schemas.openxmlformats.org/officeDocument/2006/relationships/image" Target="../media/image91.emf"/><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64.xml.rels><?xml version="1.0" encoding="UTF-8" standalone="yes"?>
<Relationships xmlns="http://schemas.openxmlformats.org/package/2006/relationships"><Relationship Id="rId3" Type="http://schemas.openxmlformats.org/officeDocument/2006/relationships/image" Target="../media/image92.emf"/><Relationship Id="rId4" Type="http://schemas.openxmlformats.org/officeDocument/2006/relationships/image" Target="../media/image93.emf"/><Relationship Id="rId5" Type="http://schemas.openxmlformats.org/officeDocument/2006/relationships/image" Target="../media/image94.emf"/><Relationship Id="rId6" Type="http://schemas.openxmlformats.org/officeDocument/2006/relationships/image" Target="../media/image95.emf"/><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 Id="rId3" Type="http://schemas.openxmlformats.org/officeDocument/2006/relationships/image" Target="../media/image9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7.xml.rels><?xml version="1.0" encoding="UTF-8" standalone="yes"?>
<Relationships xmlns="http://schemas.openxmlformats.org/package/2006/relationships"><Relationship Id="rId3" Type="http://schemas.openxmlformats.org/officeDocument/2006/relationships/image" Target="../media/image97.jpeg"/><Relationship Id="rId4" Type="http://schemas.openxmlformats.org/officeDocument/2006/relationships/image" Target="../media/image98.png"/><Relationship Id="rId5" Type="http://schemas.openxmlformats.org/officeDocument/2006/relationships/image" Target="../media/image99.png"/><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68.xml.rels><?xml version="1.0" encoding="UTF-8" standalone="yes"?>
<Relationships xmlns="http://schemas.openxmlformats.org/package/2006/relationships"><Relationship Id="rId3" Type="http://schemas.openxmlformats.org/officeDocument/2006/relationships/image" Target="../media/image100.pdf"/><Relationship Id="rId4" Type="http://schemas.openxmlformats.org/officeDocument/2006/relationships/image" Target="../media/image101.png"/><Relationship Id="rId5" Type="http://schemas.openxmlformats.org/officeDocument/2006/relationships/image" Target="../media/image102.pdf"/><Relationship Id="rId6" Type="http://schemas.openxmlformats.org/officeDocument/2006/relationships/image" Target="../media/image103.png"/><Relationship Id="rId1" Type="http://schemas.openxmlformats.org/officeDocument/2006/relationships/slideLayout" Target="../slideLayouts/slideLayout8.xml"/><Relationship Id="rId2" Type="http://schemas.openxmlformats.org/officeDocument/2006/relationships/notesSlide" Target="../notesSlides/notesSlide58.xml"/></Relationships>
</file>

<file path=ppt/slides/_rels/slide69.xml.rels><?xml version="1.0" encoding="UTF-8" standalone="yes"?>
<Relationships xmlns="http://schemas.openxmlformats.org/package/2006/relationships"><Relationship Id="rId3" Type="http://schemas.openxmlformats.org/officeDocument/2006/relationships/image" Target="../media/image104.emf"/><Relationship Id="rId4" Type="http://schemas.openxmlformats.org/officeDocument/2006/relationships/image" Target="../media/image105.emf"/><Relationship Id="rId5" Type="http://schemas.openxmlformats.org/officeDocument/2006/relationships/image" Target="../media/image106.emf"/><Relationship Id="rId6" Type="http://schemas.openxmlformats.org/officeDocument/2006/relationships/image" Target="../media/image107.emf"/><Relationship Id="rId1" Type="http://schemas.openxmlformats.org/officeDocument/2006/relationships/slideLayout" Target="../slideLayouts/slideLayout12.xml"/><Relationship Id="rId2" Type="http://schemas.openxmlformats.org/officeDocument/2006/relationships/notesSlide" Target="../notesSlides/notesSlide5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0.xml.rels><?xml version="1.0" encoding="UTF-8" standalone="yes"?>
<Relationships xmlns="http://schemas.openxmlformats.org/package/2006/relationships"><Relationship Id="rId3" Type="http://schemas.openxmlformats.org/officeDocument/2006/relationships/image" Target="../media/image108.emf"/><Relationship Id="rId4" Type="http://schemas.openxmlformats.org/officeDocument/2006/relationships/image" Target="../media/image109.emf"/><Relationship Id="rId5" Type="http://schemas.openxmlformats.org/officeDocument/2006/relationships/image" Target="../media/image110.emf"/><Relationship Id="rId6" Type="http://schemas.openxmlformats.org/officeDocument/2006/relationships/image" Target="../media/image111.emf"/><Relationship Id="rId1" Type="http://schemas.openxmlformats.org/officeDocument/2006/relationships/slideLayout" Target="../slideLayouts/slideLayout12.xml"/><Relationship Id="rId2" Type="http://schemas.openxmlformats.org/officeDocument/2006/relationships/notesSlide" Target="../notesSlides/notesSlide60.xml"/></Relationships>
</file>

<file path=ppt/slides/_rels/slide71.xml.rels><?xml version="1.0" encoding="UTF-8" standalone="yes"?>
<Relationships xmlns="http://schemas.openxmlformats.org/package/2006/relationships"><Relationship Id="rId3" Type="http://schemas.openxmlformats.org/officeDocument/2006/relationships/image" Target="../media/image112.pdf"/><Relationship Id="rId4" Type="http://schemas.openxmlformats.org/officeDocument/2006/relationships/image" Target="../media/image113.png"/><Relationship Id="rId5" Type="http://schemas.openxmlformats.org/officeDocument/2006/relationships/image" Target="../media/image114.pdf"/><Relationship Id="rId6" Type="http://schemas.openxmlformats.org/officeDocument/2006/relationships/image" Target="../media/image115.png"/><Relationship Id="rId1" Type="http://schemas.openxmlformats.org/officeDocument/2006/relationships/slideLayout" Target="../slideLayouts/slideLayout8.xml"/><Relationship Id="rId2" Type="http://schemas.openxmlformats.org/officeDocument/2006/relationships/notesSlide" Target="../notesSlides/notesSlide61.xml"/></Relationships>
</file>

<file path=ppt/slides/_rels/slide72.xml.rels><?xml version="1.0" encoding="UTF-8" standalone="yes"?>
<Relationships xmlns="http://schemas.openxmlformats.org/package/2006/relationships"><Relationship Id="rId3" Type="http://schemas.openxmlformats.org/officeDocument/2006/relationships/image" Target="../media/image116.emf"/><Relationship Id="rId4" Type="http://schemas.openxmlformats.org/officeDocument/2006/relationships/image" Target="../media/image117.emf"/><Relationship Id="rId5" Type="http://schemas.openxmlformats.org/officeDocument/2006/relationships/image" Target="../media/image118.emf"/><Relationship Id="rId6" Type="http://schemas.openxmlformats.org/officeDocument/2006/relationships/image" Target="../media/image119.emf"/><Relationship Id="rId1" Type="http://schemas.openxmlformats.org/officeDocument/2006/relationships/slideLayout" Target="../slideLayouts/slideLayout12.xml"/><Relationship Id="rId2" Type="http://schemas.openxmlformats.org/officeDocument/2006/relationships/notesSlide" Target="../notesSlides/notesSlide62.xml"/></Relationships>
</file>

<file path=ppt/slides/_rels/slide73.xml.rels><?xml version="1.0" encoding="UTF-8" standalone="yes"?>
<Relationships xmlns="http://schemas.openxmlformats.org/package/2006/relationships"><Relationship Id="rId3" Type="http://schemas.openxmlformats.org/officeDocument/2006/relationships/image" Target="../media/image114.pdf"/><Relationship Id="rId4" Type="http://schemas.openxmlformats.org/officeDocument/2006/relationships/image" Target="../media/image115.png"/><Relationship Id="rId5" Type="http://schemas.openxmlformats.org/officeDocument/2006/relationships/image" Target="../media/image120.emf"/><Relationship Id="rId6" Type="http://schemas.openxmlformats.org/officeDocument/2006/relationships/image" Target="../media/image121.emf"/><Relationship Id="rId7" Type="http://schemas.openxmlformats.org/officeDocument/2006/relationships/image" Target="../media/image122.emf"/><Relationship Id="rId1" Type="http://schemas.openxmlformats.org/officeDocument/2006/relationships/slideLayout" Target="../slideLayouts/slideLayout12.xml"/><Relationship Id="rId2" Type="http://schemas.openxmlformats.org/officeDocument/2006/relationships/notesSlide" Target="../notesSlides/notesSlide6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6.xml"/><Relationship Id="rId3" Type="http://schemas.openxmlformats.org/officeDocument/2006/relationships/image" Target="../media/image123.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8.xml"/><Relationship Id="rId3" Type="http://schemas.openxmlformats.org/officeDocument/2006/relationships/image" Target="../media/image124.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25.pdf"/><Relationship Id="rId3" Type="http://schemas.openxmlformats.org/officeDocument/2006/relationships/image" Target="../media/image1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9.xml"/><Relationship Id="rId3" Type="http://schemas.openxmlformats.org/officeDocument/2006/relationships/image" Target="../media/image12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128.emf"/><Relationship Id="rId4" Type="http://schemas.openxmlformats.org/officeDocument/2006/relationships/image" Target="../media/image129.emf"/><Relationship Id="rId5" Type="http://schemas.openxmlformats.org/officeDocument/2006/relationships/image" Target="../media/image130.emf"/><Relationship Id="rId6" Type="http://schemas.openxmlformats.org/officeDocument/2006/relationships/image" Target="../media/image131.emf"/><Relationship Id="rId1" Type="http://schemas.openxmlformats.org/officeDocument/2006/relationships/slideLayout" Target="../slideLayouts/slideLayout12.xml"/><Relationship Id="rId2" Type="http://schemas.openxmlformats.org/officeDocument/2006/relationships/notesSlide" Target="../notesSlides/notesSlide70.xml"/></Relationships>
</file>

<file path=ppt/slides/_rels/slide85.xml.rels><?xml version="1.0" encoding="UTF-8" standalone="yes"?>
<Relationships xmlns="http://schemas.openxmlformats.org/package/2006/relationships"><Relationship Id="rId3" Type="http://schemas.openxmlformats.org/officeDocument/2006/relationships/image" Target="../media/image132.emf"/><Relationship Id="rId4" Type="http://schemas.openxmlformats.org/officeDocument/2006/relationships/image" Target="../media/image133.emf"/><Relationship Id="rId5" Type="http://schemas.openxmlformats.org/officeDocument/2006/relationships/image" Target="../media/image134.emf"/><Relationship Id="rId6" Type="http://schemas.openxmlformats.org/officeDocument/2006/relationships/image" Target="../media/image135.emf"/><Relationship Id="rId1" Type="http://schemas.openxmlformats.org/officeDocument/2006/relationships/slideLayout" Target="../slideLayouts/slideLayout12.xml"/><Relationship Id="rId2" Type="http://schemas.openxmlformats.org/officeDocument/2006/relationships/notesSlide" Target="../notesSlides/notesSlide71.xml"/></Relationships>
</file>

<file path=ppt/slides/_rels/slide86.xml.rels><?xml version="1.0" encoding="UTF-8" standalone="yes"?>
<Relationships xmlns="http://schemas.openxmlformats.org/package/2006/relationships"><Relationship Id="rId3" Type="http://schemas.openxmlformats.org/officeDocument/2006/relationships/image" Target="../media/image136.emf"/><Relationship Id="rId4" Type="http://schemas.openxmlformats.org/officeDocument/2006/relationships/image" Target="../media/image137.emf"/><Relationship Id="rId5" Type="http://schemas.openxmlformats.org/officeDocument/2006/relationships/image" Target="../media/image138.emf"/><Relationship Id="rId6" Type="http://schemas.openxmlformats.org/officeDocument/2006/relationships/image" Target="../media/image139.emf"/><Relationship Id="rId1" Type="http://schemas.openxmlformats.org/officeDocument/2006/relationships/slideLayout" Target="../slideLayouts/slideLayout12.xml"/><Relationship Id="rId2" Type="http://schemas.openxmlformats.org/officeDocument/2006/relationships/notesSlide" Target="../notesSlides/notesSlide72.xml"/></Relationships>
</file>

<file path=ppt/slides/_rels/slide87.xml.rels><?xml version="1.0" encoding="UTF-8" standalone="yes"?>
<Relationships xmlns="http://schemas.openxmlformats.org/package/2006/relationships"><Relationship Id="rId3" Type="http://schemas.openxmlformats.org/officeDocument/2006/relationships/image" Target="../media/image141.emf"/><Relationship Id="rId4" Type="http://schemas.openxmlformats.org/officeDocument/2006/relationships/image" Target="../media/image97.jpeg"/><Relationship Id="rId5" Type="http://schemas.openxmlformats.org/officeDocument/2006/relationships/image" Target="../media/image99.png"/><Relationship Id="rId6" Type="http://schemas.openxmlformats.org/officeDocument/2006/relationships/image" Target="../media/image98.png"/><Relationship Id="rId1" Type="http://schemas.openxmlformats.org/officeDocument/2006/relationships/slideLayout" Target="../slideLayouts/slideLayout4.xml"/><Relationship Id="rId2" Type="http://schemas.openxmlformats.org/officeDocument/2006/relationships/image" Target="../media/image140.em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2.gif"/></Relationships>
</file>

<file path=ppt/slides/_rels/slide89.xml.rels><?xml version="1.0" encoding="UTF-8" standalone="yes"?>
<Relationships xmlns="http://schemas.openxmlformats.org/package/2006/relationships"><Relationship Id="rId3" Type="http://schemas.openxmlformats.org/officeDocument/2006/relationships/image" Target="../media/image141.emf"/><Relationship Id="rId4" Type="http://schemas.openxmlformats.org/officeDocument/2006/relationships/image" Target="../media/image97.jpeg"/><Relationship Id="rId5" Type="http://schemas.openxmlformats.org/officeDocument/2006/relationships/image" Target="../media/image99.png"/><Relationship Id="rId6" Type="http://schemas.openxmlformats.org/officeDocument/2006/relationships/image" Target="../media/image98.png"/><Relationship Id="rId1" Type="http://schemas.openxmlformats.org/officeDocument/2006/relationships/slideLayout" Target="../slideLayouts/slideLayout4.xml"/><Relationship Id="rId2" Type="http://schemas.openxmlformats.org/officeDocument/2006/relationships/image" Target="../media/image140.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e-education.psu.edu/astro801/content/l3_p6.html"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3600" dirty="0" smtClean="0"/>
              <a:t>Observational Evidence of the Large-Scale Environmental Influence on Dwarf Galaxy Evolution</a:t>
            </a:r>
            <a:endParaRPr lang="en-US" sz="3600" dirty="0"/>
          </a:p>
        </p:txBody>
      </p:sp>
      <p:sp>
        <p:nvSpPr>
          <p:cNvPr id="3" name="Subtitle 2"/>
          <p:cNvSpPr>
            <a:spLocks noGrp="1"/>
          </p:cNvSpPr>
          <p:nvPr>
            <p:ph type="subTitle" idx="1"/>
          </p:nvPr>
        </p:nvSpPr>
        <p:spPr/>
        <p:txBody>
          <a:bodyPr>
            <a:noAutofit/>
          </a:bodyPr>
          <a:lstStyle/>
          <a:p>
            <a:r>
              <a:rPr lang="en-US" dirty="0" smtClean="0"/>
              <a:t>Kelly A. Douglass</a:t>
            </a:r>
          </a:p>
          <a:p>
            <a:r>
              <a:rPr lang="en-US" dirty="0" smtClean="0"/>
              <a:t>Advisor: Prof. Michael S. </a:t>
            </a:r>
            <a:r>
              <a:rPr lang="en-US" dirty="0" err="1" smtClean="0"/>
              <a:t>Vogeley</a:t>
            </a:r>
            <a:endParaRPr lang="en-US" dirty="0" smtClean="0"/>
          </a:p>
          <a:p>
            <a:r>
              <a:rPr lang="en-US" dirty="0" smtClean="0"/>
              <a:t>Drexel University</a:t>
            </a:r>
          </a:p>
          <a:p>
            <a:r>
              <a:rPr lang="en-US" dirty="0" smtClean="0"/>
              <a:t>7 July 2017</a:t>
            </a:r>
          </a:p>
        </p:txBody>
      </p:sp>
      <p:pic>
        <p:nvPicPr>
          <p:cNvPr id="8" name="Picture 7"/>
          <p:cNvPicPr>
            <a:picLocks noChangeAspect="1"/>
          </p:cNvPicPr>
          <p:nvPr/>
        </p:nvPicPr>
        <p:blipFill>
          <a:blip r:embed="rId3"/>
          <a:stretch>
            <a:fillRect/>
          </a:stretch>
        </p:blipFill>
        <p:spPr>
          <a:xfrm>
            <a:off x="6606988" y="0"/>
            <a:ext cx="3017520" cy="3108960"/>
          </a:xfrm>
          <a:prstGeom prst="rect">
            <a:avLst/>
          </a:prstGeom>
        </p:spPr>
      </p:pic>
      <p:pic>
        <p:nvPicPr>
          <p:cNvPr id="10" name="Picture 9"/>
          <p:cNvPicPr>
            <a:picLocks noChangeAspect="1"/>
          </p:cNvPicPr>
          <p:nvPr/>
        </p:nvPicPr>
        <p:blipFill>
          <a:blip r:embed="rId4"/>
          <a:stretch>
            <a:fillRect/>
          </a:stretch>
        </p:blipFill>
        <p:spPr>
          <a:xfrm>
            <a:off x="6606988" y="2199640"/>
            <a:ext cx="3017520" cy="3108960"/>
          </a:xfrm>
          <a:prstGeom prst="rect">
            <a:avLst/>
          </a:prstGeom>
        </p:spPr>
      </p:pic>
      <p:pic>
        <p:nvPicPr>
          <p:cNvPr id="13" name="Picture 12"/>
          <p:cNvPicPr>
            <a:picLocks noChangeAspect="1"/>
          </p:cNvPicPr>
          <p:nvPr/>
        </p:nvPicPr>
        <p:blipFill>
          <a:blip r:embed="rId5"/>
          <a:stretch>
            <a:fillRect/>
          </a:stretch>
        </p:blipFill>
        <p:spPr>
          <a:xfrm>
            <a:off x="6606988" y="4663440"/>
            <a:ext cx="3017520" cy="3108960"/>
          </a:xfrm>
          <a:prstGeom prst="rect">
            <a:avLst/>
          </a:prstGeom>
        </p:spPr>
      </p:pic>
      <p:pic>
        <p:nvPicPr>
          <p:cNvPr id="136196" name="Picture 4" descr="https://www.ncwit.org/sites/default/files/styles/small/public/strategic_nsf500-02.png?itok=VqnQzmPr"/>
          <p:cNvPicPr>
            <a:picLocks noChangeAspect="1" noChangeArrowheads="1"/>
          </p:cNvPicPr>
          <p:nvPr/>
        </p:nvPicPr>
        <p:blipFill>
          <a:blip r:embed="rId6"/>
          <a:srcRect/>
          <a:stretch>
            <a:fillRect/>
          </a:stretch>
        </p:blipFill>
        <p:spPr bwMode="auto">
          <a:xfrm>
            <a:off x="5614657" y="6792238"/>
            <a:ext cx="988399" cy="980162"/>
          </a:xfrm>
          <a:prstGeom prst="rect">
            <a:avLst/>
          </a:prstGeom>
          <a:noFill/>
        </p:spPr>
      </p:pic>
      <p:pic>
        <p:nvPicPr>
          <p:cNvPr id="136202" name="Picture 10"/>
          <p:cNvPicPr>
            <a:picLocks noChangeAspect="1" noChangeArrowheads="1"/>
          </p:cNvPicPr>
          <p:nvPr/>
        </p:nvPicPr>
        <p:blipFill>
          <a:blip r:embed="rId7"/>
          <a:srcRect/>
          <a:stretch>
            <a:fillRect/>
          </a:stretch>
        </p:blipFill>
        <p:spPr bwMode="auto">
          <a:xfrm>
            <a:off x="158265" y="7068159"/>
            <a:ext cx="2085688" cy="531367"/>
          </a:xfrm>
          <a:prstGeom prst="rect">
            <a:avLst/>
          </a:prstGeom>
          <a:noFill/>
          <a:ln w="9525">
            <a:noFill/>
            <a:miter lim="800000"/>
            <a:headEnd/>
            <a:tailEnd/>
          </a:ln>
          <a:effectLst/>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8273703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Content Placeholder 8"/>
          <p:cNvSpPr>
            <a:spLocks noGrp="1"/>
          </p:cNvSpPr>
          <p:nvPr>
            <p:ph sz="half" idx="2"/>
          </p:nvPr>
        </p:nvSpPr>
        <p:spPr/>
        <p:txBody>
          <a:bodyPr/>
          <a:lstStyle/>
          <a:p>
            <a:r>
              <a:rPr lang="en-US" dirty="0" smtClean="0"/>
              <a:t>Blue spiral and irregular galaxies</a:t>
            </a:r>
          </a:p>
          <a:p>
            <a:r>
              <a:rPr lang="en-US" dirty="0" smtClean="0"/>
              <a:t>Currently forming stars</a:t>
            </a:r>
            <a:endParaRPr lang="en-US" dirty="0"/>
          </a:p>
        </p:txBody>
      </p:sp>
      <p:sp>
        <p:nvSpPr>
          <p:cNvPr id="5" name="Title 4"/>
          <p:cNvSpPr>
            <a:spLocks noGrp="1"/>
          </p:cNvSpPr>
          <p:nvPr>
            <p:ph type="title"/>
          </p:nvPr>
        </p:nvSpPr>
        <p:spPr>
          <a:xfrm>
            <a:off x="384586" y="594360"/>
            <a:ext cx="8073614" cy="829416"/>
          </a:xfrm>
        </p:spPr>
        <p:txBody>
          <a:bodyPr>
            <a:noAutofit/>
          </a:bodyPr>
          <a:lstStyle/>
          <a:p>
            <a:r>
              <a:rPr lang="en-US" sz="4000" dirty="0" smtClean="0"/>
              <a:t>The influence of the large-scale environment: What we know so far</a:t>
            </a:r>
            <a:endParaRPr lang="en-US" sz="4000" dirty="0"/>
          </a:p>
        </p:txBody>
      </p:sp>
      <p:sp>
        <p:nvSpPr>
          <p:cNvPr id="8" name="Text Placeholder 7"/>
          <p:cNvSpPr>
            <a:spLocks noGrp="1"/>
          </p:cNvSpPr>
          <p:nvPr>
            <p:ph type="body" idx="1"/>
          </p:nvPr>
        </p:nvSpPr>
        <p:spPr/>
        <p:txBody>
          <a:bodyPr>
            <a:normAutofit/>
          </a:bodyPr>
          <a:lstStyle/>
          <a:p>
            <a:r>
              <a:rPr lang="en-US" dirty="0" smtClean="0"/>
              <a:t>Voids</a:t>
            </a:r>
            <a:endParaRPr lang="en-US" dirty="0"/>
          </a:p>
        </p:txBody>
      </p:sp>
      <p:sp>
        <p:nvSpPr>
          <p:cNvPr id="10" name="Text Placeholder 9"/>
          <p:cNvSpPr>
            <a:spLocks noGrp="1"/>
          </p:cNvSpPr>
          <p:nvPr>
            <p:ph type="body" sz="quarter" idx="3"/>
          </p:nvPr>
        </p:nvSpPr>
        <p:spPr/>
        <p:txBody>
          <a:bodyPr/>
          <a:lstStyle/>
          <a:p>
            <a:r>
              <a:rPr lang="en-US" dirty="0" smtClean="0"/>
              <a:t>Walls</a:t>
            </a:r>
            <a:endParaRPr lang="en-US" dirty="0"/>
          </a:p>
        </p:txBody>
      </p:sp>
      <p:sp>
        <p:nvSpPr>
          <p:cNvPr id="11" name="Content Placeholder 10"/>
          <p:cNvSpPr>
            <a:spLocks noGrp="1"/>
          </p:cNvSpPr>
          <p:nvPr>
            <p:ph sz="quarter" idx="4"/>
          </p:nvPr>
        </p:nvSpPr>
        <p:spPr/>
        <p:txBody>
          <a:bodyPr/>
          <a:lstStyle/>
          <a:p>
            <a:r>
              <a:rPr lang="en-US" dirty="0" smtClean="0"/>
              <a:t>Red elliptical galaxies</a:t>
            </a:r>
          </a:p>
          <a:p>
            <a:r>
              <a:rPr lang="en-US" dirty="0" smtClean="0"/>
              <a:t>No longer forming stars</a:t>
            </a:r>
            <a:endParaRPr lang="en-US" dirty="0"/>
          </a:p>
        </p:txBody>
      </p:sp>
      <p:sp>
        <p:nvSpPr>
          <p:cNvPr id="1026" name="AutoShape 2" descr="data:image/png;base64,iVBORw0KGgoAAAANSUhEUgAAAgAAAAIACAYAAAD0eNT6AAAgAElEQVR4XpS9B7imZXU2ur62y8xQRBCMxqj/dcWWxAo2ikpHxBalSiBBpQxtKEMHQZqgCMwwgCgqiOUoWGkWQFHjb4tJPDFq7GlGlDJlf/1cd1nP++wNnv+c7bXdwy7f977P+zxr3ete91qr9YTOzDSmk5iZacd0OomIdnx609cDH/vN7RIRrZhGKyYT/GyKH0erNY1oTaLV8r+jFTHpRDva/B5ebzoZx2Qy9u+0ot3uxGg8jeFoHKNpxCTaMW239frTiE67G239cUxjwr/Fv9ttvSY+2x28jn5nPB7xmnTNev1WC7/b4mdMpnH7xq/xPvacfVmMR6PotNrRabf9mnidiOl0Gq3xNDpj3CXvkPc77bRi3IoYtaYxwv20W/zsdNrR7uK9cN1T/f1kEr3pFHfE18QHr6H696ZNC+W/8RqdTofXgY/JNGI4msRoPNF7tSKmnXa0Ou2YRCvuX6/nsdPmO+qX8frTFtcL79KOVnT4Pd0PF9Tf59dWK/r9Pn+P94j34F3i73A/7Wh1scB4rnjWui/8Fte13Ylx9T2+h/dFC+vJP9UzH43HvH5c+5QPrcXX6Xa78ZXf63ns9rideB9cP+6rvC1cHW4ez1F7I7/i7/Hs+WgnYz7/8WTIf+NqOt2ZaLX8XLyncM3ct9NJjEcDXSeupT2NXrsV3Q4+uaH5THndvH/ci9ay09Zzwvtz/3Q68ZFffoHXfPCfvlr7Dc+pFYErmUxGMZmOvS9xb5No4b26XW0u31M+Ju6faTvwAnyeZU9MY+T1nEwnMRgOYzyZ4GTwPfHM8Jp8f5yfySTaE1xvO2Z73ZifmYnZXi96uP5WKwaDQQwHo1hYGER/MIzhcByfeljPY6/eS7hncE2j6VT3gSvHHsf14Bni59w9PiTeb2WPe7/xCfr88Yb5d7hm7IeIaWsak9aUZwnrhpfkMx5HTMZ6Xtpfeh2sPZ87zh/2mM9cOUwR8c2Fv+d/7jD/suji+bYieq1pzHU7sWymG7PdTiyfn43lc7MxPz8XM70enyPWejgaRr+PddHabNi4KTZuWoj+YER7NZ7iOfAQyTZoE2GL2hbq+ttTPAftdayVTpj+Dh/j4YibvOXPDu4N5882C7/3xQWd893ndyz3We6XJq2xL/y+7RfX1e+T5537wueddhVH27Yg/81H6dccTUa2GTjP+fuyzc37tLge0dZ+l1HGA8SZHOr5TKbxzcH/5mu9tLeDnl1EdNud8l7c8zoJjZ3ETeT9VM9fZhT2vvEl9Acynd6Otlk8995zNoNp03vYa9UeLX9rW4a9jvvJ9cZZu3+offWqFTtHt9fTc4UtwTn0J/dpeY7VRVX3wvu1P6j9Rnm2U3pDbRWuJ9bX+83POe0H7w8+YJx2Xud1zOvXI2me8zTa02nct/EbvI89N3u5fEO1j1oJAHq9XKoaAOxsf2Oj2MKNyEbjARAI0EW1YpoAABt/OonJeMSvPC/tdnS6vRiPp3RywwmcqhytniQMZE/bFcYBC20AwD3WbhXnz72JhwAHMAZI0Ee307VxfTQA2L33kpiMx38UALQnEe0x7kOGj24CDqzTilEIAOAz4JQBAgwA8mECALQBduqFrR44XhHGhZulFdHtdgoA0CaI6Pdh4GVwcLhacMptgaSvGQDsuPxlutkJNosOjIxIi4Ye38cmlZNvNh1+b9DvC7/lJjcA6BKItKI325GhtrEX4MO6w/HCUMrR8hDQSOtmCuCC44djJrjA9Xds4OU88Hv3PiQD96otXk6nhRfhVwBMH0SBOFtXGgV9ytlp/XCdo9EgRiMDAOyR7gwNEx2NAUA5pBMAgGHgDtstOYiZbtsgAEALD2UxAIAzSmcGp9qD02h3Auv14Z8LALzlz/bVc4BzIOARANAu8lmh89MZSLCbZ5BAa2JDCNBDdC2Dm8YGgAorutDv80zg37kH23BicCSwCf0Bv+J6et1OzPW6MdPR9RIYTiYxGo6jPxzR+cO53frQV2UYZl7KvYNnB9uCO0hnN6Ux0rPmo0oQUzkPvH69H/nrtDNEUd5XgseEMAQBaezs6KcIQPLs+xTyeWqPATTXzr/+9zcXvsX7AADo+PnOdtox1+vEirkZAoAVy+Zi+dwcAUAPYM5r1x8MePY2bRzwjD6yfkNs3AgAMOQaMVhhwALwIufP/YJPYCM6uFa0cUP83cUAwH6NAIC3jLViHNUiWEsAADB05wY9jz2WAIC0cQkAsKLpuBMIIFih+cS1ZBBUOfwMFhIU6NTJTuC54CxxL+Hs+Xn6zrwftTd0my2CudwXxG+299jTfz8yAOjsYIwgsMPtY/uUtouO0cC3vqe85wzJxrDP6QsICOsgq0W/ovPlwILBhV4F9wcAUECHX7y5/8WIQmB3Gvf25ThftWyn6M4IANA3FRvoAJABqM53/VFfSwZ7fwwAwIbjhCVohDdK8MgAB/sV5wd2mQ9iGlPeMwCAwTr8M5+/rwJB6XQaX930TX5j9xWwu3nN+p3Wtt3ZKQ5qD1aRBiziswu68dfM7mjU34rheFQegFgAxeo86QwXZHxpJhyZ4984IIp2EUWGAAAiXTgrR5F4mj0AAG/cjOwJIOz84TS1V/AAHAFWAKDdQqQjg8GPigHYY+alBAB56MQqNBuSB3LEbS0AACfShfNtEV3B+Q/GIwOAhkEoqA4rMR76vhuUnu+D3xsMhrysXI+M3uSkpjFYgDNL1wGHBsfU4Sa4b4Mc547zLy0HiIfVhx1fCQCqDZpwTk85YjgYKoqqkCleAw6i02nF7AyQvxgAGntsMEdgYABGIzAuU4KUvOa8UxgXMCyTMcy73q/T64opAYhBBDQex30P6z5eseJl2EJ2/t6IRpZ4jhn180DLythg49EIYMJgEQBM4RRxwntEzYo3HLmYYeBBmYwJAPDZbUfMdNrw+dHDwe20yvPmuiVzYCON5zgzM8MoBnv5g//2eV70YU9/te4BBqnXJQBQqAXnr39XRJCBLdYP99BixJvX2kZIOZVh1fa1Q8b+mE5jYdC3AQJaBTDrRBtO0U5lOhiRicKfg9WQ829H1wwB3gdGdESmSc/x1gfv43vtNfdyPh8xDAguFgOAZHRMPqVNXhRJwJHRyaTzMACgURfKKwCAMMZAJ++311GEWDv2tAfJBNisPSo6/uaCHM4Oy19Ov4znCwAwP9MjAAAYAgCYBwMwOytWwY5uMBzEwqZ+rF+/MfoLw9iwQQzAYAgwi+cAGwCCQg6GzooAQIwk7TT+J6JJ/GV1DsvzHDkY8pnter1qBuAOA4Dd517+KKYjHQfXsXZyflYT+e0meqczN0DPxffPxQ40r4MfjxHA8PcaVlH2XK8hIOpnmNGpgWHNzsA2fH2kyPmlnR1ko8xFyCZpL5Tv4bXofx26+iE3YEDvitdNIM2vnYY9wHUyQLFB4vpgszq4wkviLCQ4sonSnvTvwMblf+dyfXnhfn7vVXM7RhfnW8vz6PV3MCR2rwEBjwUAcg/XzxFOOW8/34M2LT05AXBj32XP8CmQzTObDICDzHy+8IP3LwgA7LrspV57XQUf33a9OcXiNP5awc9uqgAAKFEYIzhbbKqk4Q3ztdja/HUKAN/ABsTCC223eZgAAAajsShvvq8NPg6EHwK3CeGbAATeUw5TRjUBgFgCrFOi1iZiwK9+fn1j4DLarDFaPixgqw5uD8wKHjMMqyn/oaP/Id6LTymj3gZEwK2CYhZFKbuY0WqCAEXUZkPodLXh6ExHk5gMJzGFYWaMhw2uFACc8H1+HjvNvUTRtWknrC8/DQBq+kqbWBfioE0b3M5FhlnIEnZsrsfbpmPRusiJ8pm323QeZCjgRJB+gbP3PeF3Rz6AfFnsEURZAAEGAAAQ9z2sA7XLspcuchSFtmIaR+kccayi9shEJBWcKYDJsKSBEP2MOx0egubaBUwR+U4J/uD8o6GI6fwBnJTamfT0leYvUTIOnlNGAABgABBd3/BjAYC3/vm+QuMVAKBxbcvxyxbo3zg/ZO+8hgA2hY1jCkAPpxgAO3464+k0BiOlALgajICEwpPybIGnhmGYTqKDlAPSFjg7vh++NkAHWSKc6Vbc+od7eB97LdsxhiMwdmag8J4Z6fl9RIEnaC45mwJIEwAkKJWBSYior6LGJzEGgPd7pCViKqZiFWSimigvz0t+XyyhHEMBACt25D3jEwBvbqbLFAABwPL5mJ3pxQxSSXggIidiOBzGoD+Ihx96JAZMkfRjoQ9wiesUv4n7znNJcGoWQM/BzgxA1QxcncYgY4PnBEaJQZ1of+4rO4x07nfZ4ezWE9Cv16AOWBYDJUfwWvDCWimaN8rSwpYAq7aBDeDy+5GR0geBDaG6ABBTwU4ekg3J82ZHlYzb10byHzt2XiKn61dMANCkJgwD8PcA4fY/uQ90bUrz4jOB4FIAgCsGAMgrh/NfFIvTwZoBqNaluXelGvO/k5W4e5MYmV3ndix2bGkQJUZAb834uwos6/vIvZygtjxcHgwBdwagPhcJAPh6DqKVNvXGJQiQsyEhwHPKd1yUnsb1fd0MwCvnX+r3SR8S0Xri7DLEHTGd2gNGKz5rDcC+czuWvBM3pC+EG98MgPI+Mi78nx8ao386GET3oOexwC06EdCQQtjwFm3SzEgPwKhpAXWj+Cdz7kZ7WlvpA4BYy6bw48ZDLlH3NOJzj9zLdd5n2U4+9Mo51w+ajgUOFKuQi4/3cV4XOdHRBGkL5bYzB5KOxiYxxmPlwIpPpLOXw69RIdMhzv/T4AJZjyfRHstIIMfEbCv+jhFGK+4xI7PLLACADipeE0YkmQCAmAIAMleaiBW30+sWh0Ga3pEDrwcRU3tCWrzDXLvRsIMevl+7Q4MLgwlnDoefTm2xczEAALDoKUdN0DGZFACw8/xLJDco1LFy1zQWzLkLFMJJph5BAEB6EMAkpYCUZhq3IwbISwI04aDnsxxbYzCZyBlOJwQAyHZ1W/oKahDPddwTE7CIGTL1zLz67CzTTAAA1/zwM3wGRz97P34lYejccNKUoigTBCQAwPOegoyw89exxwVMwDX7GXIHFCpZjhPrnvllgQBT6qYEkf9nZECKdepIGMA4c34CHDJWeL7tuO33AgB7LtspkAMWtdnkr2lGEwDUzBAdo6N6p3ESiKaDU/RZTDLXVfT4mNoG3osNHq5hBimo5GwXWUcT0dZG6EdKST4mAEDAwefaipmeUyHddiybnaHzB+OlNZFzBHMFALBp4yZqJPr9AVMkaV8RFzuho72BR2bHLyZUjrZjAEAGoLIxBQLBKdGWax8neFe8rQj8SwNFaq9q71BWIB2GrruJPvkegov8f2TwS3BQpQAy2i8BSPWzmm1BoFUiZ7tSRe8GZnItfseGts+gqOzdySTuGchx7tJ5eXH+emrNR4IfghQ8CmqQmp/ntVHj8xgA4FEpgKEAQG1r895z3Qoj4ofSsCACO9xTdqA4X3duVAC568zLBbpty/I9Mk1HP0xbu9h+1OsLuy779hgMsplKONKlAEAsk/6OfppvNqGWJINa/pOpT3/wOhs27X5rAHaef6m0Yvh0Gqr17cm3G6i56ODpP/aZfVkRR3Gz23kx6C5UFP4thCVAAEWPKC8YzEwBIKpLBoAiG9I6nWh3e9EfDoM0vkV+cnIQd8FhpkDRDAAMCIVWQjtcHDuTssDTiM8+LAO374pd6GBgIJEKkOOSwFAAIGLGIhU+AEeF2FIEAGABLDZr1CeOw3nqUvwlo5TgneyyI+rcNOU9cT14bUReo0l0px0KOxAd4eFxs1ok9WXnol45YwBgw5POP6lXOXXQuzLPaaRhm3ozyJGbzbGQJYEGI+EYM2pipEt2oomEscF6vRkeEDiiIfPI0mBkSgrRMaNbJrVN2dMhy2jgGu95SKKzXeZeIh2DgQxAIyk6R/8EACDrHTHXz1mGCmyE8/8VABgvAgBRHCKeO2hhOP8OImSDAAEBRR8TiGAN2PIYUPwHh9JuGQCAAejGVf/4af7KcX/1Wue4sUfAEAnwJWv1aADATARZFIDhZDngFIYDsVly0vVzlAOCCJCgICMwO0LuZZw1gB68rrUouGYdJRkNRZSE5dFqd+nYP/OAzsfuy3cSoObeacCHol0DWLINmTOWgUmqO/UcdBgElMptN6yuzhoBL3UiAgDcp476ujPYDY9liuQ2EpQyU2pMg/2I+08GYPvlOyrt0UGUPY0edB7djtI9SPt0ewQAWKeUyMEejAajGA6gKRnHgNF/AgDR/9IAAkAXz2gWpom6u2RxGg1Dilszks89zLNRaRvSLuBc3TOSluEV7e39dAUY8Ds9aJwq6v+xAEDi9XzNBA+47NRL1RFo7aBgYxlNpsi4AgGZVisLYHQL+5RMlPYC9vckvjxQ4PXKzk5iHfxYU0aaaYXcLzg3k44E5vkhhkfBXrLBee30EUyzJQOm9JZShwJl6fyTbVAKoWFFEoxoDSSqTuBGYXO7Hbdv1H3sNqOUjBjwChD5eXCPMHj84wxASX0kAKwCQ6wDNErJAPCMO/LnUuMsw5kkQOZ5N6tDoyFGj+c7U2uGht8YKB3zxz7+jwBgb0adcmRp2ElPF7reqcCkUOz8My8A445Lg8gPBo+K9/FEKls6KtBoXbEZhRKzuMZMA6M+o0CpvhtKKEF50mpUa1v4dNsfvsT7BgPAQ+dFy0NZNst0GsxBGgHC6AEEAFUj8kf+C0AgiSUYow5Fh3IyNERWwZYDZHpd6vXFmoOl7w/jPelDRFijZB+IVivu7os6B1WrMEKPs4iBUvhHClIq1aSSE6F3Z2dKxAUnjbUn2yCheqyYdV68rF+D10WP6T0z8koGQLljObYUB3FdM/Vjh4DvfcU551fMv0xq6ARtZnYkGO1KDFcZegGBhhFKx6pqkRFTSf1OO0Z0eE3lABX8rpAIiECRliILMBELAEaL0TsQYAdooLAMeWDoSAEAejMUb+Lzqn/8HH980vNfa0YiGEGnNiYpyqxagOGRBkSaBoKmzBmTrYChXwx4UkkOajPFoVIfyzik88VzwPew/6kyp3fUGzBFZqMhBwrDiTsWEPiCn8feW+0ag0FfOgDsZ4Nj7PF0vDgDyTFThFwrobH/CJY6dFQ4azrQpjaLCBLfVgqgVIvokqLTxT0tTithjXV2bHTNfmbkn+zQtwbf5vPYfu5lZM3g+KFrAbsDe41nCE0EmRHm4MEuFbTFcz9Y6BvY4mzkOQT4kg6ojb80KGc0SLZIVQ3Yx9i1TAGwgqS5jzzrdWSakXoNd7CeX5voPhIA8Bx5I/ZKlZS+10Tr0g2BH2ok0QLcyTbivQFwkvUrTIEdC9kZqOwVQ2sf+X1TmjbT6hlAkn4qVRxiRSSiS4YwAUAyAHgNnMWMPIvdtcOkeLbj4MeGpgEqdTo4U7xMBMvuEgArtSa77E86zGqtjBoBUGogpdtUBUdeVwZpn98ggLzH3E62P4vTqUXrkboZ0/9pO+qvyQAk+5vghfsjo3lfMMGxGXem3BnYNGyaJdLWUZjNCrDoSM82Qmz80TdcyfBY18T7ffLyzbgPIahKRPiFvsRae8682BG5c8NMAXRN1etgltIUA4B0/Mi7tuy0cYOgTxHtMw0wRUQDHQAieSa86USwiRQFmj7kuVfUn2kBOb2UoyzOq0nQpk8cylt//0XeRzIACQD4qnWOjQfcIIO7VOp7RM4EAKBgqYLXEcmNVlAjKT+p4HMN8/A91gOv35tGLtoxHowLLZ55HBdIxB19Rc77Lt/JAACGyQ4889VJH2eUkOk/RMzQYsz0iA7BZsDYAAQQKJjCXdYVbUrAAl2G7aOPhxkBrVuCgLHTABRKUZOSCZEmT50RIYzuVx4Son7Vsh0LAFB0gOcJkalTAIi2MivmqFNlQFKDNwBA0QEAwKDTlhAmzRi1EY5GcS8oAwWQnUoMKABgLIWc/WzXAMBRQjJQjKRBJ3cFAHqduOL70gCsfpEAADYPnBr9qwVNJRVgS4qccqbK0vnzKwAASRMZ0FKCaZo9AQAAG4GAIzSqsKknQApJokJGoNiDBuGZg+clktVxhQTpwnbc/gc9jz23elUMhwMBAHi/CgBkaa0iyKTxtQ9KKsnREfY6GBIlc1ApLN0LHW9qXrjvUGKnqhKyJhDUEQBIJ5FHs0RypBv1bJNhSxCA6/iWy862n3u5024CFAJvesZUgZv2xPXJEQjAp04EYGo0YkWi2SmDJfydBbmMxLigNQCYsgQzAYAiaaOVtLx2DrznOjXvn+N67jcA2KW9/aMiWAhQG6dsvUg6NdgprGvFoOisSCgqAKoqpKaSoElPYn+zZJtkpp9dml2fqK7JY12/SkOpAcgyWtpwOeQvLshxvrKzYwEVTUQukNE8WwU043YDAJKdlZPMYM/plpIGbErxUkxbAIDTiQmUahasTgGXR1OqjfSdBABfMAOwO8Tw3pT5/HItBaoEEhm1+2OpjddvpSDezKhttc6tGHPqeloNAMA+xjOUXS7mn0BWQE0avMkILMiUYn2JeZ0gakV8rYjIVQaI8+Ci/Wg9cX65AYBEQGXBXdXADV9y2aJ8So7Wj5ebykIQSmbEBcUE9DYMkumZTqfHv8UlZE8AqsohIgMqYAqgMfCKcWXkk/oVM61oMB0lxYZJPTpFwUNeRSkwTBlhp5NucnW4AoEKLgYARKej65oi/w/qGzlSGWpuNJer8Qzi/qyErBF/ne/n1VYUXtkpPnTjoQBAZtp4gM2hphaCJZJZd2sxVeZt9XqNjkEb1fXTeK0e4l7XjD4KAExiti0jKbVpGhgfCEfjRWFfRToEBBB3GgAUA+OoL9MUKKOj3WRugiEkQYAMpWjh1Exof+E6TGs5VZLgUJqQBhQCqI26HQLLJg/ofFuWxUAIiLp+pACY/0fUjH1jJzSLMLQximSuMgXVahMAMKqcwddawCVF8tSihhIQ2Rbov9vMKycAUAWAHLhSAXJsjL7J4jSpgHT8A++/VOgnQ0LED4EmQABSSADy7MGB2mIJO7luLpOFkcL5Y+Wx/41VGw4WFE0RTIhRIANggS2fU2EeUtDnPCPLkOB0O+qbgH1HhyhImKXAOgMSkSIVgL3CSNoAQMzeUgCQzr9hhbJ8shHbCeRKlAY2QqJm7RMBENiHBABZ18d7tbAK64Q1BM4h5U9HgGBHzAnWL7VPtEG2P7RFrAKCDYC+o4kwE8lkpF87/5qq5bqMMyVmUWEKfEkz4Dnq+ouL4ULpfOK1Bq6GUfKocpams5FioP2xil3moSrjxX34AgngaMMFCPBGcBhaSVkomf7sAyDHxqOdfRyqUrniiK3+T0Y0dT/U4BgAFBo+2QEDAAWFjRhYe0UAWBXa5HYWp1wTiBU7U1WZlJKWtBlKUQnfKAWAjwS5SrkIDZExSVvulFwpE62Cy6T909Yv0qglIDQDAAAgey8AwHgYqSyWg7diZgZlyAqA+BXvQ4GzxOOTYcRoOIk+qqOQZnNYlXqi0leFoEEcK6H6trPzvC84uIysSWtlzSUuIJFNlaPNaNj7pDSEkD3FgRjHGJsOQq0KACCXLMpfyk02BoK4jEUGtUBCYq/MATFHRYrEW7AysLh+5HJTsa28fgMA8GDR/CMp5xoAKI8tqQ8fGJWLEiairIyNUSBcHOAAaQfAQXVJyflQjCd0LJkDzMO1NN9fA4DFDATESGVFHX2Iukw2BJGnrg/GNtXUjuZds5/GgMgZ/5EbCv/sAtAob1uif+dhcdgREev9RJ2VCImO0OmTWtNLhtc5T1aBdmRXM41SG5hABN1zSZBBADeuNBmk8WGAlHJWU6ikrG1tYcBSWNcwRNoLvC8+Lx3i0hAqyySpws5KgClTANAcYUuxTE7lAXz91Gwk2sa+UyWL8sndnv7NHLefD0o2EcHm3hQwXQTxqCqXo1fULyGgUgLYV4z06chF6Wcvg6T/kwlgxsb7EPcqAACRoKL3kSP53MrIhyOCQB8O+QwYL+whVeUQBKAvx7BPUMZcqh1Ox6W1KaLSWad7KWIlGn3XhGOPlVQbG940ACBtSPbwoBBQL6UUwEwKlxavW6aDJCKWt0uQoK/pXtMZGsizUVnjMQFuhdGck6Zzk5XENSHS0rU1KU0AALBh2BgAN+WDRQSVOp3GGMjBWotEcP6DdBgZ+bOWvsrV2tM0YMklgllRkSBamCN7ZxgMuDYfKQC+rsWj6SxZMtpuS2tkB1ZY22qprQ6RSNHRJXUlTtXpvYuV9Gs1RhhnIO3eIjvHlJJsq+7HZ6cqy8NaDFMcWqmoawYA7FsjoNNZzQAPppcMMzi/1FdkupIAAcAsNTYNwlR4oSqPrAJIESA1K3bmSql6n9WO2yFjlo6L70qdzOJ9KV/xaFE4v2kGgGfHYuLsOYF9ie/1wEDCBvlrAgCIWKcjMJwRo8E4FoaDGCJl7bSEbL58q2/IadGWAMDW3ZmpIhTVqTuzLPSMg2lldFFHAnvQYmr5KBqyAWDEZJwIgwvnj8iWD4jGtUcxWacDENCh0UNkg5LAQZUC4CKY6k9Qgg3waAObTQ3U8KAGADjc9UZMapL5yXywWCjWt2O5ZBGgpmT9eheSMdcAEwAAIOkEYb0AAIA6cfN8bwozUmzVoOvckPW11GVCWnOLWPho3DsBKM/0sxyT14QBkcoFSeczepb8J5F/5uXSyCRax8/V7KUSmdmaKlps1kbaBl8dhTxLmoQ4Z6aogt2N1CPAr03DbBQvhkZpGXZA44UIANDpTAEARKGDgFDk2fQDoIMEAEiKXSlHO1kIyeDIkLJpopQEAWqAAsuoyD97AcD5I+VBkW0bIGLMNc6UjaJW/LdAWAEBM6qvx1op5aROih1UEeQekqcq+4zPd6RoX+QYvlYggCkxiCpRp+8Ol3Sy+n11oxMQNXMtR47mPiNE08ESNjT6AQMAKptRI2QNBADQLqCRCehtl7URj+R7TMEcZN4AACAASURBVGI8EABIgw+Ao2fW8NUJAKQ61h3SuUFEmcA5RV9keFQKLJsmdoplgOMRjVQNAKBLZD14AU7ykmRIbGsUdgsI5FkUALBTZI8Qn2P2GsgkcIlPWK8vHQD2odJEtFs9ACIBoGRmyEKZ8WsEZk0546ISNbMbvPzKaSYYz8g8nb/7BumeCUQk/M39inNSmgQljknn7xw9nTz3fiuGtAnJyCxmAcTcWBdULHxjH+mY/IywHsmWuCmEFttbWs+wqgJJ3tSMcdoQ2ljro9J5Ym26ZnlrXRR+d+DcdYobM03ANUYKByA7Rduuwsh0ZA0AyppYWY80Za3JKPklsxEyv2LDakefDlupNhnC3O8JDISTfHcMurR5m3RBAwLoK3xe6q8MWBhMQais5mmI/HnXTo8lA4AApNfriI3E8cgAChVEgxaDADQMW4BQ2x09EcDqUDWIM6N/nIPW49pdbi/cvC/fnbukwGfKCxdEERb/wwRCW8bIquVxtgZ2CoD5f6AuI2pGXB3kUXvR7c1SVQt6E5E19QCORoxCirHPnYcIuImskspRMRErDljrmSIu1Z4uBQA0alblM3piORsML6JL50youkRlAuJEtb6E4UWKQgYc7wMngIeg5kNwaF3kqJeg10bIYmhlgNCkHuwk+D5CozyIzE8rwhSooVWh01O/GLVThdMECGhQnlWoVozIrsh6JOpPFmDpNeSmpEF3SRluRxmHppWHKN0sD2pSDgQAVelJbn0eWjsFUbDuOOyWqMybBp7/UFRwUs+LGABoVEam3/IoZlfKRCkpbjOuT6VyaYjCuDXAgxCMugeARGIQ8Q3k6CGCzMje7YLp5LN1cA/OVKwAflefZgCyuG1JqgcGCo4Fd5+Rf4IAAgECHAEA1OOT1uT+dbRuoJ0agDx3pPrMAAwGZhAIANx1DgxHVuGAIeF+wF7TvlY/AIavBACk7UlFu0sd/mVtQToylT65C5yjSzj/KRgqA9YEdrABKiVrqGsC1rE0ADUAQOSQAEBsgbQRBQDY+Sv1kaBEFovQmCAeYFSeatoSAMiol5you/BJDSFnhDNMgI0qBFbzgA0Rq4KVIAvgCqFkMShWpGPKkuImJckInWm9hsrnjk3762ApWROTIEX/kw4so//8yqoC6wzK69vesWEZWpfXJYj0a5kWacRraROyiiO1CgQcrN5QetMmRy1nky43M6g0VF0uKmCXQjWW9mUkbOyQME52raHY8X2WuaIXCqNV90uxHkwgCxqSpoSOOiDFKhZdumdB1Qqetr8wjI0oM69DoCerlFztgdSoe8EmAMmApgYEYiaaKhil0nInpgdb/DVTCo/109Smcd3ZPK0lNgc+Femsdivm5mfJQBIAdLtM17LhHtMAEZOFiGF/FBv7C7EJbb+Rtk4xoUGOb60Io6HraG3eQg8yqfMVY/qkMKfnmm7n9yXSE8k/IXVpRTOcaalEFfVHAgUOJHtQu5QH1HqvN0s2AAZtoT8gAIBES+RdCofcAjiNsfN5CQiE/lQOiIVITqJQQPZAicayNCnbgGb+CJElAAC3X9oVdvlCZzfltlUapfslYgNKBpgxC9BBVDFSjrn+KKkTI7869ZD/1u+r5TBdLavSFP3TybAXv8oM03uqdbzz+WQAlLeUMMn1qllHvihX1VCETRlRUp5V+FWlAEQ/uokG/uUuYjIRBgB4bt12AQAJNvJZMEpBrwPsBUQ6NsQlJdOCkK/PcryssPB0g+I6GtbEItBWIwTVCqrPBHNo5JVTUCpLQSYLAIC5f+kdOAvApe6jcb/Q/EntK+r3/Af3pJiZUedEOH7QcaTk2LURFyFDo2eb/9bVgZ5X5Jr9DRoGAD9nKoyfcI6qjhHVLnVKgtDSkAldNUeIpAEYlLtm9OoW2YVJSk0MNS0CANjTSm1538C5DAdqJOQImRoAPHer5fEs5X+kNmfJE3tVSBEesz03UmoiE9iBDBcysC8AAEAng5Ps+1R6J7grItdLQMCyPEcyFStgEnfKVrbZXEIoM1NmtGpIseWPwY6gvXQCALxcT+AhtRjIp+I9YacQuFAcqWCxUNpZiixkobOVpANBRrJPPpt0vgkAsveTFwYENv/WYDlBcynxTQDgnHH2XWDEjWfQ69CGFFo8F9w6IJ2LJhCkUCz3KETaCDYYIHnmBfafdSWZduBbuxKFTKLqkAoY8G0utoGNVIHnLtNn6UR1ViwLSkFzyfUr7auzBI2Qcvw1AKB9p4xIqb90tAQWFQBIP9DsnCZYJAMONo0AQFJKcbEGGdSQqAy0tvBiQ5SuKwFylfrkcv8RYSD3in+WAAC2HgCAS28QC9uP/56dQwkryrR7mvFBHZLAe2vSjmm/xW6yGxY2xcbBgIzKYwMAAXLcHwHACp7lRmULt0IT6nwso7KqXIS5EqLzprEPqUjXr1MUYxSs3uRG3ozE4ECAYmaZ58VhQ3lUH0YPZQyMc/UASBfBwTr/2vQHMPb0vAFqBCZjtnTlQpaIbzEdw2Yd7OSmqK0GACjhgjKZD9dLQcMGdb4ZgKxLB0UqBkA6ALIAeEbDUenFzgdv4MMDnVRp1o1ahEcE6+xSHiap5k05Q2xoADQCS5EhtJjQJqePdsUVAOC+qNiGzM0nE5AlZnn4ZNg8TMmHHAcKJ5MMhFuCakM7n2TgwtfA+3noT75vApGSAnFnFe4NU6TZDY1jDGJgsSlYFeT7lIJJTFUQd+ZedUTECvGGVUZXaAI3sNF1mApnikqtgLFf0P+Agpo2KPaBHHsZ1GQA5mgf7wPAAAQOOhKMFBw/DiTzk+wvI+fPRlXuU5F5atX+GzhP8qtB5QQpIJXGgQHIkjtR9AJoHBTlWRp0+PDZI/dlKK+tIVmqQXdzpWw8gsZWlaElsDVIJAuDVtH+BTp/nBcCAAN5PF+3Cs46ZZwRpBfYQXF+Vr3h6eXQ3RKMmLovKiKU6cTakOWgULGJDrKvfBMpGQBlhYMBUQLPTAvIYaoTZ7Jk0hU0lUTU0WXuhADUA5Tg4GnoUEYngM2Ui0WVWMVuG8+3p7SK93/qTkoKIA98JiuSacj2yM5dUexWAwA1JORHL1ky/3cDJGQ/4MzYZM30T+m5QPoCTQ56GiRWV2ekA3JgIIGZ3iDLONUTZSIBsNk3gT+3A3daqKRwXHmSdHkDAnz07CGLbMxrhnVV1+0mT09bQSAiZCWsKccIW01RHD/gJ/piKLLKyz+iY8frUEO1+LVrEfgiAODnUTPGcJjU0xSVixhZ80muYmvWL21sigHJoC/J89cMsNIIDSvtGyvVHvSV2fEP597/S9qK+iMyAF0CgBlqIrQ3MIeiPWqTAVi/aWNs6C8IADANYAtZNAAp5fb53qzTEgAoOVcp4kWpaW/xs25oYwER9a9GcOiiVSh3yUl9YHyR2fvahw7oG7/GRhyTVmzg4oswFAJTH/ysCsjIn+peUnuqcWatsxsjpJmhWpf9BRyleMJbrcoX1e1SEirqofLP/3Z7x+yCxrIhtZOE00+UXJw8oirkqNOe4WGyNbIFb3z0bp7iQ8/e3aWuA8ZYOoQ8oBLxKH/La2XXO61rqqoTOaIEaNiWCCg7iwmuNg1gsLnh5FHeyD4AHjIjwNGN1sR5flrpIkN350QpwHmoi0hFpUDlSVPd1jzz+vnzsFRT3lS+0qBjOOWZjlT5uEaVmkqVR3rNYjcJ5rNbItgfGA/sA1y7u00yGoMqX9fKNWSAChHilEOf8JtIfLETIIU3CHvHdOIqtxGLkogbHeWw5wAQZrqI/kH/oyIA+TjUvlv8lvlQl/EAVKajA8uFJRqDOcPDn6C9spS7EAhq4qLuh30n8LemyUmNOg0FPzQeAzAAFEzFnsFIu4xQIkI9C/XrcFTUwvuNmXsn2LCqn+croAEamemBgt+KcJ4tGWDmC62AVic8PX/8Pcovx0iZZfTqPZSlwLhxTjPzoC/cJzsPsrTRDDObVNEDkH2jFgPXjJa8LAFVOiLTA9zpBnywCaOxAUDqTgiiDaBx5hwNTgFM2CnRVLcFeSPcQ5XCUjVGQsxG01OhgMJWJjjl2fRwri61QU3qAx02M/pH58oEAprih+qUTLf5BFu4BiCFoAP7t6i+HWCRXVHpTExRBZOphnoQmD0x0kXptBK0MwrPtiLUyNjBumkT3g/rr+jWtHdhuBZHw0gXL2Y1ZQGy4x9eI/U1xXlmmSjF1hPuV9kjtyMX5cA9AbGbUqTy/DqjyZiIrSA4LKDBWNTpCoBOOmQL7bTVmq6Nlcyv+K6l/+C1uU8Ktzj3r85bDlJTH5KsWHDviFab01gL21HddzI+Waaq/ZVxDKEf94fEfwIAZB8puPVawDwP8axGgeFWm4bD6I9HMYDNIOuULFoyo6rUIbO7xQyTDBjfJiNPPgWWCguOKKJRhxdEYxYgIwiiZnQyq1WisvCl+xJunrlyOFF/4r+BaGEEHjEAUGVj5phFMerQZ82/AIDEBa55Tg6pBh1+2EmL4yEx91QNUWk2gBiMjNoIDJyHzHumASIsMVJOsZPzY1gLBuigFw0A+LUyAkkB8vDTB6j/vMo+QNi41MQHWZtV908V65K2q6I0pQXoGwA0tGMl3vKUQbbzJbpE1UVOlgPt12MnQoEAhYksa7Q6lULM2vmbJeG1e81RB10ozMUSeP5GdiJLEMN9nvtjOo25HLBGytqS/Gxag/PNrnECAMo4wlmqfS0uuRMzEoiVcbNiSZI5msXB5bOZgu3VJ6coYn0n0Z3D/IJsuambAiCB4AZRP/wXGIAZsAQ9AAWU5oABwNS9biybnVOkRmpUDg6jZodjT3l01D5G9M+2z0gLgMbXhEym1Sj2AwMgRqrU85oB0DAtODOU0QoA5GQ/5PVZ4ZEAQAvcAEg+AzlTgj8bdf4OR3UbPGYTGNbDCQiUR58G1+N5k1Yew3lDZJjw0/qOrK+nALOcY9FjEqN6whzxiqoSaNwZ6alsN3sdAHg3UVypw3PaEq83LN3hioYhK4MSgJKZsF1zP36yA1Shq/6/lHeZ3k0QUMRtlYMpDtXOpAAAgACf/WSoCL7xXsjXc3aFvmLiKMWx3G/adykKo210aSYo+gT8JfCwQ6SBR4qnWZbFvsvBDp2WgwhG2skMOMGSgQUV8HaOi/YTnV7T6TTZOVWMNVUA9ZvnM6P9dwSfzrPYAr5AnlcxjnT0VSAiAFCVSFqxJoaVDU68F6x9yGdpM0hWjf7PY6l9kVnel9qDP+b98/pLozkDIoF0FVj76RVqXx1NZb9VhpnMbMN0CMzIL6r0OFkPB0jWtKR2QpojCZFzzSlCx15BW+vhkCLAPhhDt4jmPrPInqlRs70EAFvN9aZalJwtrrZuZAAwQc0RVHYC1DCEVBJrM9BnsMzJcbqdf52TznGYQMaYXMdpWOSk1XnrEdCCfl2RJcoxN/MBRD9zYE0FAKwUYoSeUWVx2n7YGe1zwVj2VandqwEl6lKWKnnBsHytHFfM8RilGrERyPC3jfoJAqx/SABABJ1UOeteTZuTEsTDQhVGo6LX89JmyOtn+sGHICMNGAkCAI9YVfdg/48dz+SiJVSRYphpDWxaGgzQbd3A/0CNpvNPqlGlADIWgtzOe1WlTHSWqaxeMvsgowKK+JZ85NrC+Ml9q+VrtqDF3WYuPOtjmfrw3IrCAPB+e74/CSRJ5zqnjEuHoycAdfQ/A+ePvyIImcb8ClSmyJAR8HhCF2n+Xidmqf6HGhmd5gQCej31B0BKYIvly0Vzm6EYjgekupWjF8il0x6CvkdkizMDpyxHbqadzj+j/2zYRA0BGQD/LlMGYgHEAGBYkPZtGmwa1woANNoBOf/UdamtqgMAA3Lz4DJImcoyG0jGgJ9yJozmsRfQKjqNsg13TmGkwt39CGhHbOzVwwLXgj4gcp+530nNJ8OIVAJAoTyuvm9tgr8JyMU/TxDKlN9jAACyEmQAVMlBP4M6+moSZzo/S4z5FuzFn9a62sclBZbDdqoggHvIrBCZTQMAAH8AgANOODAOOu7A2Hq7x/Oc/vvP/z0+eOkH4+6P3RV77L9HnHTFybFss2Xl3Tat3xhf+8x9ccXKS2PhkU100m8+8aB486qD4/FP3Jqv8Zuf/SZuvPADcdctd/LvDjzhwDjwBPxc74Gfv/+d7487PnLHIgDw6oP3iZOuXPp+m+Krn70vLjn6otj4yMbY+5B94tQ1py26JjArv/rxL+PKU66Mv7/rm8Ve4rov+vglvPtj91zJa12xxYo4/6YLYofdX8zpej/74b/Fe054d3z3vu9FdwbtqWXrcnBPBiB4pgkAyvNdAgCmQ+2+Wucgu6fvkaLPgKWeiurnkwHKHwcACiZS+JuOWpofM5F2tAWoeg8ne1IDgPp9fBxc/r14noFYM7Az+n5qILIvAs/LdBIzCN1RVj8eM6WO/cwpltzfCPqobvfEXndLBVuxzbJZMgCtNlo9MoZi+d4E42050S9zE41iktRs5pGM0ikWqoQTpVOULxytKPHwIHaB8wcIyPalECRthADKhq7IADNXY0QqAIANgktWAxmNHp5ymEpSt4pqfL2Z8/I0Q6ME2ZJE7i6rU1QpJyxnl60n5STVQEF5UTl8GST6G5e3pcAtAUD+HjdMbjwYAAMA0I6ooIAKHo4rHWZ29SqCOiPOnCXelOqog9YmRMJO1yhiayZ56V7T+Vs7kAQmo4AOAUDmb3PQRD2lSmgzAYpGUGa6ggCgDPNpkCm+n6K4pQCgYVZkqLtAsS6xNFT3fhII0DhOqgj9tWlaRX/DBlPKnSULIMSvuwcAwBOEGYfjTwCAPgDYT3PLZlz1kgBABoUUf68Vc7Og4PDfAgCdLmi5dszOCAAsn59xJy8RaqAGGc27lS/K9IYjROyI+hXFAwRQvAdwYEEeo39S9BrPy72tqkl9+vcFAFDJIgX1gltrqypAHSnLOYCAz10GCXD5unrcIrqQdukpJ59DhThTQPZARlfGWTSuqGP29YfaGAYafSZIKzad5HROsiGQZ29Y5aw1svKb2gbFd4y0HNXRoPOMgc53623mjfWDRh+CZ27xsi1rAgBRnf59t2BkYyCmPDXNjyp0ljZWDV6KwEvrVKqHMg1SRf1saFQJughdssrFIrmsN885Izu/4ZVxytWnxHe/+r24+uxrYtsnPSGOveDo2PqJW8f5f/eOeNLTnhRHnn9UrDtrbdxx0xdidn4+Dll1SOx//IFx/2fui8uOvCh2fM3OccKaU+N793wnrjl9TTz+SU+IlZceG9v8ydZx7qHnxuO3e3ycumZ1fPfe78TVq6+KbfAelx4X2/zJNnH2W86OH37rn4vD3uct+8SRFxwV15+zjuBhbvlc7H/cgfHmlfvHPbfdG+884vzA7xxz0cpYc/qauOPm27knXvn6V8bxl68isDhuz5W0u09/ztMJJp674/Piu/d8J1bucQyf68pLjo3XHLZf3HjxB/jeZ77v7PiPX/xHnPTaVdGDiNT9/VW26+DK9pXj3FMnUX2V12nFBI1ksiQvbbt+aGFwY69KRUb+nJ1wHx2g1E46XUICgIy+5ewl0k6Kv0mFmMtnfr8BtAls8/WzgJC/YX9ZQINTAOTIqkZIYsQtSkefG5wdD60bcqqsGS2CToBPivmULq3AdWubOQEADORRG0gNFJmMEgCoLh2iJ0Wx+pSiOOfDS1gj1bIiznR4RHShVpTpHMkA8FPNCeDs+jiEELN57KwU3U0KgJTVIgbAAID97NHoQTmgJkJpVO34W0RjKYJL518eMFaetZdqrMP9Z++xKJ/jncNkQNEv+d/WIeQ9FqW7gUKuByPZHEFrtecIACDAgCgqz8gqS3Vw/XUnMACoHL8Kg42/W4BGwCkwUWgu4fJN4qFD15djWNOB+2mpF31GVVbqZ3MQGkyWnWiam65PlFqmAMiQVJu3Qb36jaUpgEUAwJRpk9PN8F2IFYYZnQSLDiRZgFQIWwQpEakAAiGKnX+WVRJogNZHZz9/lUgt2OCHDXOYe5agj5Q/627h6MEATGNmBgBgSgCA7yMFAEAwP4e8tXQCYksU3Ypun0a/jwFKqHoZU3APhzcZdwQC0BTLoryk6OnITZEzxZYAIP9dAIDEgRs29aUTgIiwCOwaIEyRlYc1KcI1M8SzinVWoyD1FVU3T84pt/NMdo1UPs5KNpSi2Cg0h8H5aCqMPX7VZk9q5ZKDxZN0Aye3OJbkyBqgpBXNBMIqUUPgukFdZzXkiCWxOQ+vpFDNKIla9c0ZCotyrUEteYEKABC8psyUZWi2f/9fAYArXvJ985zl2T/8nCPir49+U6w9+5r4vJ3pnm/aLVa+c2Xc9v7b6BiPesdRce056+LOm2+PQX9EALr6mjNih91eHBf8zbmMpN9w9JvimtOuji98+Hbajj0O3JOO9rbrb+W543ucviY++wFNsNzjwL3i+MuOj1uv+xSZgDyHr37LPvH2C46K684GALij6KNOWXMa3++sg86Ipz7zqQQAa89oAAD+/rwPnR9//rxnxkHPPYBr+sFvfzjml83Fw79/ODau31gAQL5XMizn3nhePHv758SBzz0gOigjNQBwZPaolEcCAEW9jYYoAYDYmPyfoUEKMJMNaMrhG4FGZZ9qp1//G+eF/oc9NRbPd+FuxkHOaZqVTiLfhPu3GEwPMSogUoFfnYLRsWsE70V/k6C9qkdQYK0zQaYw01lmeNmnhbN8xDVkvwLGU4+fmaErQwTAB8SDpRa+iLCt9aHamZuYHZLq0iRFExpHmxetpUujwcPE5iSK8goAgLF1CdywPY0BDSZqoRHBZJvJqrSD33JUodoP9z7HNSOSq7pF1TS/EV62daSTr9AWc8UzaCVr58GFR6ogRRw5LEIKvozqneFhvq81VhVA6gAUqZslcF6T68vxswIBHmsUAAALyGe7F0HdqIdX5Nas+b5YP5YzUtkpUdzGUV+irIzCUjTlXcwSb2sBMhWhHK4Fj0SQZjSyaxcML2fKmwJ1r2/VqTcjhfEW3d7MogNVQKDXuc4FNhSZc77QVXBdEzGLlaBjsiAoDXBqQaRkMP3WiugDmDgqTRZAjIEcGdX93HttDoaZBSNgQNAMrHJjH4/eRGQPxy+qH2swjS4jf6QCptGbQWcu/DxixXKU6eB70gxIe2BNgCP1hYVRbNqEz3GgNftoBPEoov8WG2Hh4BI0UCWvsqQMhHLeggCyygNV/ofzMtEMezcS4t+bKi9pLwp3U/3t0qvS4ATrjRSg23Db8Yvhyg6X0tAwWwBGwTXb2HsQcLGRlweGsZyJa+u8psOGBN7UcZT+FU4jjpszRsPHaF3RCnPHnk9RoqcEMPhdasBQxSNHn1lUgY/mU7BDlQnZspjRG+ul3RWxjuwNAOq9XIvMGiNte+fIFECzNAOqStvy3OHsv+BVL4ozbzg7Zudn47v3fTe+cfc34p7P3Bug+XEbex+0dxx13pFx7bnXxt0fvVMi42jFm495cxy6+rBYd8ba+N2//0+cfsNZMTM3G9+797vxzTu/ScoedD0+nr/zC+LMG87ie3znnu/EN27/etxz21f0c0elAmWt2PuQvQsAuPMjtxcm8o1H/XUcdvrfxZrTruRrHn3hyrjmzAQArdh9/z1j5aXHxU9+8JM4+bWr6EOet9Pz4yc/+HFc/AmkAKIAgFxHPN8X7/6SOG3d6fFvP/y3OOX1JxNU5mRIHtt08gkLyQo1jl/BQvqZFhvOiQGolVRNHwQ8N9rVbN5jICcWDCmlrMd4bAgAJi+r4ZpKhNxpqEJAwFzN8iAtWQVInIWjFFcaymQKsnooX7+w17Tt0hgsllWJdciNnsw6A2HLBvk1AQB+ka2a3fHQp4JB9eMQtkwTALCBbiWuU39iTkObQ5ZWkTFzCtmhjCVIah6i8+f+7nmrlQgOf8RBryjB4mx1DQ4Zt6YxaMGIKIfBIUEsEVLeIsUjREE2JmX4TkY76GbgaVAU+6WQxYxETsljZOUoPylSAoAe6qSdAuDiNu+deSm1DXXvf6cBCALgYHBvlRCw5E7rckDXTfNpGgAAdAxbk+ijAlUcEB9soUeryWIUC3ntIDwjLUnqchobBwtS9CYAIJtjIQ0AEDvuiWHhppeYorA4nBLHa5UBVSc4PCdpNeBAWbID55Ld6ioVUGdG44JzUzfMSdP4o9nwTcfEcoThAFyDSaPvklE8UymDMz+sXZhROh1Jaxr91phAiu1cfWgcQuj3naaY7WA8bMdlgKw1KYaFJaIeNiTQg33fJe3faUPJ/mgAwBRAbxrzy1oxO9OO+WWzMT8/G/NzsyoP9KHbtGlA57/+kX48sn4QGzeOo7+ATpgQZLaij/x+iv2yJKnUSNvhu6GQGvg4BQANAKbZoQ2wwQO7CUJXYE0F9lSKt9itsZRyuZUznYEa3jDCYSvthoJlV08zcEmpMl2Vqv5WK/oUaUq8leyUAHFyhvleYmeos8hGNcxf4jlYm4Pro1pfmpAUBBIiFsPf1LswbcfUUJYUyA6piVUFAEzXqvRT+4pX454ITUMXBzIZLZZqGtNFlY9QlNYAgNTm0MEKAcpO24JL9Cv9z/a7vzgOOP6AeOYLnhmbbblZ9Df1497P3ReXnXBZ7PKaXQgArj//+vjix+4mAMB77XXgXnHkBUfHujPXBhz1i/d4SRx4/MHxzBc+KzZ7nF7jq5/9arz7uMvikQcfiR123SEOPPGgeNaLnl1+ft9t98Zlx1wSCxsWCgOw58F7xdveeVRcf/Y6vm6Cmz0P2juOvPCYuPastbTvJ1116qM0AD/+h3+Nq0+5Kr5333cXidiuunsNX+fY3Y9pRKcYorXu9Nj38NfwWj908Y1x87tvVvrTD9eWS3yQ7Vn2H8nnvxQASINmbVMBblklkeV82cOh0QbUVH6688eCADhT6Vfya2ExmYIeKH2WZdSV88frqbLBgnbnTtNeKqHalAHW1wQA6zUaKQAAIABJREFUALaVmLKK+gv48R5n+tStuumjeSZyPHDTG0Uji5XC53naAgooAgBkEbLyUWWApZkIAcCsGAzWa2Kh3aKUAMC1vkU1LhCQTpAL4GiVaMVjQ9V1DS1cp3SAgwm6AiJXKgAwv9nyuPDWy/m+p+93CjfXsuXzceZN58bzX/kiUrbr//BI3H3T52PdSVfGZXevpRjm9//9QGy13ePjqBcd5ghXt4trQiog22LSsdMpeya8DZrqnFVew4dNB9hVMIRyIjAUaGxjRCpleQMAaLhSKFgxIVmSlc1TkkYdtaax0BpTsFF0AnXPftOdZBfQwa7TjbmZGaZR8OCxgQoAKDlY1xvaSWtUpFqdqqlaBQCoCMZ8hjTWqH+W0hRAIw0mNAGY78CBM9mOzqCwPTMjytqAJdc2S3+y90ICxCZPBiehsjh+NSUN1wzDz8i/NCBS3ksYSeJEvM64jTJIaEjk/BVd2smIT2Qki3sCoEFFADUBjCxdusXmTkpN5eszBTCLFEACAIGAmgFAGqDbm8bc3DRm59qx+WbLY4stNovNViyLZfOznEEPJ/bQg+tj48ZBPPTQpnjwoU2x/pFhbNyIsh0474hNI6RyUKqn55SpA5Wvg743g2MQqpQAKH8BAESwCQCgOM4JaXjObHQy0DArlROq3S2FgawdV+MrdepElzG1GmU9v50/u3rSIapejcYonRlSfFxzt7JNBbysoeyIW6qWUdUEoe4x0urEeAi9kUtePWUyDScFgASn6RqaKEq5dwk/M5Iq4gDnTZMVkIF3q203SMq/YafPFOr6zJTGYGYQGSn+H1IACYDqCFbn1r3lK/Esex9YF/TkZ/xpHHbKoXT8n7r+U/HzH/2CAOB9518fX/q/vkQVOWzPG972hjhs9eFx9eor4/abb/esEHEdT3/20+PQ1X8TO+27U9x23a2k6mGrcK5xXU9/9tPi0NMOj51fu0vctu6Tce0Z1xQl+R6HCABcd9Y1cddH7ig+8I1HvSkOPf0wagzw8fZ3Hh3Xnrk2vvqZe+OUtafF9ru+OD58yQfj41d97FFlgFd/8RqepeP2WOlSzmTFZI9PvuqUeNVf7xqXH3dZ3POZexYBgNrxF11Jxag+FgCgbTGzVAIL2zk8O/otik5LVNZoxSrm6I8BgLRpNQDgTlwCAIoWoHohdR3UneTcgbxej/4pfQASAEiPplk16fyL7gXvm+3QWV2ns5G6NllyMdnWdhddWw0C2AlQE58k8mKWgDXQ0gPwzScwcDPuU9ymoWGkDitkA4ONVnI0iZg9aQvrMNedaRS61exw5kY6QQOOQQabFhZi08I4/vTZT4+Trzktnrfz8+P79343Vu97Epdzv7e+Lg5a/Za44wOfjbtv+lysWndGbPOn28bZrz0l3nrpSgpdQI1t/eQnxAk7v11IyJERFiedvxCXERlF0Ohk1/QBSABAB+YhFlhJ0CyoaMAn+w9YSd6djJmHyY2rjZEqpmYnKI1irOnDj8h/1EM99aMBQF4/p0UVOjSdl5TteGh9djNUkx1G6qiKyLnmWanBFEBWlgqZaLa5Zh+wrtUGHzQmImLUuLOeOtND7jbHvvFWy3OTdbqljW1NYXFELDpXYRiTo6BCc6dYjS1nWWBJZ4lolJSvSy9xoRgmBCeekyABSohdwaDEOEYd5KJ1WKicrTqIaUwz2CwN9AEAQDtNNNMgCCDlYiDAGn+kWKT6Zy/9NhqlIA88JgCYncX1IO0B4Ix9NIrZ+UlsseWy2HLzzWKLzZbHNltvGU/YZmuu36A/iA3rF2L9hn488PtH4ne/eyQefHAh1q8fxEJfAGDjcBoDlvVJOJhtetUOGOV8Pf4MrbNVNugWwmyriyePUr4EYB74hNSD+wSwmx27B6plcIIAuUS1Q4SOo4dW3XjmpEUxaliiRDxTNjhyRYhalmYwIADCmRQ54yGFssWm6AzIqZqqzQ6Wk+DzcCeYRkxV5tJrDHn5uWIXiXIzR0nErXNFSEDQ7BrtrGRxp00ScC5JUxUEwFN2pJNzosM2XawmLk7PJOPooD41RznuOLUJ+qogCNdSqgjM/p178/nxjBc8M0567Unxq5/+iuWi+PjEP34i/ulb/xw/+Po/xNHnHx3vf+cN8ZVPfYUaKrAiZ99wTjxnh+fEGQecFgevOiSe9cJnxar9Toz/+Nl/an2n0/jI9z8S//T3/xTzy+fJLqza94T41b/+UvcVrbjlh5+If/77f4rL3n6xgFW7FbtXAACag3yt8266IJ7z4r+Msw48LZ76zKfFUReujOvOFkiA0v/yz743tvuz7eKit13IFEPFzMfaL13D1yEDUDnYtAN7HbJ3nPCeVfHxqz8eN1z4vqYHitm6rNQQuywQo+oQMSspeE2Mr2ffdDzMMlVVO6WCSPdbqP86VV0xPUvTlI0F179qDROuaDzs+1lXpX7+I74XTbt6W2QqIIMhziFx4MGAJ0u/KS50v5PSdrrpTZHXhC2ldNtigFXAguccJPOc/VV4H5u1OiKLTRmT/iVFhpuUHoA19Oh37pnYEFvB+asndE6Qq0qG0vF5OhYQEiKhXLjScMKCCkQCiOL6o0Fs3LQQC4Nx3PDdW6hEfeT3D5OqWv0aAYATrz4pnrvzC+LsN5wUv/nxL2O/I98Y+598aFx78pXxVzu/ILZ76hPjv3/1X7HdU/8kznvT6UpJZMOHVLFnyY4ZAFZIAACkwI1aAIkQ05mlqI5BDRgAD5lQS9FW9Nj3vKEg+Sjq9Ee1GWrxHPOX+EQKIhusZOkKh5OIfuUzcPqE0Xk1MQzU2YCdDE3bOv9EvUIBIR4s42eSQESahDR2EuvBWfKwcQIeWh676YTCUOXLaNycq2UdMgCAFOg1hVUDgPr7OYdBNJga+WA+BClftljWdC/RZrqOHAyVYlB8JeXfGsewPSIAyN+RVkAHiFEeWomy1alL9zi73oN9sP/HphvBsLB/Pt4TqQcIMGHAUcs+Id0PEDAzo14A7Q4a14xjflnEllsui60et0VsteVmsd02W8W2T3h8zM/OxGiAvH8/Hn54U/zP7x6K//7vB+OBBzbGgw9vig0bh9Efogytw4mYdNisHFDb3hT/wYSg5K+PSJCNRzJ9o0ZA0BEwqs/nW9IJivQJ0sASgDFAeiAb3VgrAJUwnCyAFmuMuUlRW4z3AwWpeSEAyeoAKIGuWCy9L52eAUCyYyQf2YnR9D6dlCo1ymCjKQAA20Fa3NcY0ZLPpwYgO0Mym1miKR5V5pB1yJiuIPmgbpHcz0UZkJNOdQ9ZTqVZHxLgZqRX8sZ2DASuBhVpyxIAZMqRjsOMnUVR0j7Vw2BarXj14fvGURcdEz/9p5/GjRfdGD/7yc/jiLOOiN3euFvc9J6b4oH/eiCOOv+oeP8FN8RXPvmV2GLrLeI1h70mXv+2N8S9n74nzj/ifCrqj7vkuPjpP/0kbrz4g/HvP/1NHHbG4bHrG3eNmy+/KX7/29/HMRevjJ/+40/ixgveH//xb7+Jw88+Il7517vGRy+7KW55103Fr+3+lr3ibRcquodzf8KTnhCvfevr4w1HvYnR/kVvvSD2OmQfpQP8O/jjXd+8e6y68pT40Xf/JY7f69jSqwE/W2MAsHK3o+lwkfPfcd+d4uK3Xxg/uP8f4uiLVsZO++0cF739wvj6Xd8ouRo5yyqVZLu3FABkwIIX16yN6iNTLqRikgpvAiz+ZgZiaaeXAIAEKkud/2MBgCk6tTrQalKdgiRWlLnEWVo1Ypis8pliEJl0Q8ku5DWD/gdDgOqgFIXzb40qTICpqqW0qm/OQQoF2AehNJ6Tb+Ne36zTIwPBOJeiG9c7igOM6bSa3U1xttTkLE3SSihqM5XKM2gVeRoEfI/Uqlcy0TdvGoiHqpyIwQgMQJ8lTX/xsucHcksXf/rdXMTV+67igT/1+tPjGS98ZhzxgkNooHY9cI94+6XHx8fffXN89F0f5uFlqUYP3eRkdFJUx6/5kC1+SRGMlM1qTiKaUqKg3ASaGqY1yo5c7GtPYRkazLBDy6KOdyXF4HKNx8qBk5VABIL1ZktZIUAsljrCuaxrDCPift2uYc5cKzbGgCIoP27PfCYDUDa3RZpZW50iGB8Q9MIu/cGdCsia0wRsGvDUOP8Uz3GTt7sxsDagjvTxrPE8Zmdny+bGOrCPPecwYN3gbOT0cThE/fd0UMww0YAKzZTBPAQAnIoI5z9QFYWUjKUBULIGaJErZksRPvUNdvT8PjQkBoQ5A0BT/xB5TKIHoqqNsbGoDkAaAIyA52W0RzG3vBWPe9zy2GarLWPrrTaPJ277+PiTbbeJFcvmCZY2bNgUDz20If77t3+I//qvB+O3YAEe2hSPrO8TAKCSF5UBcNAcjMK+AarvV/e/CQEAUmSaeJcAQCkzNgjibA6DVztLvIYaAKnePnsSUBOQVsR9/jMFoLNqJokpMzlSCf9Ubpo9yyVSVR+QPPuk3D0Mh5LhJQBAT80CR5NkWfrHaYT+Hh25rQbAm5jbJlMrmCI9TVYm1GesQeB1gxXtoUaj4sRATmqsGtaoHbgARfZXyDTXIidQT9FMAFCDAPfJyPfEguDf+594YBxwwkGs0cfHI394JG6/+Qvx3lOuiFe/Zd846b0nx7IV6gOAa1j/0Pq4/wtfi3cdd2msf2gD1+OQVQfHwScewvLB8ho3fSGuOOkKrtRBJxwUB7lPQP787pvuiLUnvVev62muux2yZ5y0ZnXJ7/P9Hlwf37j9/njvCZfzvfc8eO94+4XHxHXQH9zcCAXP+sB5scvrXxnvO/e6+IRTAXjtq764lu9x7G5H8+vTnv30OOGKVfGCV7yQ9vmB//xdfOCd749Prfuk9U9mJSsmVdy0x4kXgbPz3WYss/qlcdSLGVbaRTu/ZAIynVP+xvsu2Z5kAPI51/+d38vgkClDjpR3sUlhoAwASmVcBpQGw6UTIewLRIJinhgoGbTk0KnBcCAWI4cQKb4Ui8vSZgBon47HYJ4FJAyGvBbkEVcAALCMQJ23lPp2CsARFDqu9dHpzwMs+JVK9mwu4NG1S2uAXQub+bBFhyZLrgwAMPcYndMwHAhRDmulpxFXfnkd7/KUvU/kobn8jiuY3/+75x1Mw7r7wXvFkZcfH59e98n4wDnXcvGoLciWjVa6Z011LmB2wdJiIwcqANA4QaMs7xA4/zIfvbov6gMAjEb9QjkuLRmBI81IflGjFr82/B+KmEDDd3pd9Vdn7TcMvpwkmG0J2dDUJtuYeuohoimOtDXVhOeQqvrSoS+pp8yE6peVFoGjGboHgksheWjQ+tLjUl3WlZF/On/PaGQnSTond1yk0XTklQAg1bM1AND4W9ybqvTlhDAyWu2AOYnNlCz3j2dUqM2t1eRTpI/QGMUpArautqLdNNpoNLSDNwhAWgMRvnugY00zwtD8CQ9kolQCkT8OJlgEpAHABoAJwFmZRqszidn5iM23mI9tttoinvD4LWK7JzwunviErWPzFfOkLR988MFYv35T/M//PBz/87uH43cPbIiHHlmI9Ruhe0ElQFdVAWx9q+mT6BvASZkYl82vY6YBmA/MFsnsNjh2I6CMkLMBgoZ1ITpHHwLYIfQNaLq5Napg9OLg2bEQkMaM4NPjiTkEyPoRnv0qmuJ8h2r+hauCMrHIxjtmALjl3SxJOc5GKU3Vf2PFi6i4yf3nzxstgOWK4EAbps9qcGFblWQmRZ97pLFFesMc1Yy9lvsUICcp7RzTnJVEeZlprDOaw/fpREqwkWfSaYsls0r43sxAqQKpFs+W0dTttsZEmxGULWmcjYsOykKyi56daAYArMywfc4uewmW1Mcuy2YbejvXqNxTrmc6uBIxN1Gt1rIR+fLf0p/r0S+Ws8uhsTFaqia1TqXm36lUCsaXjEhOvRH2M8u8F32kAtS6DWswpApdnCbgXremaTGAXPKS1X/WKQAykn67QrubWWNwVCpBajVD7jvZMPZ1eQwAkJVMAAAFgGd5qu034+cJZtIIGAk4u6NkiuCLiiC7z5rtWt6bmWLwC+RkOZBAbQZhbHVxcERwziV/DIdHClC1hVwMl44xhUAH1Ax9YUSwqO5Y5XBEO2QBNK0NxqY/QDtDTThDxHKFaaST9jyBK3b6B86MZ77oWfG3f3UwT8DuB+8ZR152nBiAyz6s3B4ntfWUsvAi4QA16GnxQSOKcjSZNfhpnHJDsw0wHa+EdxnlaMogxrludLpEEREcFRzfzAycWafMeS8AoCo74dRB/I0HFTHfikMBw24AgCoT5Xq02SRgUwzExjcwgHUVgAEANraqB5qceqLfmhmByrjcO0WQEAZmHwYfXKYhJA7TBnPTFkRPyEGzfFOOhACAqFjNY8AApGHFS9QMgIoygIBB/6POdoY5b3YFNBjiNScAIAWtFBVpwMkwFhY2lui/HufLSBY6geHAnc8EDgoT4KEasxDref4Cr9NsgYolJqz5R+Fmq418HfQE6gWguv9xzMy3Y8XymdhqyxWx9VabxTZbrSAY2Gz5XMx2O/Hwww8HKgH+8IeN8fsHN8SDD/fjkQ1IeWHPo6MfnH8NANA7A89fZX5o+UsA4JkQotBVMsjuX0M5BRyz0k2Rtf9qp76wABV5AwhkF9wUxNPQeHaq86wcuvLoWSKrcdRN9GGrHqX3PYcI6bPZIyU9L2db5jk4ZVFFTjT8BDeKTqnfVKKxof0XiQF9LRYmigGR204AQMMKZ05DnCxRWnP9bgIAHLJS670EANB+eOJe/rUAhueK2PAWMOAqDjrjkgf2RE0Dgbw/ihitr0iGoKQiDCrS4SmYaQCArt9XVPyeVkyV36KWs1tnCuioFcIeclqnlOE9ht+jqLvq81H/ioorHu3gl1YF/b8BgIlnNMuX5N7xjTk6J1PnsuB0dHoPsaXlmVgHkLl+tZRRmnOp8899UgOAGsz9MQhQAzXsQNgBfSSjlHysDkvOs6h/p1wvAqXEP04DNPl6nRdoRNJei43Tvje+je6kGx1O6E3brLXLq1KlgYWB2K+uKmgtmzEAoAhLjhztT2nY6OfUI5+TknIUKENROG6GQNwYHNfoBjkUjKExj6mI7PlfjpwfRAqJUNsPsZUmhamxSQKAd999Na/qxD1O4PuccNUJ8cJdXxRnvu7U+Pcf/zped/Qb46DTDo11p14VX/ronYUBYLMGaxZwcNWL2W1ss3NX9qLn8KDFtcmpmE7qhwwAmxdxiGKh1lXmBUp7I7tBASTxwAMAWPz2KABQxG86nPhliKiYSvGsApXsSYBFIDDQw+QsewIAOakEAOOukF1BzqUgVLoE1T1LZJfOtKhic650GjhbLFK9EoMUwV82VUHpIzcXxeAoEUSUokOYuf5s/pPdszKiYT4Z6Y0sJwR1RdFf0v+O/jmP2mkcm3VOeeOQJDX90fS7UfQXNjWKc5eualiGKgAIAOgJDAA8XSv7aqOlbzbi4HM2SMjW02gIhDgNg5shCiQDwBQAnts0urOtmJvrxJabzceWm8/FlitmY8vN5mKz5bMx2+uyjAvNgFACCNr/kQ0jRv8bNoEBgLMXAGBvf54B/FssAM6CGADNCSA4tWAVkQFSL0ibsXcGQZKes+YLYFlabCSjFIEAgRp28SByjSGC47pyPyv/nyI6dvzjvHdNzstmS7RANHytmPVUzNSpZBVMdgIU65iKZNEFqcgWC6Wf594x36mcMrskKooU5M16ap01uk6rvOUMDQAKnQCdhoMBA4Clv4M1loGsmr1wNKteJDvFZV+ORQ7Q/5Epxib6tx4ge4LY6ZcyyYrvyMZVxY9XkXKmIZJVox1zyrtWheeypN4hV4rpmCU5ddwVqgo4npkAQI146vVb7OSXBE01G+Dy1MVR8dLhQc3fL31dktPIo7oVMN1/olnrSiBqxlkkk+HJr020ruoW7v0luX/eD6koA4D872p9sTYJAGrQspT2r697KQMABlk5gJrDaqaZyhYuBgn5erSlrioj+KuGbfFPIBL3tNrsv1H0LjBpk1Z0Ru3oTOkNSuMrn26lvLJCgGcFujMJwlvLZmen0xEQiGrKcVA171yUBEwNJx5xwMmYc8RZX4wIG8KsNNBjU6wJAnIQjvUAWRZY8HlO6rMQh2Qb2QbRn1I/t+PyO9WAYtWeajLx+iNfF4ee9Tfxues/G3e8/7NxwjUnx1Oe9dQ474Az4kff/mHRAGQKIPMmfwwAKI9DvlOmxCeKXeUsqNLG0tS8HmjpNEHWAIApGU/71XAaC4noZNQ1KtE7mQiXTuJ1pWYHazEjA+uNmRP7cnALpsbx2TCf6hSAJ48hekAjpUcBALAoqKdmpK7oWtS6DKiazSjCS4VGTixTviGbMSWtqTp/TIvL+mYBjhxuI6uUTXuEehVRpXFPKjbXQ+vdAIB6GiD+LcWqEH4WqxCUIOUxFTMFpfoEPXbd510prCYFAFSMFICeI6JBNPABS9Rl4x6lAZpOXAQsFgmqnzzYHCwIm1VreBB1ALg3fU5aIw4HWrGsF5sv78WKuU4sn2vHZst6MTeD5sNwImjYg26Ak9jUj9iwaRQbF8QAjEYdNgUCA5YAAO1+mduf6PsJANQjQuCnDwAwXAIASgOljlsAY9qfmmupnbDbXRsAwDzQGBgAyAtI7Enlv98vGaF8bz1s7d85cIgGg2RS7NU5VKpoMtLkGcBk4xbblFp0WwMAMJSZTrL2X6DTf8+3su1dTDHneRYASEEgWQBuhoaZGI+aen6xUF2xBuncs8eF87BLAQCDoFpjtOTfpOI9myCZu6xt51nMDmPVC2fAUjvlwtq5HJQ/83PIP833kg6jEQJrzLN7amDNKQ5Vaocn1/4p1zCdXHld26Z6jfP8AvznGc/cOP6uCN2WNl+rUgW0ORin7VkcCQBoJ21r8EXV2m5HXVHri9MhFoNWQIDrU08urf4txsEI1Dn5GgTUz3kpACj3SQxdUTDlF11+UABkdgBsQALfHyLRbJsNW1j5xqSOikA9u5xWWAOguDNsRYel1JoNkP1cnOzQpMTsbok23Nb0tJbPzk7ZRCEHvnEmsRTgzIu7DIGogYNKdFCUq/bIVi9cpgEYBdgA5AbMTkvqxmQ0WEaKqh87UB9VzKQyEFW24l13QqzSilP2Opk3sHzz5fHO2y6Mv3jZXzA63fjwhrht7afUqMI5tBJxMu8jIwAAkE5PnkBah6TbBACaDw1nsQFhG0hNKFPkzeHvpR0wqyU6OEY5aKVp/pGiDqF21VVrNrz9qxmUGSSRfZhJ8biNLJEjRXMoA1QjoDzENCTsg4867LHmsrsbGaMmagfwqVbC2VQFThiPJ9vO4tmg3r+8Pw4IfC8BgJB5plCyM1ymQETzCgBQCFY5/BTUZAlUvRZNXiytsKsu6LiV+xfP77kT2b+Aim+VrJKZQmoKnhPTK21kBGIlTBWoEwCgTSADgFG+SM/0KEZCFB9TjAvV32n2tp61hID6G5TFcqxGC2JAdAOUoBBLNBhuoiZg+XyXn8vACMy0YvlcJ+ZnAQAUtaGL32jUjsGoFf3BNDYuWAMwQhWFHf1Awj+cAQ3lw++qPFAVAqJukQ5AeRjKZ5ECcH9L7QEyACoV5PtSU+PmQRYEZhqgKIJz4hyXrenpwH2L+6Zep8NcNMfLupkPnhW6iGggs6spMoJDhx+UwaFs0EZZwiZX5xRWrhFAib3A/rVo1+ODGwZAA2MSACTZhXevh6TI0as2nGmpqleAAEATlSLVkvsfZ6Vu97oop13R7U2EqLSX/IivOVMFZkHlgxplO1MtXq9GA9DYn3zPuvlLSWE6tZAuB18Jiv2RzJzOpvw61oAVS2QC9d5ydAIAOUmhThkkYOFSZQqulHHq78Ukqby0sTFKADGu8npwHG8pv7O40vCKwkoOpRWbzIi8RP45klpghqlPl2Y3DED2cHD6yPY9g6kEe7leRf2fgIaC12RrmhHBxUZVzEKzxs2kW+dZClhsIn3ZRq1PMyug9jO8X5yZCiBR1JpN48wsMAh3j4Pc9+nHOmDvR9ABJABQFwACb78ZEtdiyqDfs+4C/nKz2bkpUb4NJFENaVYZ/lSW5GZJP0m6NKcTsWQLZVpNCU4mpZKFHY4GZTOoltsNXfw+2oJwiqDZe9Fpoe7bA1OQIE9MQ8UvBGBqgKPxqRBCIcerhkPpJLMTWDqB8kC5iRxZklbVvPHc6E2npOq0EwSog1gi3aTWgKI7sygCzEErbklaVRHg4JHOZyc93Steh9384GRmeuUw8ToJFhoEnPkcsQ9VwxXPZwBwgnFmhM2Jf2omgwg582MCMaLQUkSWVFuPGgenczwhDYijrvdmLtiggtoCbw/Obe8r3y9E7XKWTLF4n8ivNActDwIFZfQeyM3L+eNa+asEg0nxNaRWOWTc56hO6MtpWYOQhkRMA9gD7DmskRkuNPBBaSs+qXdB/wDNrQczMDczy69kaLLzIAfkOKKlsEzNg/D3aBlMYIBSwS6GBkXMzamFMIcH5aQzMkiYAQDRq8b5DsfteGSTOgLiv9nil9S/HDdTAH1VBuj7qO8HqEFqaBD90ZAAsMigCACqRkGs+09WTX0FmPNm50Xt+6wQSrYGa57pJ7XORtrFot9q0BadoEVMtAmuv2/54sU+yVYUip80jMAJjbK7a2YVhoDCEgq5YuMyVs+oBjfL3Vc6gGo6G5XPbHIlQS0CGrIcqdo3OCxVP7ZfyUTIEVkpXwy07YT3cqM3cIrC0xIT4KSoOA09bQi1OwJLMuYogkEn0oaCX+TcbCseHXlXgjsbZpxF2j+A/CrokE90bj2jYzvvzClzH1i/oTQFXquphFKXzWQMVP65uH2v7ZK1SRIjygECAPA+3QadTZCcEpId0L2ngLGUL+fYSleWLCLY7dFFaSuQUB29/p33zz2Q91x738abC5y42oNVXqUHhX4pwVTxEflMiL7UzVZwAjwFAAAgAElEQVRNohoglqmYArbKvfg1C6PiceeVuE/RiDVYnlCafqFctsES02JgiNEOf1Eb5aY0P5l3AgCAPwv6W5uDAQC1T4RmWuwxAEBGrfkGoqKtGm51Od0sc5A1YtY9gtZXDl6fjlWyqxboXAuX2YK2hS53M7xKjUwFXdVsHka6EA1WAGAyVYTXOH8JkSxWbrqEaZeXiWbUNjAi0sMrRqpCr8zpge4v05iaKYHaEJgl4El0VflPbjr+HfPkZgAslstomT38MQ3LT5ZkSCqJVRDejGatHnAxquggx55MAhO4IPRnH6KKADoCR3N5QAp1ldzZeMoJeWyyYZTOyjxcl0sT8zWKiNGqWRm2NqdxqVSyQcaM+G0AUhgoi9ooVbk74Ie6cM5q+MI0hbkv7inTnapzTecgDoyCS5jOcZ96leR12TiGz1DOgP20UdJH8R5SXK3o9AQEW+Su0YsWDhyjf2didnaGNfHs65697DP9UUrbnFZBygERTAuRJmp6MROgxcFBAADAZEgPiL4UAMC1y4kDxHbikT7KYCEmHRfnTucPhz+KGPTB5GCAUPM9/O1gMOQz7mOWBJdKJYI5bU+9GQQANOzP7Bon7yVnl40hbUBLCaGcKGv8LRiUgW2i+TzPbBxmAMByWLMygMVFfW4HreDCAM9OsJ3ptAo0106wHibVkPVyauTbUjRKhwWD6vJlKkzFAqi7dw0APG3RFSsCnI0WgcbcTCaYtOzkpndttAZY9aLvJgBQ/FU0NmYDUl8Bu7T3oa+O469ePH6Xo3V/8qu4+pSr45t3fGNRTX1NyxfgbAf+tGf+WZx2/Rnx7B2eQ5D2wH8+EB94x/vijg9+voA4MKcX3fouPsdVex5b3KDWOOKvj31zvOW0v4l1q9fEF2+6k2XhnAPSasdTn/3UOP661fHn2z+Lr//7//xd3HDOdfG5Gz9DAHD1l66NF7ziReU1f/F//zz+9rkHxuV3reHMg/pj2B/Ghy75UHz51nvi9GtPi+ds/2y+5u/+84G47rxr4/Mf+nysuXNNvOiVS/9uEB+6+INx4/k3FJBA24s93WrFHofuEydf9ehxxl/7/NfiXcdeXuYjPJb/Z+MwBlIqc2awS/vbCEkL42mnvf9xB7Dr4jWnrYk7b74j5rZYFu/48PlszaxRxz+LK058T3z/q9/THqoqI9AfAaWQ+fGLf/l5HPCX+8fsivm45OOXsH0z1gStnL/wkTviijOuJpOL10An3Ms/fin/9Oi9j6W/W3v71Y+xXsP4yMUfig9fcGMce+WJsddhr2Zfnd/++rdx/dnXxh233CVdzeazvamU1Oo3zLxYCr+4AnJLEsmoxS0pUTZVUetURO3DAU5PU/LQLLSoiGy5mQajPsQ0Lz05UrxurzNrBqBTAACjIj5sOSZ2jw04ORx06A+UI6fqnINe3Je8im4KZWcqGP+tsavqmJa90Imes+bSmyHz2Ulj04k64sUh6PQqAGC0WqNFrBXbCFvUl+vDaAQHDcOW3EuBP3OkzGoK8vXygqymMBhpogqDL1IgYjYoIqRmQ6idFFxWXpRI3QwHRIJAj1Vkx2EyMKbu+FYGKXG6nQ5K4nvlneTqCwNQKYaJ6pccgmSIRC1CBKSUQwIANcvQO9DIy7s5MpRGyMGn89UDzrBI+ltlgqKJBXCHBQBg8h+cP4b2gNpHp1lMY8hyMQgCUbUAIMCJla6JL82PTCkTbLJxEZaKmXQyCe2ONAIcGcz+Aeik2WM0RYaD98ZaWkXzk3ZsHCItEHTow4Go/iFSASPszWkM+2CPNA4YIABpgWQBmAooudxGTc5RvWCc3LSrOP8pnK+YgIzQpJlo9BrJAGRLYgEAsAA5Cc3jtt0zIhvyUSQKuhIjD9F7oXaO/Ht3OiMlr8FYnlLURH9LI9SMzKq8ehN5CwBAQ8NrY6oh05VNCSNTGI4MRZc3NknVLwCJ//8AgACm7JsDWvfwkCBMYk2lOsgyukIKAGCvQ/eJt190TLz/zHVx1813BdqB7/i6XeLYy46Lf//Zb2LlbisX+apkLRJgN+8dcd5N58VfvOQvYs3JV8Wvf/yrWLXmFI4CPuMNp8YvfvSLeMoznhKnXHNaPHfn58f37vlunLgEAPzZs54WF3zswtj2KdvFe465zABAZbDY46fdfG4888XPietPuTp++aNfxHFrT47Hbfv4WP26VfHAf/1PXP+ND8UP7v9+XH7kRR5D3tRsiLmNmF8xH+/+8lr++9jdV8ap61bHc178nHjvqVfHL3/8y1h91cm85lPecEr85ie/LqmA5SuWxXvvvJqH/dhdjyqOvGYCsPp7HbZvHPnOI2PdWdfGnbfcxX4GBx5/QLx5JRoZfTUuRNfDJR91Ckf23oDQwVc29sl+QQkI0M/gok9cEts9Zbu4/JhLORr56EuO5XyDGy/6QPzLt//vOON9Z8V//Pw/4tTXqoFd2jtc1/u+cWP84/3/EJcdqWvCmoAfecNRb4zDz/jb+PT7PxOfv/kLcdZ1Z8Z2T942Vr3p1Pj5j34eT3/mU+O0K0+N5+/0/Pj2Pd+Oo/c4xoJIB7vTFu/7qi+u4V47cdeV8aLdto9j3nN83HbNp+Iz190Wp3/w7NjmyU+II152hLp6Pm5+ZsqcHId5KJylUc5cjyN4iviMuFLpS0fL+tIODRS8co3aaa6dRqAPqBiALN/IBehi1lAK3NpmAKYd2PSigoYAkS1JQB862gEAAEognevUQg4cwnVq3rvz/ZnLqsqQ0sBp2pPFPxatsfMZHJ7rb7E2iwBAEZpMow0Vvts15uYsm9RDfEpey4Ki/Dnuh5Jyq/ixI2ohFfUlcLhu86s561Lfi5VAfqetuc+eAqXaXoyGFC2OOv8SnTsyzyhGgi0d2ux+RsqoykWV2fQ5nMg5XmGplGbpjpJ+L8bKSLrOqdXompoQFJQAoFhroZbAAgFMyRD/VJSs0wJiAMDQDBQL5jOyoyID4DJWpADIALB/vwAAc9MduIc+VwzgD5G/AECvlB0hdaMQGvu8Sd+wZJCOnTAZYyFdKiggkI2EZmcFAABwepy8KRYAn+NpJ/qjdvRR94+Ivj9UamCAun8BgP6mQUkJUBcFNsCzANCVE42g3SvMqSQ5HzaT4gRBYzCO+cHo50wFyFFhrLEYNHx110iDVTEAFsIy5eE0ktkdFoE6Y8hTQKErxJlDnsmsO1d6UfR0I/BUe+3JUI2aHuujpnKLDakyrjgNmEbZQSmn1f75zDN3mtMZmd40q1M7UYAoRX6PZgBSjFYzAHmtCQDUnKmxn4u6CFbjZqmtjVbs85ZXx9svPiZuOGNd3P2Ru/j8EMme/cFz4hnPf0Yc8Jz9Y9s/3TZWr0O//e1jZm4mFjYuxF233BWXHf2u2OuQveLYdx3Hnv83vON9pXMjrueId7wt9jvidXHVSe+Nu2+5Mz74vZvZFhjjeTdt2Bgn7nmcfZIYWUwUfOGr9B7rTl0Td3/4DuXz3ZI3HwsDpuk4/ua8I+I1b319XHniu+Oh3z8YJ689PT77vltVhp1zOzLx7j1y1OXHxasO3CPWnHRlfPETX1aZs3PS2JlvO+et8fojXhfvPemK+PInv6z9BrBw6bGx+wF7xHtPvCK+9LG7y/drp4rnv/fhryEAWHvmurj9ptuLrTtt7alcv3MOPS/+5Tv/EqvXnhp7HrgHJyT+9je/jWvPuS7u+MgdMb/5srj4lgsZfWOE8S3vvSWuP+/62Oct+8Sq96xis6Lrzr2WwdhZ7z/Hz2Q2rj7lvXHHTbc7454BUMTZN57LUccH/+X+vNRkf7bfbYc4ae3q+NwNn2YnRqYHOM58GquvPT1e+IoXxQn7nRC/+umvY/+V+8dbTjokrjp9Tdz1ibvjlv99U8xVY5aP3v1o2f+cMRCtOO6y42KPA/eIq1ZdGV/52Bfj797x1njdUW+INSddFXfdfGesvuGM2GHPF8cFf/vO+PY934nW1itmp8yRpGwga3x9YdzYFd1VQEBSvVT9i6rPVoTF0JeDhmhI4AAf2Z41G5Lgu+wU7DIPNoJpQxXfJQXKOub+wHOONeVIdbMoj0A4NIoeIjmItNJ5euwwa8I52S37/mfHP5c2Zh0pRCwehlLn0cWOqBVjgiMKNDJpSiYajkVQplB1SyxZUoRpzDQ5Sp9qhCGqojh1V1OwPrQCAOw+aIdKLYA75U3BMKTz92smCMCfQy1erj+bkXit8NwmIwkd8Tv131FvAVahjr4SiDiq155o7l3q5sX5xpoyzfxaE82IlpcwU2LLBADZDlg54SbyTwApYID8fs6DVxSbuezcb8iVM0q1BgCjfFkCaAAwbS3QheL9MQynYQCkR0AZH1MxhQ6XfiMZAACKAgAMApAOQFoAKzo3i74G7lKJUlJQ1k5zTKadGIzBAEzo/MkCGACgFwC2HloJKyXgMj6CAHUIBDAe0jg36Q7CEebBkWKo2u46+5wDhsQKoKJBtL7WzcwJSzU1OCiBnZ5NtmjOFMy0KhhBO+Axp6OhPDMBAG1MKrgLAEitcsQIpRCZg6/OTsndPkb0n78mBgBVSSqjxYeAj9smA4SYGUgPkjS937Q06ioaJx7o0ilLff2rYS6LocqU6Tbmw52Lzj/NaxSFK6eGKwQAOPLilQUAgAF4xZt3i5WXruRo3VX7nhgrL1kZr/nb/dgq+Kufvi/O/dC58aT/9aR4x6HviB/c/4PKLufkRkWwiPa3332HOO/gs+OH3/rn+Kudnhc//YcfxyW3abDaCbs37MKu++8eR118TNx3673xqjfvFtefsY4MgNKLYmQLAOAwnXEcv/aUeNFueP0zmXY4/Ny3c28v32JFPPjbP8THL78pPnnFRwtb9+Q/f0q889OXxW9++us4/XWnqmQzl9YB5uo1ctTnHnoOHTW+/aT/9eR416feFb/+6a/j1NedXDRHGU3Lb4l/2fvwfePIC46KNWesjS/cpFkG2Kf7r3xzHHb6YbH29LWxzZO2YefEz33o83HrtbfGaetOi23+ZOs4+fWnxL6H7xuvPXy/uOGCG0inP+1ZT4tVrz0xfvmvvyrsDl5zj/33iJWXHMv5DLvvvzuHJCUAyD3xkj1fGqeuOz1+9s//Fqfut6pcC9b0jce8KQ4/5wgyRcu3WM71+ujlN8ct7/lInHHjOQQNB/zlm7lG+yBNdOlx8dGrPhYfvOxD8byXPTd+9P0fxeWfvIyvecxuR8uCWCj9lD//s7j805fFr3/y6zh1P63XLq9/RRx3xYlx27pPxWeu/3SccePZXIe37vQ2tQLedvNZNdhkPrAEJc4XerpSlb9IB+vnZlagFe2xXNyjGAD/Yt0JTOrcZnAJ2WaXfEuFjaYxAAAoY5KYacOmPh2cyhAdqXpsLmiCHoR4ZDKUq0cKgMNfgGStDSAtzJ7maLEr8Z8Uya0YoxTSDEDH9b/qc57jQptWiqmYEtlqx+8KvqTliw3LmmQ7xAKmikBHFP3IAABrqHGsEnTUACAbrEjbkFly11ajlwBdkHsdGAwwyGxDRa5WkvX1ET0mxe5xvNkgguIl0QxFnVsosyoVkYcwVadF92Dkz4PIwTKLO5coWGqisRTJlQjefQsESixOlN6vAgLKTWt2gYYA4SYzlaNIVikApnDY1z97NEgEKA0A6qBBoqtShEOQur2YnZll3we8To4bRcc7it89ojgZALx2q40oEI4C+WZ1DeT3Yxxzc7MerY3UGdgAPU3xF23V/Y8mHPaDbn+pBaAoENUBfYhHUQ0iESAjeA5EQQphyitXrw4179HedC8JCPrcJhLRv0Y/4xwIXGONuskAUH/RNC+hPqZUV6QANjUAqtfGsyUAJ4aDXkegXBNFJfjFayR7liCDFR4WvgwJAHya8swUkVSWT9V5d50wpZDURItg1eV40DSpWkJTDFEWzLPnlGZmpeivdSgLA5DOIwFA1ojXAKBmK7DOmMWBoKR4y6zI8RtRQ0A0Kj0PAAAiQVC2DUiYxL9+/1/jKozWvVejdWvGcfW1q2OHPV4c/w9jbwKnaVWdiZ+qrqruBjQmYlSMcZkkCokKsqhxAZGlQVxZBJpVlmbtZl9Elga6m63ZdxAisiu4oIK46ySZKIgZExNNZiYu859J/kkmiUJ3VXVXze/Z7nurwEnaX1tNd9X3vd/73nvPc57znOes+vDF9b1vfG+upsrrfJcP7VrLrzipvnjXF+qWj96k9W/DLkznw0Ws2E0AgLT856+mBfE3Hvp6LVt1LAHA43c/ZvOgiPp0hXitHffduY657MR67K7P163n3FjHX7Gi9jj0PXX7uTfVIzd9qg4+98ja7aA966rjLqmnvvYkH+nSsw+tD5ywH/UFX7nvcSZwTQA4MlLv2u9ddfwlx7OWfuv5t7TPdfDph9Q+x+1T151xbX31wa/kImxhPdDqOFr2OGyvOvbiAQDkbNnrkHfXsS4NLDlw99p8ixfVUe84up7+t6dr573fWSsuW16fuOLu2mGXHWqLV720lm6zVKBiThunGGQ8q6s/fw3v11c++WXOWQgAyDM86+aP1Ls96viu1XfWPZfdxX+KwdZxly+vPQ59d91x/m312ZseqoPPOax2PWiPuuK4S+rgsw/nNNsD/mA/nrtYI8vhcnvbZ+rWlbc2Ufj1j2M082wt3+W4VobG2Y+pjfsdvy/vF1gl7o+qOueOc2v3g/agNuFf/+lf69bzb63P3fkI487IS54/wV23YGSsCVfSAocDIgEwWUBToLfqLM+8QivC3iv2Jx771FqgP/+yfzsyreGXTXdMJzMEU3sgx7rx8YXui1+gCWazs/XMukkyAKyr8ZuHcbYjsxtrFFav9mMWykYm59nmFixG/Z72MdJ+PGwYjoikkEHsc/IBXKAPXftAq6fLCa2bKtX5MqudKEpq0+EOPt45Uh53w4HSEsh2P1C5kgWrsyIBvgMAyDwBamBZS3BjJTFFMJwFMFsbDIhCrTGAW89BBsAHJg+41HQj4gOAc889s8aM1TTb0WqQ+QwJ6MwOh9/SAOhXf0jCjyALsqf/tVGx/iQOjEUzn4UnAgYAUKhDGmAw2OBGhQbDrpV4jo09cOBBlBNUQxDysCvoDSAENAAYHQPAhFDV46rHxmtiHKUoAIDRQi869XXWIeC6xQAgI8Z1I+ir00AuhWibI3XDH1rIaYi2mXV5Q4phIrRmgIXsv03sgy0wgr67ASgYxO9pdQTg1sfbfxoggFS/xG8RvlG1zVKW9T2j2OfSjAQAQO8xZgaAXSksuWSGgOZbKPj14lcHf97WmQa0RfppnDhEmWybtA9GH9Dy2bV8NGGTz9L/01rx/xjU57bpto6TbDz69mvlsb2V2p6h2ybzNTTsx/fCC5VdKzr1PUY5ZlYGrtHjdAzAfAAgCt9GKtpocwSx7PyhsEKlvD0O3rOOXXNC3faRm+qPP/ftWnHj6bXdu7avP1p9Z91/zf38WQj3Djv78HrTbm9i1vb833h+/Z9/+D+16oiL68mvP9l67COqftPub6ozbjiznvrWU3XR4SsH5bsB1XX25l9hDcCyi46td+69c1127CX1kpe/mOOACQDu+ZJKjDEW833afrc31fJrT63/+u2navVhF3isrpXm9hzY7eC96tgrT6pPX/dg3XXh7XwmV3zlel77iTsdW8/8cl0zj8Mz2WHJm+uUa06p73/7qVp1xEUtRGAtXP3Ytfy54955TE2tUxdZztO+mwjnwpJDEeiPZQng0bs1zhj3EAHx0LMOJQOw58F7PFssNzVdd112V73+D1/Pn1m+ZJ5A0uVagFYwDDvv/a669Lg1BBLHrz6hbjj7unoMJYemptG6Pfna0zh06crjL6tvffobQxeMy7Z4L3yeXZbuXsetXVGfuu7Beumrt6gtt//9OhAAYERCUZR5sB7uu/IezW2YmeF9wXF28i7HNwCMLgTMXnj+rz+/jn3nMdRK4JqOW3N87fKh3erqU66q//yF/1zHX3JCvfODO9eVJ6+tP37sT2vkpZuNCQAsQBuaRa+ketTmgdG/zLwhInN7h+pDafnyIKGN9ZwAIBqAMACpv/WCCw0G0QqCSGocBy/GrY0sEH05WwIAviYiBWxGTiPzIIbp9XMAAK5vHC2F7FSwn71bROixv2HK/tpC7RRmGVTse/KBAgDXPaCaOOlUaSR43jXHvIHG58FvClsHSucBnWy3+/vmCYDebsQWjDzPbPr0hvKzifLHbwR/9OvjNxGl6/A45tbPYCBOx1i4hp9WElgK979UO8oBiwNfwjSGrMxEwPY1gIiBD3UC9kDQgel578R33qD+Y39IgkKPBWkDCBYd0gjDuXBKh+wtiNqcxja6Nv3KK9h8hS15KgU0IIefzXAcBjB3a7hcQyGrGQB0AIxNwOoah4xbUWHjHAAQjTccC7sSAG2hM8WLnQQGGHQHNCigOFDDiRir7Mcg4BMAoCFACObM/jEOONk9g73QMS2BKRA0AKBplur7iC+aCohatqxdNNxKZQAZ3cX6F738cgXkKGF8ZlPkDQAgVvmaAgDanneJAA8Ezx8BX7MUkgBriigBADsvZIQVAJDPHjYHTxQZMg+4XwEAANqHpz8Ag4hoKX511obgn7YzBTKNLc76UWv24AGA54NkIWO0CV5dAuA1RfA6DwC08gScQO3nH744GWhrObRwNsO09jhoT04DvO0jN9aX73m8Fr1g07r0c1dQiLdm2Rp2AZx+/em1+4FL6vvf/n799RN/Va/Y8pW1zTu2qdVHrqonvvZEMxfDun/vEe+rg04/uH7645/UuQeewwmq7b19X659/HrewpOWSAOAQLLdztvPORemp6br3svurjtXfsx7RuAIGfb+py2tn/34J3XR0o8yg47+gffYiQEAwFGXnVj3rLqzHr7+wXrN9lvV+Q+sru99/Ym69MjV3oSygcdExANOW8rSwLkHfrSe+cXTDTRtud2WtfKei8h0rDl6VWtrTOCMql6gUcEyIsBH73msgZ+Vd11Qf7DD79dHDzqvll1wFLUQR+24rIEJrZmZuvIza2uLV21RB79xafvZ3hAI+/zax657zvv1iUs/Xredd3N3Ko3UkoP3rOVXnszA/vELb1drtBmdJElYW+9aunstu+yEumvVnfXy176ioBE4/b2nsOyxzwkfqkPOOrRuPPuG+hoYEHsjXAlzvNmqU3Y5QXGmqn5vh61q5f1ghp6s1Uetas/0is9dyQm5S99wAM/QPQ7ao068dHl95vbP1G0X3lYjW2w6Niuq1MIfq1Y54tNT/yQi00GBQ5wDaRaMyyyD5QO0cY/WB5bvy+D4ySvuaQiMhkK2Zh3qeSoBDDTLDI1McAcxdGUC1Ov4BPunmOXMztbTz6zXAQjLxAXj/B7MjedY2an1NbtxPa0ORKyqCwACRZQAcPBmHCkzfrZ9dAcC8hQePqLTP7j8Q7ypn7r2fql4bXzU2no6ANDutIMMD/gO/adUgs86p8/Z86xJVc7OUMUdDUBfAggA0NhhMQAAAOnXJcVXs7UOXgioBSPzYa+uRHwR8sEPAJ+pUddUr3s6VcEpTn3iDBYEfZ785oOz0bfpMzYQECrdqBq+j9gc9EGsaeEKBdqQvFkCrJ/xOGl2x5Erz3wmcjC0DaiBAw8D2xSjlU++9Z7FwMmWAhGsWTs5oxeA1BI82JD5jo7h3iMzUZos8w6ZpqAUAMoewDQMgJJRKaRFZ2cq4KAxEAvA0GZ/7k6g2JnGxDhGGaLKXZre57Y9xj21eeLvsAfYEWP7VQKADbO1bv20TLRkfdMYAAACje1WrdC9cHba9LpndWau1zuH7LgmL2weZsflQgsy+CzNAqUMRIU9qX+NZOa+t5S6gUCPeU5SwQRjTiiaS/fnrGggoPMVIDgkweYZ8TSomfdi9B2w5qYHqiLeClbP2qu6ikFjMpSu6LhmN81eBAigBR8GuiJ6uJju99BZg1cFC6bfG3gQH7vmxLr17Bvqy/d8iSPBd94fo3VPrR9970d18p4n1VVfvLp+87deVKuPWl2/+/rfqw+fezgXFQDAd778ncYAvP/o99eyi46pp775vVp15EXM/qK5yL7FHqSavmZruUsAXMWmQ5Ys3aOOWXVs3cKuhMd883QT37/sA3XUhcvq+998qi7F6//bL83EzdbJN55Vb1ryllp75MX11Fe/W0dfvqK22/3NdeH+H6n/8cP/UbscuEcdv3ZFPXj1fXXvFfe4nDha7z36/XXkyqPqqW8+VauPurh++S+/aOcHrn3XA3ZnKeP+q++tT1x2F2e7JH7kyQ7xoxhwAQBuPveW+uLdj3LC4geOen/td9y+9Y3PfrMuPmpVHXXekfWhEz9Uj9z5SN1/7QP14Y8cVm97z9vr2tOvqd99/e/Wew5/T92+8tZ63VteX1u/fZu68PCV9Z2vfodvFxFp3hsADgzAjR/F+OTH6vRrT6+37vX2uvToVfWDP/5z6jvw2pcvW1N/9uif8PzAGjjpxjMKTMrao9fUU199oo6+9Hjer/P3P7u23mnb+vD5R9Wnb36oPnfbZ+rMW8+pV275yjp/6bn14+/9qO3BK76oSY5nLTlJbZCzs7XT0t3qmEtPqAevub/uXXt3W+HHrDqudvrgO+tjF95ejz/weB2/5vja9UO71ZUnra1vfvabNfLSxaMEADhEJADTHpB0ScEXRybsRiPCSj8zW5rwsUhPj9QHV+xXr3vH1vXn3/heQ3LKvLARhu0d5NgeoBmHfC+ykbQLKeMWA4HDjpP2kB1aKEa3MNQaSTe6HSdoy9Qej/MoWUw5yxUsNcfeG73qdW/fmm0an7z6Pt8LDRPpNQFxCUwBIV7nrWZnhoSLB/cVwKUDBsg2YrSC2m0AQIyMWl+xGYAAAAT/TPZSe52YGjAAGOpB8x+3/6WGT6OKrgYbEED1qLNCtG3jdkQXIXOUwdo6wAY/Q0bFYJDdI1RApwzQjWx++kQAACAASURBVLS0n0FqyGxjjAeAn0d0CPQBiilKFwl0DRLPsf/crYyp/TL+EDxZq+FMEhEhFLI6CwAL05Sk1Y1LgOufAMD6AQA4EJCNQr3ejAtLFPIBsjW0wAW7ADAsCBoD1MLxm+s97nLKP7O+B22Ch+w4iEqvoN/q+gQFjbeTVz8zfAAA6mJM/zNLh0hW4CfjQzkoyXPE2dLZKBDVmgiDmLwPOolkrQA2WPjS9PjzGugTBji66tlrH4UCFV+oH6I9qq3oYj/div7QajQQYC/2eTG7/89hr3Y8kAMs/wYlIPfb6z7o3Gq/3G4qEDD3jbQOsF5UXuLjz/f5ABKTIBc9fR0YPtxz7Dl2GJgxY6mhm+9ObQKCP3Qa0xtqj6VLWAK45ewbWXMHAMA6/+gd59aO79+Rddp1v3ymjl65jMEMo3n/4r/8oLbcbqu6+aM31fTUhjrx8hMpZtt+5+3qdaaw88kAAtYuv4LKeaxRnDVXPXoNP/uK3U8Y6HQDwwCAm8+5qR77xKO15KA9avna5Xz97d61HYNi/wuvf80Jl9WPn/xhHX/lKQxecIf9//725/XxC2+rx+95lMvksPOPqr1P2K+uOeUqlRbMgN3wzZvYujj/NdeecBlFdR8+78jaBz936lX8bwxVm/9riB8jtftBS+q0awYfAPzbL/7llwUfgCtWrCUoQg3/pCtW1O7770Y1PWr5D93yMHUHm266uC6+f1Vt/64danLdZN1/7X11y3k315KlS+qktafUwzc/xC6ALB3U549fdXzdYADwqt/77TrpylNrm53e6FHH/1R3rb6jPnvTw7XbQUvqhLUn1edu+XR9/YGvkPLfesdthvt10cfq0U98oRY9b3Fd9sjV9Ya3bc2OKLAsn7z+wbr9gluVPNqkCfb4WI9nLzlZTrAjVfufc2i97/h96sbTryUgCeO1yfM3rVOvO73e8d53sPMBn/mTN36y7rjodt7OkZcsVIoHhphAHZ7nnEYXAKBjLBakygaSWWl+AFYVKNx9T96fvabf/+YAAHrqsyE3B402PMNZNi+Ig17SKhTLSL+/Z5sTAHiwDbNMisB6/2PVYeLJRKrcQIS1zDCvznxIe9viGNfw+rdvwzrXJ6+5v9H+dB60oCa6iIgA8TCgHO9rnHHVU3e8KM5Wt3SGgb8jsEHN3SlqxCIR+VmNSYqS3gvISm2FyftlDcD6mWmZ/2zcMAcA6HAchHxRyPOQ9y8KQGG6xDoyLGeljejbQnXAK+uNTiFeBdhs6JJQ1ufJY/MOyQR/XnNKIgZEZG2aF7bDh8/ugJDMMAgAoIgodrIEAB4ug8Mf1FW8CWiNbMfFJKJM4TXZENoU9Os/FwCgHoXGRConcE0lIFIDoG4FAICFC6UFINvlyWDKu5UNCyT5Q1k/kjZTsUO98Ci2D3HLg0gQ4E6TATMoS2UCBH6IBCXow0AqMlxssbIA0u+ttWAWwACAXQC8ZxAtxsTJLBZZHgMBTpV0Z0eS4k4oJf6n/5+eiW6YSgwMrO5+kdBwoPK1LnR/Atb7r0O2NwD3tn6BV9qQH9vxGobEmU3HlMcP+zzIYS6nwvBNPQ+hmp9YT3c+WCvEz9u1NaPsQP3KPAAQd0LOIgDoB+OHZMq95nbPEJOV9fGsUPfcfzEEQAmYBTy7fd2JCDOOXCDTJdd2IA/sDp+REVJ0F9xpPOPtDWBRm0qIvm8G9owVYRDtUspZHkhAXMob2khdzLNBWrQMeVZcIr5GMAC8NseIfj0E1gfwZc4Iz5yUGefd255NYBur++DyflorXs/uYMm/NSbb10KMCy+VlMW79woDPOfM82dS+UzvMw0jr7lF1Dk6EgJQs8DRgGUYHF5uujDUyfbavmvqMrZIvHvmXLtuJR95sbR/9CEnVQ4kzDFnaCtDj7I2DSaOEVnTUlRouNGlnPs+Ux869UB+tAfX3ut2LrVZ4VCk9a4XkqhaKbMz21rZqhhKIMmxiXEpd5m5wCAFfdEbamo9+qAQCCcoXFSE1ox20brKUBhPGXkFDJBKMQtki5inmvGzqT6Kz8dmyJGR2uekA/g5PgUNQMtnvCBoGpL66pBKTHicbKx21So1WPbiczba0GKOZrWKa9AKaXa8+RwJnAzcnflSq6/jmaAEsAEiSTEA7Cpwjy09BnAd9mJvAMB+4NrwMvJBJwT8AlKWwKcLo0EVd8+s8N6qLQ7fB00FAYNFdMjYAzKYIfqAEGsxlx4lo0QnuL4sM1dwyezU5j69oEv1bSx+lZBYAiAhIU8BdgU0a1IHF9C1WA8sLWAQE75tvRT7TcQoxC2r326Wugfe4LDXZDLVvuH3HwCQbFfhX4ctqHh/dAl3UkayXS0nF9LbQMyL6vq2/3VpgGp/6gNsSZBDF0ODptIeKGd3vhcn7mnSfKPh2TIkOEfQ69If+/AjDDXII9DnMx+tjdOwQbYwrwMAjd3xoZa59rBe5m92R8gASADAwcfjqgUCJI5M8A8Tka8tTnWAY24QQ1DTzIEEgRbOTXGLsRtAQPY1vurWZ5JCyJJAXp0n6AyJLFHCzUH/gweC//En7IgU4BpPd0wGjZU2AQA7JVpIMdvWg4+5Qb8XQSZczyliMrMeSg756ezfBMwEx7klFZVxo62Jv79HBPn81CAeML30VvEgsjA/MQojW+upsewocoYqp1UnB0mWwtBAqzKNEpAhc5jZBiqHAWMmaHS/2jPwvs5gujj5aUE1g7NfhavYJUaGS4niHBDgmBXGkV/nMZRYC2zq7RjeBI4eKEZzlbM7joMssXva3zxyqjHp2DdyyZ0rBKdT6ciIxgXT38Z+/zpk1ckFZ1i0EvWBP39+sSyjeeBgD3KKHqb8mQVga9nMLIeRKONwP5FzbD4EQYU64FS0UIzUg1fe22Zq9xqAYRFCmJRRt7bhHXxRagEMWgACxjW5Dige4qgNUzM1hbnm0wju4zU2groKDg70+aoJjocGA5pqk/Bup4iJQiw4wGn6mx60Z6ozg2VvF39+XwKAkQYAmP178EU2UC8QwY2FeQwzRNfV52gBKJYaREy8D26v4qGAiOXMoYEG0/tRuwYAqO1Mtft4CRAATK1X4HfbYur/nGgWP+82u0E/nwOfK4M95Zg/P835AfR/7+qsZDDiP+CsSABLS3ba9yeHuQCAqFKBDIcdr/C+PsrDhMLCeRvQ5n8UR2YGhIWcDJI2aEKQW7dhvTemrIlhTgWAKJMMpogZrKU+PnjDNwCAlTAlbWkAQEaoMhjaE90mLnrGBms8CIsjf5sIlJtSa0ysEYCZKLbBP8LsgFMEbO6UAAC6Eeg5/IciP3S+oFMgw4BwvVnDYm82TsktkZbbLm9wYiLFgE0AYRZCrYfcIlb+zkypBs/nkk4K3MV0iWDaW8oAsk3z9Vqdz9kNfj8wECjJGAQQ2I5jVojWvb7KeyTDUrBe/j0AkHWUvddAAGdB6Hmm1TW90fkaK3NldUOwc4wgiHSu0Uo1rQ/BoHaIDvMAgKeviVh0d5KvhWfKgtEaXzihxMGsXz/pjjuD59F/DAA8O5BZyMxEy+O+uzpH9lqf/c8FUAMAaMEvqasjWYTfOG0pF26TBvUTrVtMR0n7ba8rp+4Cgj2g5v3HMwkAaM9H3U3tV84RB7Q++PM1HCeyRjJ87j8CADjLwqJqAmWDgID0rEuyD9azKO6ZLQEAQEIckJP25u4ZoPyT2JAzpjnDuoTE128JZ8NjTTzd68AounXLOM9faLx6AOD271i7Z5z1nHMY8fGlY6M0AmKlEQcbNiJFNSoDcCwuMmQPKYnIKncpAABeRktPPUgA4Kr7BgDAYSv5WEbgzP47AIAFNYZFZCX8GMRZZgHcloQMBABgA2qdU7M1OkOpn4n+mZpdsEEq7G5QzgAAtLnbAyAlPqj5aQWsVaTWkZOgmAQAeLBl8f2h0/zwuwElyBCSsbTgH0rTmU8HLdvhGapJ0cNotSHjIcvogQWV2r3nQmHE7PrmARC7ZJn4qG4e6kwAI0NsBAQYfEgtqyTBMoABSz5TVPwBV2RYurZGDZQU9U6LaAAAgxXiBICwngXoRVKgWMkSBB2kimzrZzJT+hyyJhYKb9c7s6GennzGhz8+D7ok3KJHSajmMLjyYwDg8cqs2eODiDrPs6MorvXv6jMhbPKgsNqdtDBXIA4AB0vsIQ/NwR5JUKQVrFw7VAlwV8B81pciwJkZAjHobhj0sTFGUQYAMJCoTzUtU2YzeH5jxDVA+mEAwGgkK2jAgyAkVsCauMcDeAqmPTluBaJ06Ot/un8ogSj4sRXT2TwZhlFrZLAKwDyMbBQAQG0eS9vDaTLe1SmvaH88/wxx+RUlgD7oJZA1qhfXFoDHMoxaGVtEh4ZpSsNo5gKABFymAmIgu/JUzriUAEg1R2TaUeX2VjSNLABABi4lAbJMY20mB0F/2gKtNRjakZ8d3oWzw1AMw3kS7HgDLbQOk5J7lFejvXlH/89nACSMcD7fpvapJMsSL9Y3n787dmJI5oRD5mEeNBMAkCCU2+wSAPZmGE5cB7U/BgC53j749w2gKUsmALcVaz3JfACQEsz8u5oyh6DgLCNJzMzS7aX7rjIAE64E9sx66DQwOBcCFMIE9AOFuH+6SYZ87ea0OVNTaWG3qr8HIaH/AwDCBCgK6KmBAeP6NvObGKDAB8txDcYiSNEH08/+1viYiDMjK9UIQR1o+CkfKigGtx4JSXcVdmY4HMvDF8yHbFSz57KHYtMiHEoAUduOjKncgPcDGIAz2TjsUznWdUFthCPa9ExtxFQ0up5gv8qGGK8NN3TMIG7DgELpSOnURIgMaFYMU+xIygQbdgAAfS0/GXmr18QeuHv42CBUec5X/3vVEf7khnOFDvQVn0Xoet+/VmPqNmxKCikxNBrZ10EDGBi/2NJZnWMDAAgSzGeTwn2sjb2dxYCi5h2vPup+k2yYskrQ5RVuFoMACsrYq63PlXGqPSiKD4CCh25MPiezTAIEZ2dB4J2Z0XwAwM+6AWwFNBRgACbto5DALxaAmo9ZZOkYiGmELTN9rnna845hrU8P3Sq5QJYJ7FPAYK/DLyNnU/9ki6Zd07L+1VKakbUSKopl9Q70zs2aSacEhaZ+DvMBAPYgBv/orI5BEj7fgqqN43QGpPsdZxLoW9LtEvChfxADQL8P/t9szU7CtjcHgy5OE+HCqGj0NP8lDIBNhPjJAAAYBESHz5gBAAjAWgQo4qHd/CP0Og0AgKl67tjHv+1r2wleAeJYN+APaCZpu2V8vzI2wb516zEsyntNq6/7jesHABCwybpslL/3bgSRCZW5XLw3KtTSeQsAsB4rB7L2O2xQSyZcA05pIhT8r7oNw3UN36F7ASMrmVrlPqXckD2c82Ju4B8AX8onWlpyOo0nh/SsqnEHABAz29QIu3YaQCCT5vDtGCXPyX+a96AYY8DMPenaI8uI6mNNCTAcjdLSkAdGEQ6+LTtvZ0nvTimdQ9YN10KXjefP+UoAx7WoUlkPAHi/DGDFDui+cKuYvQWbE5He/LJVzrs5sdHsLT1g3AXGhKszjwq7kOeFjJ/ddmAjrUUi/R/tlEdf59pZUk4XWCdYbSs/5/hvLZyYxQLCoe397wemwC8fM5uOuDdZomJtIN5o1mAFADAVTANd3CNt0V0eSDJefngCAY9wHRtT8MLhtcDtgAvRiy1nMvSn0vZ/CqYhNBqjgYpKAMjgMexFmQRa/rTUPAwdn49WxDZEN/3fgm8BAKhlLq16yYwDAHCjW82mQ/ChVOZQmEZmbc21oDeX4lMtSZuDlsZNhKXvE10ajwQLtDycB9eFgzYe/QhkWZDJcrSJ1UOPUkAOGPysxt6OF7QLrG+iDdNDV6IjyNx5XAusdHVRsR0dRk0yoNBh0T3lHuur+rk2Ow9+H/4DMraXhH0FeCd8i7gWTaOS2sLVzxlPrEE31CwA/aZ+z3q/m0FJ8yjIUKNBWG0rPx4QsqimPmVmgw9Qs1Vt7K8SSbncmUVwoAljgUORASAiJ4BBj2WW5ekwY0EGPcMY1dCBnDVgISBFQRgGREZGZQAE7PydrAhcxuHBAIHZGN0K6QOQFjz73vNAbYrYeCpEA4B1RhGMB035GVs70ahfAqjsKYkAcjjx80Az5PkcXJcEAWIgYpHL/RBTHRy4fI+GhDoA4PXfIYIeALB4x7Uq/358NzTi0nTYBtqJjJiSkXpm3bph6UrtM3CsXFsoAQYwGKPyFDbd30qfCv/JyrAlcF8EABSEeB+Y/cqIizqcTkTMomlLICSuVILxHKHfYDiZvfMHb8XhGbCbxXsdFxd90Vyq3wlP9z5ioFL4VmDL66jMpT0qjYjvsUt2YQNxi5DBMl7ws+sslf5Inz/D1AgCXKaNEJI6IrSB+rp6AJDPSz3RvOw4rcrUSXU1+B7k9OWP3N35AECg1gUYn8F67LogshTsQhr0BARzBgBhN1PuZHocaq/NbYn+QZ0keM8wmCnd5vyfnwBSY4CYmsDfxMhJpqxzs5JFz0ACwICKDuoN2T/i+BYEALIqbC0wyYzdF6/2t0FyYi+U7gZJzCfPfbXUwESFQkEqk5XVKHbYa7513IhpgBKLtfBZhOINtWB0huNUMWcdrVUIQLixmKM+NTVbUxiSAtA0OkGGYGYWPu7xgZcRC5Gr+7ZwWOTQIkWThQ36H+IqKRvbcAUCgaYnUI2fwT5AIBapDO6Y/qYasBYcXWlIr6qtqxs3bB90bhCeL7ofOLh5ViULY51UQVnqWBkwjAIQoSURgWRUght8Hyn0prDWt+uQssOfs56UEsbGJLJkqWVktBaPjisD9FzsmKmwpZCT0vQMaaOciYBRx7YWQB2OKcOAZYCTHr7C6rURylbm87O5JhxoFBGLVOyyMSabAQBns5UwNyztOxnGeF8O/vHoaMV3BEe9Kyb7Kdgqp+BdJ7jSPR6D6yA+fnwreEF8GPwejhCmylqAQHbWei00ESxyi44OvNGaYRlthF81u8JyCZ6JisYMYu4L14A6jyJ1QysV1bzXWO+DUdAwnjdMHA5pU7zW5LANrSs3APDl3E8m3FricEjJsHAIRIyHBsSCThpn3Nn9wv8h5Qy0sTZ/dxxEBANi9PC+BFkWD9JYx6ldDv0FEMmZDveWEtNhgByGjc/Oor0MepICGwFYGqZoh/CNzcqb3gpqw8N96WlosGfY/5wT4dIVyyRuyaR6nwEwHTBugzWhg2saHx2zAZNEuTzMsZYMAHD/FbDsseFOKB6+DIAA1Ha67IRoLA3wHDMzYVFvMk1v2VpIpnTITNld1HXzMIhHtzEfZ2ijeecO0GgAvrpGjgd2u67gk4HUgtGa8vAx/m2uv9MeycgrdXOBzMYIgUEAw9hBMmEn6W+akNGareZR4vvSBNOdCl9M8zDdLwxqn6H3IKwdmLnPHUOZzD+3La/FxI3TNuXhkd/cK54pwsBN9tBncrqXOF/GXWBgcNh9l4TI75SpsrhXZEiGmBT6f4jK2m/DqTR0pMwBz35NXg81AIswDMh0XLcAW62so2ODivRZu7ee3ciDnIwXzXxG2D+NhxfPcvXmBgC4uyAsAr5vATYQAMA0AcD4gpmaGMOUMgR1oSWgx40zIzWJ6WgEADiNoL5eQJWyFopMf1DXRS90AEAGEIkZGVzmeF308oboLZSnHgR78qN4jejOjl44SFIWIAAAArfiVMEXqF4AQAQARQisbyA7bBMNPeKYKnZ8V7LhOJDloIChCg4TujAhwFTB/hHUGxXtWCAZSNYEOnNp1jAAFOGw/U1mTgjQm8F+2dkSFxLq0Ggp5G+BgHQZBBBwBfAZ4vAMUHH9OEY5zBwxLGrG1Xhryy0+CyWcgy41c2ZJRrIpZ7SsKnMTnPFIbyeAp3uuaXkS/6mFDwBAQVdgSgDA95wUbnq8RflraQ4AYGxcwT+GR2k7w/eBo1qEbBbPuQv8G3Howq0SJSY7akpnMozSxbqd2YjsG9fvOq/HOpNzcAeALILlFMg2x0ZvO0iGOXFbkf59oCxbH77Plhyi3HO0OIbLYQgSBSMFfR1e5NrIkOG2yOpX14t1OUIra00jBJhVLbgl0M4qGevCBHVrlcsOrRhN16KA1AAAykoWtw2nLMCS7YNhRdwBAHa8kHr2oWhmKwc+PgtaaaNJwd9DxAoUAWDMjgUyahI9U7DLBEdlkPbVQl3eH5xBGSfrwDj4AuBM1LhvdR2pvKYz1lM+p1EL10PMXmg0sANd7meyWgrczHYuAnDxz9KXgGJeW50bdKaeneYD4ys965lxguVALj1nRS0SGG5VVaLohRI3xdEFtcFAvWXZPWhpsXEQziVL51cKzS2S9iwXrTdbnveAudMchJrjOu9GpAdc9yAg+6EHAPn3xsh5D/Xf05dd+nJK/l7TYpX4hO6XOG9BTYBltYdI33aN10mCRaCG+zkugNQzB2Q2QtX7OEpSyifFuJI0xGunxeUBAMz5PH6dBgB+c9GEqh+x/euED1ogQnQUkbhenYesDy5qFJw8GQDS8GjTi4d6GAAFwo0cf+pRkMJFVDgjMEpEFgCACWWap67ZPMKbM7ManBIA4KpsbQAAsOGQNFhyIgsAECMjmgeMQQaSZCNOUSShT8Y+dwvlYszT6GsfBsjcQmHhKyi43Gi1urm/2sCHI3uZHeJwUXbIhW+WkbVStlNaXJcHb6qaKmXXExH84dyLCYJsXsTBMzk5zAjAfTCTgOdKyr1rgVJZAJ0WBgALFtRmCzcRxWvqhIcigj9odsybn0ZtWeNlmw+CzU6wBBeMKwPnWqKpoYcZMWvCwRlgoJq8Y+scIZkOPNWQqfB3/a2NDaWmwT4RUN27rRPLZ+NGDJPBQa0bKhMdvI9qwHDzC5uCzHVYFyDXYRttV0tnzTSx8YrH93LctKcJioLGeoH//0iNzY7UItfmmO1nXLW1JQIAmjc/AABlkbTApTnMeq1PM0hsgbUdLTL+desxDrgHAOFMbEjTUZZGB209Rv+Rfcs9F6dH0QGc6AnEJfdGffS5bZ8DAEDJTz7/9i/AfptY0AFEtdYmE0y5kAGe/5AOHWsyDI5bC196gjuafjjEBDR5/1Fpt3g0ACBrgp8ZjFFrtwy4MhVrYMPs3q2kKpWp8wi/4spIi2B3QaBWzLVsdnCorLiLw6IxPmqlgvyKtmadn2KeEox5o4nyrKDzQ0qwSUbH88/7gVm/BWVptwUAoIaGHU2wQoaIVO6QIlh1fhNy9PVwXifAEH5e3TLqmkqGr+qRkruwA9JxUVvF0imyrrHWgRGmSRSsfkVUPHxuAx0zYQ6hfP+ILqlBMSvbl45blmuQgRscf5I5azyzZjJ+fV6b3pwSlimpBPast/l0/HwQICGqZ65QiOr24Q4ARG/FfeeyAbVL/s1JkhCwkAV0mubSAWdHQGPE52sySAflwKK0yJbOCWcwHVsUFiB5TQMAmy8WAIDIjllralMOTAq8WsAGHU2rkgfN2ujMNEUc2BgckoJCPl6XlKyQNME/vQWSIYQuwofHBlEJAGFtfAy0Oj64AIAAiMRLG2dGa3ojXhttT1iMcLry4Rn7UaTDeDdOY5tlhk7DILc4ZaypFkHVuslJ7dhWsxmVSM7995kHL79wtRYOAg8AlaGPmaAo/dWulyjhxWaRvwIzDNPCDOhQTKu5q/mnUGRnypMq4PyMAQDHCJuSnZ1aXxN0pdMAJL4/7jnEm27hY0aTzY+ABQYAbZGjC2oTAABsONcSsVGhKMchQqdCtJl0swayIZVlztYoWAkCwVjxOoiYXQIgxMHJKXgUD+r6gsIT5KN5YC8xNkuTz7lLYhzMhcSLZDGYreFa0WYnOoU+AB54I8GayyBkCJA1KoCQ4oRmBQCBbYM6sJQ4u9fRuSyc/kT/6+8bAPDwpkUwBPJhmFnnbTqj7axNesg8yCUHrr8OAOD9NZZ63Mp6wRCI2CACBNCNcHbImAfxZJ/pzFEtS7jTzkeuNgcMZttS+1qrIVifGr0CAECxh+ZwnxoAUOk+UqOLxmsa8yhsJAVjUb5KM2LBonXW0koA1pGgxZH6n9x/zaWwE1V/pieEtdIM67M1Sw0A1UJuu+PuDwPgoBdFuOYdKJhxL3NdW4QVD2d7SsAbI9of3g+vXQaprtaLA1bsVWdU1FoBVVpQgj+UAfhf7jYZoRWgPmp7LmEDzOa0rNkAgOydz6iF2A8GgQgsGP5F0G6fDgiqs2d9m1U+Uw2nRkfgUyBaOO6eCjg60/Ps8R46/wbEgr22YGJCl8/NE/QzPDqcH/kVANKAiD96glIEdSkB4Gu0YppvMZiUue6qLp1ufbfs3vFMs2w6a+Y5To5iYiRUHIY4PSdb4FL2XGdbM382SwoDgAFgYABwbfia85MADQyN9woYVuh4oZXhNc7rZFNpHQmKaXtWnePCKXGxopyYZzFFQ/0/CTyfp1+/tcm/cBNMAxwhha56fYdOu5uBbLEXaOWg0VGBUbwbOdFNtXMFImwY+prj4MKHBFFLyj0tfwPOHAEA4MmNg0UaACRBiKsCmKllq+kGTADMi6anIAbDR8i0QQd9XovKAESvY0ObB8f+ZuypQc96jMu1SlnA3cHUrWxRwYf215UHeVoZ3qCvH4QxAv4LAi4K5RD42F4pihsZIb5uGNEI1x4ASIWdgGSLZtLiaLOC8Mr1cXzGjdM06MiCQ4BF1gLgIrtkaTCixVCNMoKpBbVwfJHdxCQmygYCCOB0QIjUuswxBxW/8lr0lSSOs8o2RnUGzBAWsPo2kj3xe12CEQBwb3mnN5AlsQIcDnD5OAgEsBbHFkeOo8x32WFOGW0CmehnHVzMXnxGZeIZ8/+WGaV85O6YUolHRkHKQNH5kno0Nuxiz8WI6CmOaGRLmvZNW1RtmOoaUQkEGw8ASx4bwzRDgF2Vztavn+SfIQrk50iO5s8VcM4N7rG4OeAbUDfrlIN4CDQjtWE6rX0WbLIm3LMAFH1PDQAAIABJREFUFkIacBIAcAgTQKMBwKwYI43ileqbdU3ukwUGfcn+hyly+Mxk4FTcV/C3dqXpkiLIasUFl3BMTy+MHNgH3wDCtM+YNYOZ9LpRpFUmxYM5szjA1DkINw0AAnt8EMimCQhQaur2L6zJBqoaU2odC9skB++RGOyIITErySxgHgAIQPMDS/aJ/0ynTdpt6Q5qAABaGgCAJQCr4XF+44H22X8AIRiAwjRYTpdUOVd0qM5zdlngOWNBOPgQSLdViDUrkVwvZOvLeulyEUgYPufwGDpLaXtwIHOOo2rOG54HncYgZYChRKTXVmY+/I4IMXqCfg8QuGE/+7rm6wXCvuT1yDp1WgGuE4MPlYhUAggAyMwQrjOUUwEAzK5yr4SVceeO4qdNuEL9u+E9GjEmot3ZKKjmm+s9oK00CDvDbIcFINPzgk3GZ6lcxbAf+ouLVkt9NzeDdbF5yK7RJTVT4whCHngj6kaZngabmLoM09XacUTrI+xhAfHGsoVpIwHAArT1eagKhIBCcHAHhKBpQU1Pz9Tk5MaanNpYowvsFc157A78Hv0KIAD2PA9OyNK9wnY6nJxEm5BzEC9A0myuQyGQthYmLwCWBwgQBtthHSwR9OiB4FVRwxXz0ZVAmJx2ACDZgNs92PLh/l4EKlLwdNnS6NH0GRPkgDWxOx0WX2MAUKNiuUKZuRa7tq4OJSl1R8cxXMlKYi9mBudOSJNNk43SMhYAmFH1f/OQItcpsxfVmEONqaaX7JfniWuAKjD4YGD2JdCYTccNh2fhrJ+Zf5y/ULzmMAEhXGNoMwFiBGR4E+pyQGrcKxHwuQbfdAJutcdT49hgl5TSxirtg95tEUSveOdmBZupiprQyLKpg5gO7/EWPJQFqq7aylD269e4X/X/ZxaGarjeO54f0A6k+TSng0LL9ro9nOvBewJIo2wS0S5YgTgotnZHU8FaxZ6lgBkIoC8nRmsDJw/mmXmN+XooshQnL5atq202ANAigwBANABt3TljTmkmzo1sw2NmHhc06WNwsNKg2p+5MUZdQOWZr0XgDNb6DGby8kkgGCaLxnnbDQBgf6bnO6C5gYcu00+bnjIzBVa81AErDqylKw6sF75kc+7P//nff153rL6zHrvnUe8jlweGaNW2XuZbDNbeI3XoRz9cO39o17ry+Evru1/9Dp9FnnFzYvR+SysbRg6vvHsVx+Ri7cIr/oufeLSuPOUq+WaY9Xn1Vq+qM28+u7bcfit+3z/9r3+s2869qb5wx+dMe1vdnxbCTnTYMw9djtQ/1tZ2LMjuPWnr8z6z78eyR2jZvnav2Af/RZsuqtu+/bH6y+/8Ra1Ztro5A/aMyhHnHlGYh3DJMavqyW8+2b6nb6vsmZm+NBCQzj3mMkAs25sI0PeDJYDMa6F+wIPbzP2zjTXah4hwcXR5IqUqkyrrMqmL8j/B3zouCTck/CQOMBMXYKHOrJka+bVNxpkiS9ehA7s3gZmPrIiGrHbPw0TujT5o9oh2QRNvHAaA4iVnQnKrS41woKCsYSUAGB2B8hpIF+gZtKgP9lFkgECzYzy01q2bJAAYWYChBrgwAQCWy1E64A3FTRNlwncLQEkphUNWlOEOoMbBxGCgZQuxMrXhzbMAQLO9FQvAejR9FFA71/nH2mLPAIyWvaBdewsAQEujh83wpaCWZS3ZwdZ9xnQ2HtlA/QUedA7bjB5lIHYbU/LkaLHwusyHxxcJFPQUWGf0Q1Dj46cJVZIpEQCo5StBnW2TFFA5w5rG9Sn4B9m3cw1ths7A8nfsOqBRhp0cm42oTIYyKphYA5qB0Y1su0oNnf3c1iPgKzJnPt8wFL52oWExL5krIb4hI4RxTzzYxmQbAYDH01IYODrKNsM4NKaGDNARFX+AFNdf1yYpwKKSggCKan50sDOAbl0AUaW7Zo6Dj4AOKvjO8zxrOKpvxvXO2ZEYdU4WBqdNvH3KMvqG1lrFeyORrzSfyv4BStHxMzoxWrNj9gBo1KSTSO8p+pbhTaF2DwDw8yAD6b0o/DyIABt74W6AiABlu+xaODJiiJChCjANj8BPAIBuGYvgMkdC90znAe8bLaYzKCIfsnUs6rmAAWhUjsp0MWRJhqhrN2AwAJBeRn36OjcFAnZ63zvrzOvOZLC57iPX1otf9pI6cfWJtflLN6/zDz2/fvCn/9VMWrieiPIcIJ0lBhjjjDz8/CPrXZj0dvyl9eTXvtuy/8YEhTr3M8HPvn/Z3nXQmYfWI3d+vr5w9xfrrBvOqBf/1ovrpPecVD/7m5+12voFd63k8J7rT7+2fvKjn3DAzAtf8kKOrv1ff/Nz7iEKRrt1qGTDVHUH7vuAznvmcfORlZOB9VRX+cBosc4BV/gM8T3wyPaeWUi2jef8zg/uXCuuOKnuvuIT9dBNn5pjDZznBaZTpb/BzbU/C3snvdYFEHEp15w0GsmukQxABMjpkZ2IMTqq3JuUM3h2Zpy8y4qp+WOtscvOVUlVkgavA51WSgr4P3eeKA/TIa5zxuACzygi8+dtCgbAArvO5CbBMLUVHkypsaRWapEHHj7qzwQAXpg45KUB0CGODFgaAF2UCG/7Ks/SuNUBGBcMBgDZFQx8BABIwRJxo+41ofnoUzP1zDPrav3khhpZsMg0jKh/BH+0bdGXAAvEtV9mo24v4SE7p53PNyqfM+mY+zCJKuOoZCBBjQBAhmtKEbHovusQpdEQMrnnAADSBYzU9CxyYLdHIR6zTGEAYJq7BUUIoBQl2BKog3CDPneyEip7hRx1gOn5iT7z6GcLUljNHc/9005NHSpudwIA+vseJGFX4llOg4In3atfzeoY7482tqkpXhuoSnnoK3vCL6yJAIAeWQ/Dbmw6hNYatmlhY4lCJ8ismZpEI5IDgrIW1ZDDSAAAKFfvfsXJ0Z0Xaivz4B5rL0yQmO5PiWIoIwQAQOWtwK5uAn4u7icdgKj5NYFTc0oUw6TvtTaBAEDXH0YOsTvTOLmHyIZAVDq0duU5KSD4vqacZ+2GN1i7b+FcIJaErmaoAZMwd23YtXI7KaplQHsMl84xujDxGkUfuMK1sk5PEvRhxVmMqvDVqAFAlNvpkDHr7PkE+nnnyw18Rsir8gNMnHRyjOL5Ovgz8HseBpmADgAINCkL4zqPO5tQdAPBAkhOjFQ7k32xy1v4qGLoxGolQOTzU8Tq0dx0cegAAG7FEeccWfsdt19df8719fm7HuF63nXf3erENSfUw7c+XPdefW+tuX9N7fCuHeqZXz5T9191b92x8rZ6yctfXKffdHZt+67ta2LRRK1/Zn19+Z7Hau3xl9YRFxxduxywe6097pL63tefqFOuP6N2PXBJTSxeWP/w87+v28+9uR6/97HabekedcLlK+qztz5cv/HiF9bWO25bp3/wtPq7H/+09l72wTr4tIPrqlOvqq899FXdH7CU3TRTPN8jzz+q3nfUB+rqk6+srz/wZT5TPOMX//ZL6qSbzqhtdt6O1zf5zHpOO7zyuEvr8AuOqncf8V6W76BJuO2jN9Uf7vX22u5d2/MzPnDVvfWxlbfWH+7x1lp+5cn18te8gu2XTzz+nVpz8AX19C+erpNuOrN2Xbo7P9P///N/qI+df2t9+YEv18LNFtfKey4ik7Hu6WfqgWsfqNsvvI3PefllK+od792xvv/tp2r7XXbgPXvFa15Rv/zXX3La3h0Xf6w+fO4RtfuBS+rSY1bXQacfwiTjo/ufXa/a6tV11i0fqT/+4h/X9Wde09ZMQB+zeaw9jq4XyyjtlrVwXh/4/ghvM26dayX6B/XXOozbL8xi2cE7wyS8WQAyAQZGHmSuQN+JzCP61JnoUpwF2mQACAA8ZCX0RNAxN0iMEUx7Z8P0KI77fiPavKz+znYNVYlhB1OocaqvW++nVjgOJEFQRg2MqAb98FL4qi930C7hkAV1SnoSDoCzIzU5OVXPrN9QG0cgIgS1Kt8ACAk3bphi7yoOKfVYq74lRtAZiQpjmmkf86J5zlHpM01dPPcnegect/CCz6QzPhgPTcozZAvjvBIAF0SGS9A6YBhI0tpgXAIQ7SxhHD+H2wIpbOJ9AljywrPjltq7FLihw8jh1BrhDHDovLBgvNC2pmNvEItEkIPP1P7s5xxWBBnWFCwfmv7HAYijalWCgJUw1g4BgHUVAkgCEBhnDKomNVq1UYKZUbcFwACZA4/o1TAq/QIAWD87yQCU9ZnMQW2BsV4VwdhAgMsiel54H5e/wha5BKDMgHevG308PC+WApj5eGqckTbvpVNt1iB9vYNfxMC4TE1NupypHvUI8GgSw2mdqqsjw93AgM7opRHJWEM4hLq6pLdeE34xKEeV3QugCHjAkHS0AAFMBik1qqCBIJUYBQCIMpkOmwFqQix8trSVQdvraYIotSKY9NkMUxQ5EyojS2mQigit26HCKSBqVpDPG/edAdqDsEyr0olvDC2zMqlKPTQAKfsB7wkxrCgOv59FgCkByCteV5MulsEZ0bSsy2tMFOaI/YZZDBJ6VW238/Z17m3ncUTrk994sv708T+tb37mWxwBjHPk2IuOrb0O24tz3Ld953b1KlDw7zu13vPh99W7D39PfWL1nfWtT3+jzvn4BfWy//SyuvDg8xjcEPCvOv7S2nL73699Tz6gHvv4F+rTN36qTrv5rHrhFi+qj3zg1Prpj35ian+0zr7jvHrNdlvVgVvvT9C05MAlteKyk+rutXfX3VfcNQwnw3ndBIKzdcaNZ9UOu+xQ5x90Xv34ib/iMBycNUeuPraWfPg9dfeqO+s/f+ab9ZG7zq+X/qeX1ZpDLyQo2HfFh+oLd36+HvnYZ2rPQ/eq3Q/ao+686GP1xnduW6/c8lV11vtPq+MvXV4v+53fqiuOWs3psvudcmB98sp7Gdg+dNrSevTjX6jP3vxwnXrzmfXCl25eZ33wDN6TvQ7fq+64+I56407b1qu2fGWd/v7T6ic//kld9/gNXENgVQ4+7RB+vfrUqzhq+bXbblmXHrumttp+q9rtwCV1ybJVBCcnX3Vaff2hr9bLf+fltfkWL6qzPng6Acj8GBA9ThNXJ3kKfW/RXXwgJGwevCKEKEZqnF0iOqc4N6YDEuy+cBkgf6+TTPuFwd/alTmisc5PomkgzATwZwEAvjvz3V9VluG17fi8t+jYQgDoBt3ksCHtgYtjhiXk0gx00jYyMkpFqrkITRsEquToSASImVowIxEWhgSRHyCVT4dRtdGMjdT4+ITmwtsCGIfU1ORUPb1uqiZnIMJBMITLHQ4vCOCmaA+6cAJVQitXGRAzhMTtaAQ3nYtYpyblIU7eTpT2fCGIQAAydmWXqhfK1YuAx5Pb2E5pLzmKIK0QDgOAz5sfilNe2holxumELRp3xxsjIRwmKIqmZl3SdGvqRbjRyng8hY5U4FBDRuCfRhtm97nnKHGjSu0W9VwB1WxNtZZER7mIq8C82DtBGbItS/1avF8cxaOBSCqpyFQVoIWaFFPftPOFqtbZPwMMguLITK2vKQKB/jm27JpCVH3+QG4GxDRyMMNzT3l64LipBk8ALQHjbQsBA0BEJet71WUSJ8oG6lvGGb9xOQW7bkrnNqmUs39axuxrBgPA4B8Q4IMj8yuwfALcmpaiZePSI4jp88kRoZRLCPBNUCFE36DWsMbntM+u+6tuCFkiq9UWw39U384vHVGtBm19gQyHoBfqshm+338MAHAv8PvFAPQAAJsNfgvMvuMhscCudLlf2tDturivKdKLanrwfI9rMb6HzJoa+XV+ZOJoarIxtrGAFW/T7J9dmhIAEaOJa3jTrm+uA1YcUK9945b1vBc8j3Pov/W5b9UVyy+v8+44r176yi3qoK0PVDBIYHFGnv132i1n1Q67v6VWHXZBvXGnNxIAXHncZbX/aQfV5ltsXit2OqZ++S+/qB333rmWXXpi3Q8a3FNOce/WPn49g+jSrfdnYEIWfNLlp9RDN3+qbrvgZp/5Mpni8p+ZrV0+tGudeNkKzrC/9bxb1EXD1t5hYqqW0Uidcfs5tf3ub6pLDr+43vCOrWvPD7+nrj35qvraJ79Saz5zRW3xyi3q0G2WtlWD91n9qUvJcPzZF/+kvnrvl+qJL/0Z33/NF66sF77sRbX8Hcvql794pt6x9zvruEtPqHvX3l3b7bID79ch2x7UyjD4mS2327Iu/MTF9e1HvlXr162vvZftXTecfUM9evcX663vfmudcvVp9cidn+Naxmdfs2xVffdr36njVp1Q7z50L06gveXcG+vrD31tKO90uijpG6y6F1IdnlXM5DyEjQxufAx8FKVciAF4TOx8VvJMaUZcXneOLZbItrjEspcFt65j6Kirqj9e/yfdnnz2H/9dALDT8//Qz9KuYFEodnUNfMOGKRmxNLrCFHnqokA+TRUs3pQ3g97myA7YxeU5AQQAOkwi7ochEK1rIbbyoBccUGAWwAA8PQXBj4RaoP0BAGY2TrP+P47AgsMq/a1u0UuNhWeDR5bGaz8HV6iTXgzXMyT6d+kfpO+Jw5UBQFgQljt0yDarTCZdadsw9WyBBzd951zHCYbtkOlaVuzYMbZQh6LAl/3bfT0UYzKTdidBKNq89+hoTeEA7g/sUEapNfb1I2fRvA/QjJjCZw98asDUHETZq8DZauQOlKp9D7Vaivw8LSwMANtHXTvSFLGYODlYAdy4BIBOCvyiD4XZhARVMgkulknclZq/p5HJQCDoxdrIZOiu3ZqhyefqTi3+rNiyCJgyYc0MDAGY17QidRMMCncpQCPI8LC3hQXoeZXSJAZE9s/fuHe276a1qNXpzwryZnl6BqBpA1Kv5vfIL6H9bkY8OtUI9J0gyyrCAMCpfIp6ydRzFPCn47ToshSp/44B4LAhBuU8k2czAMNo2lyhGAgZ4YgBIMtnURSof7YBNkva1Pj11FL7JQAgCPD0ywhhCW4Gd9TsK9znxqzF2poMUrrTxVZkJUlsZxMvHmiDwFqqeSUYr3rNq0k9v22vt9Wnb/10vWab1/A6V+x2Aq81JbPNnrdpLT3jkNph1zcxwD//hb9W//z3/1yrDj2/ttlp29pt6ZK68thLa+lZh9bWO20758RHJ9N9l91VHzv3Zp2tVXXWH11Qr91+qzroDftyHy9Zumctv+ykuu+qu+uetZ9oWhuN2Z6tN+/+h3Xa9WeQTl91xEVqaUWgsth30WaL68CzDqntd3tzvehlL+L1/Z9/+OdafdiFtfWOb6xdDtitLj16dT359Sfq6i9fz+s4adcTGjuFs+oP3vQHdeSFy+p1b30Ds/H/+bc/r49fcHvteeR7a5t3zv1McBC8+/JP1Ove8jq+1om7637lGe97/H518OmH1DWnXV2/87rfqd2XLqlLjllT3/vGk7XtTtvVWTefVV+670v8/t0P2J0A4Imvfades81ra/UnL6PY8didjmrjqsMADF9Tpkob3gAAeg1BSgZ0bo25nq2F017RbN+9rsIC02vB46PBLMuToSuhcgSzSrAsCzeX2ao/WffvAIBfWzxGxdxGluy72ckJNq5hRmQUcwYFp6HeNzU5zQWSNpJmpkPB1iAcjGJT9L/MZjhrfNKOWPR9102i1klTFpl1LJwYJwtAIZkdlgA8np7cUE9Pj9Q0WW4JAOmUv3G6RmHiYk/r1rcbMYIPIYANtTPFIEiZTw8C8t/x3s+/ETzwwI69aVrhtMWiZFa3gz4QNdQU39klkNk9Odg59LTKLPpJaiDaNaXyY3YCbElU8OlgsNmOMi20eWmIjDJuPetkjwgk0x4Axc8VFseGSEP9iLmX5kbYMIRtLTgcxsfkZcK6t7N+HlzxEx9KOTJKGlT5FFcz6mmOhKUs/BaJAAc9RWsP8xGWNsKpkemCmyK9HhYALEIrgn57XbOYhAwCBEsTVzqBtuZM0USQw9AfPZThnqdUkzWh+B2BqXUSraNEQIgiPK0qU80e1sTnID8CuUAKwEkol5Y8rSMsW9L/ANxeP7Rewr6NQK078lu23zE7PHx8QPZAAPe9rVVe6twBKshOBgBgq22zc2QBrEfOayZ7ZlgkuZMMWveqZTEWPGavKDDbyIk7yBqJ9MgNDZBmIVAM9DTJeV7oEdpGBNgLQLR+BzOVafyZrIy7TQJEO+96ZnfubiEQsL6lMUNzwu0w9TG4SqtMQGHlPRfXa964ZZ2x96n1c4rtxojO/+iJj9df/tlf1q9t/oJ66SteUodtd4jBl86kk68+tXbdf7f6828/VT/87l/WK177qtpmxzfWxYeeX2/c8Y2169I96spjL6kDzjikNtlscZ2+64n8nNAoZM/2LWQrrj+jtt3lTXXG+06un/ztT2uf4/arQ846vG4485r6ygOPm6WCz8rG2uvw99XS0w+un/74p3XBQefWuqcnxcDgAxqAnXjNKbXrgbvX97/5VP3wO39Rr9zq1QQmqw6/sLZ+xza124G71yXLBAAu/fQV9dJXbVEHb30gXyegJInZppttUnsetlcdcPrB9Xc//O/890WbbVIn7nSMdGSdK+BlD19eW7xqi1q69YFzAMBHbz+PgOKItx5eB512MBmAq065sh6///F6215vr9OuPb0+d8dneV7sBgBw9Cp2UJz3RytZHkBp6Asff6TuW3t3iwk9CDCR2Myj5nyGTlAdppNg02dd617geRjt0cCMJYbiBEMJVetN/y5xuBhEngsexJTgT62Lu03wnry/8zQF6gJYuGAW4qmNLKR1Ckidbs30hplZ+t79sHhHbHQzCYrSpjM47FgWtAHCKAfxDENB4jYHNAQAMIvIvV4qR2b+uFb3RJpPoUBpYkwiMDAAC1EOQN1j40ytn56ppzcsqEn2u8MSmEc+AQBuA9rjEEQ5stWWviii0pWMB2gGzaCEoNpyyxC8qaN5iKqyBwA6uE2gmgLKYUohmlvuUgKIQYyEQg4Os5pnPgc12rulBwDWtreuz9zXGQwzyeFo8x35RUv6BhGaY65DmXwAuDAgUrQDoBawwF0CP76CQej/Gy+WaWwAAGOLF0vgaSHpRht/hPJPDV331gOOmkLY+Z1LTMm8uF5dp9fUxyFDdQyTUI5dAGiNNABATW0c3QJDH7FaEm1ItUEAQGWagL25KmB+Vjc+c1PlDXujF38WHlhxAbN5CsViBAFp17EGIx9BML4hdq5ZixGHDNODejimAiIjdWzAt54gwPqJRklb1DgYrJjBcFDjdm25qde4M0GolYcg3LNXw/OiTwXbcZN9m/GwiRmBjsGOwGDvOueyWzL/rlQo0eQguHsuANCYBdloiTGJcyLtmPkKg5Ol740YgUEslQPam7zpdiiR8ZkjXQ3YKJ01SXZkYIJExeJaD+vSI+0EsGY/9XrQach/Qz4Bcrrc87D31nFrTqj/9hd/W3dd8kf1v//uf9fBZx5aO35gp7r/qvtqsxdsVnsc8u6648Lb6w/e8rp6w9u2rtVHXlxLTzuoXvSy36xLj1lTr9zylXXE+Ufx+lACeMNb30AAsPaYNbXNjtvWB07Ytx6/64v1yI0P1T6nLa03v/utdctp19bX739cuprZmXrvcfvUoecfVZ+5+aH63Mc+XaffdA5r8ecfeFb99ZN/1Wyr33vUB+vIC5bVU9/8Xq058uJ6+hfPSJQdpz5S1xvr8kev5vWtPvKietXvv7qOWrmM13fR4Sv5GZiBL1MGfsyq42qvw99Tt6+8tV73h2+obd6+da064uI65MxDyW5cecLljC9n3PqR+tGTf1U/+/HPau8T96sv/NEj9eC1D9QhZx9Wb93rbXX1aVfX773hd+u9H35f3Xr+LfX6t+K1tqmVh19AAeDP/uan9dEDz2HNH2zAf/2TP2eZ5bhVx9ert3p1rTzsgnrrnm9tAOAlr3hJHX7OkdRAvPDFv1E777NrXXbM6vqLP/vBnPKCYoRYVdTg+4QgcuOc5zGJamsxJSefu+QP0kXg9UQAwHI12nSnuPYoZYFInL4MFmjifI6WrCvztQ6Ddlh67gSZW7/f88dHZkmXoViOlp6uvUTiKB3WVG6bFg5aayIwDBPDsBIcsFATmQ6n2Iu/Ud9rFbE2HQvhl1PwQGtMAjS4H5c97tEhiRqdnkYW7IEkMFkYm6hFEwt5c6Y2Vj0zO17rplDrRdYPmkQMAEoBMMjB3wEAoC+TlDgyYqh6GZzlZhYAhAdJsYaVwjw0LKAiZOgyqtD0LC+krklE18JoC1yarjiqwxv1SmbPehgg4LkmWhAcJuXhYOW0r+YS5UzSWQzuLI2EcBK5NhnhCGGbVcrxAmBmaKqT/fT2q49TWtvUXV0zGUQOzr4kAhy1aNPNREmDnsaEPq4DuDlKmNmL6AYErUM8C1WbRdc7BARhTCXQ0S34z0w8waZAko2gaGU3Pd1VBnCCrYlrXJ+eF6CJwK3ODVKd9P28+z+UBRQI86sBArx3G5Wa7F+jjYW4PXQoYSjDjVib9mAge+xLU2ejGQo4DQDITrubJGunAwK4FuC/WMHyYPI65Vp1eUt4fejt7MFmPP8zs0PeCQZqnbGNpgnLZ8OThYmkJuDElg4f2jgPHT85KBkmRUE0y1QlQ6baIwKEIyGB88AAtPveGQHpOgycYlVrQbMkBxqPja/DNDrBh1b+873SJNJUQpwIAQD43EvtH4MOxMxoRoALeFQlBTzrvJDxDwXP6H70QC20j7I/v6oOOPWg2v+UpfQBwC/U6r987+N105nX1+JNF9e596ykABDagAeve6Buv+BWZsRHXXA0W/CgYv+L//KD2nK7reqWs28oBC5oAK5Ytrr+2/d/XMddvqJ2+tCuFBritb9462fqExfcXjvtv2sdddkJ9chND9eDl3+iLnpkbf3B27Ym6Hn6356uh6+/v+644ObabemeddzlJ7NbYNudt6/ff7No9vx65hfP1DUrrqov3/clD8SZqT0OfTfpe+gK8J4lgR4rAAAgAElEQVQ/+NMfUGB340duqJe+4qUEAJceewmFj4uft0ldfO+q2n7n7fkZH8BnXHlrvWW3t9SJly+vl//eb/Ns/PFTP6qbzryu/vp7f10nrj2pdtl/t1q0ySJ6FkCrcOO5N5HtuOTBS2qHd72pJtetr/uuua9++J2/rFOvOZ3fgxbAoy9YVu894n0cPPTil7+4/ul//1PdufqOevjmh+rYC4+tXQ/Yra46aW0d9pEP18//28/qgoPPLfgkXPn5a+oX//LLOuuDp7Ug3yeIOU97ABA5TPZYevLJWvRGRjbtis5L0q5BCxStDOJV/Fx43JFZtWkb4oqncbLU4NdP10HPWCSmhw0YeR464YBQwUC5pzkBoGl6PGghrUZ9Z4BqaJgmCgGfsh0BAHsCMMt0601AgMdFYnOQnsAshA0jnMnM0a808fBccecsiMXUDloMs2h8YW2yaBED+vTsaP1iw2g9M7WRSIkAAHQwB5ZsdHdCFewyJwwAQKlAfMj6KQAAnAZtNkR6CcNvQpv15YB5/datTu9piDxwmd0oiFk3rEBPoQaGhoj+54AdA6yJDFpxGWYINDpkQmfLSEehkL329jHfOGqb36YeTUcACx82eHI/ODln1KBlJcoZA6xJq8c+3g/qOsCBhTbOOCVamNeBA8Co8cWb8PUInuByBcaBnRVgbbQGcOpqKFNsaAfai3RYU7EPmT6mRyJmAWCqOjGUVaR00ZoZmcBX19HRNgqDmu4+kSoDAJgWCJDpzaBUn5nROOkeAPTPIJs7gGAOAzQDcAmnO9fucZXcB0NboTBhxuNqrmoPAKhRsfBHwnq1cWZAjyxdYfektjawAPjNmiLacCGW6cVJbnHjPfXzzTWz4u8e6kGw6PXUsS5Nz2GhHO8+H428NiJow18BADCJab34Bm7Jvo2HBAIMlFq7qa2r+y4AgIAOAOA6tW4sllVTftPJcFKhgQ5KefhZzZOwpXTX9ie/dl1D7glsjHkwCzlpf/CAFfOpA1MALV951sW9s68vpIiFG8P2wsEDnkZJnCQp6gXjqCUclVOmoT3/rfdxkJOqymT8Ubd70TgG3wxbVBtn0Y4dZ529Kchm+TPw8/qcjqA5PhrqRc/eM8g268YSkQ21onznnuVZErDYue/FlzN72rXp3icg+0vGZKrbq2BnI7FOEGdbqWZH2Qc5/mC88+claHkPfK6jzj+aQr9VR19cT3ztu3PYVqzfoQ04Co5eqKv7nnNgLgDQPIR2JkQP1oFwrMmULZoHDF6MJjWuyDaBq/aItprLwvRVkWD+VwEAagCUE7U5Kgz+ZmsZ/K3VCAgfeR70BfgBddfZQGhwuOqFcs1FqLUG6sZjG0yC/sebu+88QoXUKXQwaEPS8JSDXay4ncU8b1uFGiS0HtrOzYrf7hsD57VNN9mkxsfGa2ZkrP51/Uw9M7WBAICZAalXZaG4xcgGYcywEB7ryL7hzIegbap3FK2CVutigcN5TRS3B2zQP0AbL4OEuPythZiB13R74B4X6vohHiX7wPHfWGgU3Gm8LoHB7IwyqK4EwDWdzz47wxoVHeTgjsWWJFPL9BfYyGlszYnPiyYjT0FjopY+iAjxWcTOEACglYw2u9BYaEAQPlcsKzkLYGqq0fuxB85BhK9jCydUv0eg3SAAAO8FAQDV4/s++2HTe+NnFGY7gGQGwzU1O8JhOHLAk1o8IhFlxrM1RgAgzQF1B7SO5k3kdSOAUFAIoOoWzbjd4VUxS4Cufp27WzQX3Nh87xxUg8iI9wDrF9likus+8+czFG/Hn5bMvzFcORDpH8DDTwI5AYCIatEGCAApwxxQ/wn+01zns7VwwXgbVZ0SAOeXG+D2dWoe8l7HapfEQWO/CILffoy1PrNuuXUQEbL5MQgACPiq71hATRmI1RPtTLXCI1qVTBt0l0ArU3UAgHHUB7RsmI2MAkiawBTPfYzeAPh82l9qn5UXvLUILmX2TQsQI5Ohc0ITMNozAEps0jac9h6V/obwkHKAe0et+M9+x552KOdhTe0RO4iGwMs9FJ2GGbJGHeeMCFOFUgVeiADAUwttCd5swbu21ASu1lLs+zlrK+2wm1yJdg7FJ8J0VwGGTDgVPFP0MlhJ+WeORe0AViJ8zZrvAQDNksgE+VXTchhQ29i33Neuo6Urv7YoPe8PuMfwLgAAWO06f3vGuF/sHBsMonp2bEhM5paGE/B5lqUNz6xsS2FMyeNczRrwGKuhLdVar/iiSCOlEnzAENa/WGtQl+r2SlleqkA5yuZoxE9KY9YDAOud3KXGRP4FmQMyIQDAI9Z1HSFHo1Kjmq6LWhmujUk2OqixZBAQkI2GzUivbytuebaPUHTHOjQWMR++++eJ/FR+oHiqPWAFdrb3ji1gUGRgHFtIH4D1UxsLlr603Q06d382slD8zATeE4fc9CTLBbT4hKEJ58VrscalCa1XGMGKe25pgARp/L5hTjVnC9DKuKNN7ZzHrNJOdFpIeo+IQvAVAXx80URzzerRv9NeZtPY0AAwHPbDGeLyNWA+MSFfBWW68Qsww9FmFgxtjxFm8ZDACFSIKzkcSAOCqAtwlwYO0XXr1hEUIbCzbGNZnMR1G2tiAsJMBXusiUxQ09CQdC2mJm3nqtanqn7JZspC5ScQtQyUwALgLmLwk6ylFVjQqkamhWN6BdC4KczkMByZbcAQnRxY0RZoRoJ7cv0zBHhs+eraWYEj2EY4vF7vhsmfSfsfBZ0yCpILmloTEyUkpBtMP2L+BCNAAjzcQ2hnKNoR29Jmu3uGBgIV9hv1AHwvUIITEg96felc7rowklGkbu4AgrVEdsajdTPtMYGQUyuZUbiGbUdK1bOdMWNaGaxA268heIT+Z6nJjE2eQ36C99oDGqP5EHcmy25mrwEf6pZ2UcKdJuhCMUBHPzUO21aycwCZmppk8MJ7Yo0uWriQayVGLiwVNOdFzUNpNr8OdLxei2q1AWLVS9ijs9P/E8gaNBdDj4CDiD988/5wWbEFm9R0u7IK31JZBgF72kh5/uPf3EOOswFteQClYAEALpnsuPsKByjNu8hAatQ3ztHh85kpDKPLM88QxZ9/jueJFRmc3un/9SCHjFPElEn6IlJzCaatCZeZSXA2V0kNJtOathFZ7kPE6J3PRgMx80u180R5fSkS+0BjMLtVPO/7+f7dazYmc2SE4+QDYFqpvEsmhBsdjNOtQl2cRbkszXmYVe/n4fOrtdZ7DWM7RNSenIkJINec96wlegIqYkAL55jLqZx/AgDAdhmUAOytovNJ9Kjqc/ngDv9uVWoHKrzuvdgJACwCTM06QakJIeYBALEBQdayy4MwkCI9Wnx6kI9FNOwBRo03Qi9kP6MTNTU9U+snp2qSvvtOOXwzGfzHF2hsL8oL01P0CYAFK8UWniZFqtG5Ht377GSY/a6NL3pw2IRAY+PN9nYwCsp9kzZC/ctuOfRCYkaDBzemzoCG0CPWUtrLwwY0MzY1hSGxcsRXPC8YEVlYEsongq9QgFlEBFSxMqUxz3iNLVzMmeyY+ph56DgYkBkBTD297plh0IspzLaBZjC9UZbLpMJxeDHblqFF6Ln5h1tL5A3qmKHR5W/cVrjI4sQARAewYRraCQEAVohphIOgukGGSBlw5EM7i19ObR6pavFOo0BxjcgAvMFlQ+qJAg6cqBsmYHE7ueUGhyk/V2p3XMY4WDGIxX6XLei7la5tcM9OIEASFSwQBUApNgDlFHhjcLSrs1ONHF7AjFXzAXDAYhaBKLKoTzRjoLv/oRhtXMR7RQYM60tyuTZ/YZ6inmvTgC1GJpqv4MYGDNtKoHRLX3+/o+sQCJhzzmq8bmrrIRkCAEKnmya1Hy/LPSkH4MoxywhllTBYGfIk9gYMgBg/Zk+gxyfAWKH3Gp8Z7cgRiWbaoi4yw35yxYw7bUu2uobKIQYAfcaYPaiEzszRvKE8fTkprY1Y1Fln+BrGTF/tUZG2WWwALAKshekNvEULkBNAK+VpdGF9ZpEp2rMjAB/3gI6veS5dS3Nr6+58G9o9SCcFk4X00RhQ+wx1sbKJjRXkopwwK5ajOjqKzqgq5yEY4TkAoKPXuaCowdILPRcAGDw35lL5OquRfEiJ357zPECG75v/uo0BABBH3OvOgSj4BwY8AECsby9O1fFuPYsBUsBe2Md0TrX2WZ7fmRyI7x7aCxnPCbDclZ9SV8Sr7qoiAPj1MTSwzdTsmIentRKYSIzYp2a4z4Deh42MN5tOW9uvAAC4xChhiQ67ep2sC30YImbYMxf+AP3wDXGMMgniGNcxm8qMjtX42GKOS0X2P4lRixb1ZDMGAExgjjyYCGb/EAk6QzOyzEJRrXmgQmH3mMyc9yUMAIFDnAkHs55Qrgq6soJVH7wpatN+wlezhSa21h/aaq7pslA2SsMN0v+DmUrLUgAAnDVQ/BTLYgcoXE8jGjuzCrrrgaJfuAlnoSP4k25lZ48oVLzWM+vXKVtAaSQ1zBxq9LHfINtlU7q0To0wMnSWqef+ANABqWljzKRRC2XtFQOfrARl9q9Ah/o9nkXazCQaxOqaagxAK9F0aB1OevnVnmuMnXANqMk3fwKNlhXw1L1HCaQd/B0NK5GXfcAd2BH4EXACAEiIU4nfH07c4g4Kdv8zJUwGwP3taA8FAFg/OSkROkWP6uDwCKGa4Y73cCv7EfCzWoeQIy8zDxioRkdrv5MP4L379LX3k1WTQl2lqSYgsqFOW1sG+gTz/D4BABkhPVvHMQQ3I4g5ZLmeCAdXOXCBlclB30+P1PqNMRhDortJdK3w/I+PRHOT7IGWNT0sB4HyHR9vvd0oeay3iLmBQrdtBtjNBwD5XI3F6MBPW2cdoGdA/1UAoMNDxPAoRXkK2vxgSYAWV1asEbtqknU1AEACBQAA8TMTBlhwYxqgPRFkPT5Dhg8sAD1azI818VpHQfMeNAZpOJPyd0w4nHWGcvayaME+QNkRuolRwxDpmceISjekZdgEvgrOjQGYBwBosNU6deZm6vi5JHjzM/gmdLV+aD4ACKBIG+/8cgC3GZxuEat8fuDvWgtfl80nAW4dIeaxCOi674ubHz8/65DWA+D7YkDV6Vi4dzlOXg+RTAwBgEBAmssZV3GfLH5mLPmNiQXElGijivFXQr8WtwJ92oT0ZNIm5h5daFD8xuEFszjSDoEDp4kgzKNzmAMo2zHQmR7WE+UzwDqzAl2wRCzBTZ1LoMU6GGeLPYvgAOp+io6CgzkDUf/4GC17AQCgD8BvtRLxSUiBzpJBWIBhfC4yMJmVRGGt7+XoVSrt0ZLoQ7Gpp924xkuXOyDdyzqHqNDDGpCkRRSUT1ToFdk8/jNIxRP2OC8ghwXQvRcVDwrXbulD3oyFBpGNKGcwGQtqwfgi1jkiggs1RUp4ZqYmpzCO1oyIN2OrNdNlUd0XRLzEaULkEXzN2VhdR4WoZAMAmvyITcE1ccQo7iv7+BGYqkDl689D8FQgnZTeiiArswYGu+B+mEcOnUEEpa6TVDVDr7GTwm5cEI2ydSZ1b4OZ4WBzr21rhVTg1nqJaY57w/Uq7ZDjAWXHKwRS0JFgAfBnGlrNztb69esNAITuIbiUEZAV81DymmFSUFVW34ZgxX6gudKO0CqWAOAaAAABscbSGYQy1LIIr2E2WV/4XOnDJoHSxEwBAYOJjp59CzFduPO/QOS5fkqCxzkMQOY66hTkocr9LiOi9E5LNCxjpKGMFJdF33O2gGpUMcGEs2eCt5ERlg/Txpp1wavzM48IUTT5QGHkfNPsk+FX1jUDohqBG7OYpz+PCOEPYyvzTGT7oIcUGcgGjCcYqdxlwN4xAGlVxBWxVjwyWgsXLmwAIB4kLAFYJJnP1AK9qXWebmQYBqOzrK+WS4+MFmfaJ2i3x+16fUf6JEjlHA1Dp/s6NzvXrdZd+o8AgLnwYe4yw/nPy+oDcj/p1BbN+Z58be9vBmBOoG6fd6QmM0zOTODQseWShYFCgHX2WZK+NjAolx2WpAc18wBAGACW+gwAmlaEgMxrjpoCCVnVuaJuHCZrmy8a5xG1YRYe/HNW8Jw7qPqiD5nQnc6aKSKEmVBqjvPQI16IXshGcq3tyz3ooP9RB7eKCGceh4ao1GdK0weaam1WIMvLhofY4oWLecjQXGh6Y00iA1Nc5wcGgCEAmADFjLMDAMBTzTjXW13zAQ14Owa8zKt3thPWs82+dsABhSuBjHULIpx5D9PfLyRnS6DUulI1m08Lpjbkp8ADhuhNZRHaqWLilDMZHq8ICAZiaTtieSDdFj4gs4H5XAwAQCnjZOWicHBL8MJXivqc9fHg9+aJriEAIAcIFhrLDH7NLCYduPov53E6kFsGJX979mCDDQAYYBsjgIh6yzeglS+jiv3UZjdOymi52VW7f9uHZ9/SKQZgrmKZjnHzOiia74V9EJKRtMO9gYGSnqXVdWW80kScEKkRpEVlPQT/VgO2ACeCVQIA6hJ0r9ajhp0ZAASq0s+EeIaVr6x7k0Gb1rcXtWhb17VdCtjnlAP42g9fdW/zPOgBaOA2MooF47CKHsoADSh44FAo9+GA1HmRA1SzG8ICzD2c8V+T69fLmtkCzXCPEbKyo4Ssm9gGdC03qSHa7MgqdnVxd+voINf7RUvRDwJSyQ81XJ0sfd2Z1z4PADRhVvhRHq4YijQ+p3zXXsenVQ8AGtPenpa7mzjhOm6YAwBIYJXplkoUPFdam7XOhpTdoAXAcB7sP2Z5YAImNC4d2T+eI+4Xk474JPQqej+eJB1zlPlNC9YHUwXAJAS8b123QgSZffWnMSguYGvvdSxJF/hwOf8eAEAwdK/wsxeX44/WQheQnwMA9CxWY2x8XsxluIa3wfrB5+dzdcccMXPn1pfzLsA5Zx+ZoY45eFZ3w3Co6Jl3Phq/EgCIUrBexOd5uqfS/+829ZEXLZ4AUKjpjVOtNBcUTsa9KZsH+kWDdIabyQWFLL5pdbzEu3YIiYB8PDWRo0UQBiCsoznNGJ2F0C2DN9yG0yhTeeGnDQnXuenihQwi+Hyox0ALIG89FzIwsjUAgBk5NpIm6AGtTSyQCjLZN4M/vddFczb6xsYPeOiZ/Z7BQhJFDa5vg5ZCgZALKsKw3IwWFIYFFYDUr+Q51LoBADsCQN9HQU6BgQU+ZgDiOoX7wODY1ZiYnXscKp3Q7JqXskKEP7iOHJphAVJioL6A0JskoGvCg3YDdDb7VdM5wl2Yb+vqhR4bLHdCZ/GgL80GxMo3IIBDflI7wz3fMPlsI6VOEJfNzNs+HwDQncta985HIZMteXg3NXKX+TZ1vNrqhJt0iMUkKQE5wtqu0Nq1tSm11l4TiwK9CjQuMSOaRBeGFfoylgI4UtmHrZC0UhQASJYq1iltuXptPgd/576nHMBP8Km194htcLTsBUsEOwaRKQPkcBmyuJnM0HlWK6fWvLQdAwvwHABgcpL3gMHNIqXYPgOa0+CLRERmb0hzwuu2kySur6/1BrANz1zATODMlDJbkkfZVcF7OY96JtEQJzViqhgRJbHQAQsxbWNFurXStjmzsTS7md7OXkCgdtdKE/Y5OUpSRsDajZ/VvhvAAp8uvgfCYI4uts7HSVo7fw0AVCeWSLFl5Z0zospx0qUwO3VSxxbCGNb4e7AeoLsKaxgg0JBXSiEdQ9AHU+jM8tz7Z5ZVgu/99zQA8j0ZOJV+v+N1/l8lAF6vz+HnWj/Zz/01zykloAAZz5gkEa0+P2hj1CEzjIvm1TrTp27K7HJYgoCotls6ASBZSr+HNFACSU2c6/M+wsI8ZJ5jyWKxI1+86SLuUNYsU6PypuV/WhfROxtR0emcjQ8H8+zRhuw2vWwibicvmIwVphI1h6QzSTzcadT2ky3PYrgERCmewNUWiChyLVkNH1GQmqlNF04wEOJfoAVYPzlNZSYuX61+UqiDAaDomYMXUAKY8Yz6ceWSbn2R77protQlimYUYh7QVRaM4ZG7FvTIYuyjuBxNAU3oZf7DA8dZYb9457Jheq00CnXiP9YyLfLBV/w3NzUydrcbUcUNUACtAw4Mt0hlg5CyHx2t9Tg4TPcFuYYN4OvS21+LDN0A1AKYFqPqPgYtzpqQjZDK5vAe0ZSKLzaqaB7spvg2oAQUdlXjbjn4B22b8E6g1zqUrIpprHNZ3cr+942o0c8lVbk2XHfPho0L4RwGwP7cXC0+BCkEnDfulcChMy7ifvEGxs8OayFaEBsTke3JDgo/r5o7Nz3fM9mPygUAq3AzTDsjAIA6IHAFnofASVli5cgA8D10E/WaQwlAmYk7GxyKwQDgGj619m6BgjA/8wAaP2fG2ca5LI5jfKiq0faHIgNSywPAgMjqdi7NOAABrCklHh46Y/1RExK7xgvFEj7HOAR/nvlAzYrdDvtnQBDWuW3i9QMAAChboEJNPHs696GBywEACMy4jprA2g1ImwMs5+1nMIbt/ZxQJLjj52KWlXsYIJnsv4GYMDwdAOAgJYIOd6ukC8t+CzpnDEW72Qh9ctBYLfuSEGDMswKP7whZEK/piNzYRhl/D++RPoAnsGeHBsAIGM8FAAFnOS/wvc/qApiTzcOoTq3RuU/9V56fnX9Lrqs9r5zBvqeMUfOAYG8kNZ8JwOvgvDWeayxAouRcYr0bmNSJIXnGzmPIlcgPoNQX1cqqZD3STouR3Oma6D6PmEftO/w/1wmfsdjUkd/cdBHF49PTMnrhIZ8xqfbcwN8RYXW+2O3PDjqT0BCwF2XY4tkwOIwyCCb1arxma3GCcQyjv36e3t7UNOP/9aeBwhVaS081z6yaqc3Q/sPsdpQA4Bm0AzpL5AZAlo9hQgYAYQDkzTdS46MTTQSKS0nmL0EF2q00xlFVCWULsTTWwTsM60nA1rQ01S0bJZi+8AZMPOrRgrmeHm8lsV4EotqEWyM1cxoBdvE42hj1Oeky6N8znoaGjD2ai/6g5mJesKDWT8mnIPqE1A5D4ef+E1xsmKYqHa8pQ5lQz4M3ATIQZrIc3yvDoR4AtBqYD3yOK44JDRc+wIrGP4M+1uLWQo4AUF8t/kGbkLO6gV7UsUezFPeRSy/QlwAUCGQ7NQyzCgCgm+XIKEV4YS5a1uROAADRafgIpMTiNsjhOrosqoXArqUwQY9fIXAdrfEJKNUhVFMZAO2taYGUhEYggPQLWibdZ/gfBQA4AcIAPIihLz6+GkALU+Jefr18DHJcd/PhpA7e6N11vA6xUp9zDgMwF6cNuhffB+UfCkBsBjS9C/8OWm7TYXJExl6Y+WAtEdZ3Mr1kbdAEqbNBwCJnDnRCMeRhCUAn6VwxlhAvP080AM3ozG2fw4CrAHy14Cab054MD6R7o4xzYMHwdyj59N/VAuY8UJugkLWmYCSRLD5gDnjqb7rEwcql9gx5fkXASqdCrep0cXGv2jpd3UtiYfn6Tl7IQDiBaCXHgAAD/D7Y5s8NXDTNkdoUwwDls/eBFmeOAuxA4effcd/+PQAwP3vPe0jIKgFpD0oCwHJu/z8BQBxtO9AYoykWls26tey/e/59lp8Sa59kMIOPgNRrIaLMXksmndfc0mwY3+a7YGt/JT96liMv2mQht1uCFIR3oi+H9RgEw1o6+nK7+hoPUxsJbbCQL9A/mTd+Th7+okMYLkJnUWS2keNgKVJEC8uIjFXGRsfDUzVDHj04tc7JuQ/fP1sL8Rt0+MQE3Dpr3eQkgxp86kNFiTLDolV2jhZA2VsBcCRDEepSvRPZqurqyqh9OS4DiArVBgTN3QBP690c+mcRSNJyIu2BwQE9nUdqAYxP3L8fSg6vn0UTi+XUmNgyBv8BAICR0VpsW2SquF3fk2ucnOPoRGWImkOk3xSTmObYoX4BgEHVj3uH7CmBn8JRj15VZjPDZ4zfZH3YbzpL8yWYNSULEU8em9gsWIn7eqEY7qWcCtWW2OyB3c/KA687hGcmp5zFDjS8NoSMeCLEUxeGyjFsseMMeQhHoRmR0AnrswdA+P72HCya4itmmhdLaLDk0eFIUOJr0+YfhJ89QFa2m4wALbqc8cdgMLFwnL+xNwfx2lAjR+9ub5us26EyRA4G0X0a001NxjwGYO+T9+ehDgDQfhlE5r9TjiLbY8AT8SvXi3oI2frYZjxIfqDj2iCBRlQuPgwHt98FoJWi3fyM7aDTR81oCQZjlp7/HLxVM1a5y2o8ff1Qu2O9YK9BmIbuDQR7AAFpEpDsTBcZlQBGJA1q92ggNWC1b/nTcx3aABPIeF605GmwT+b9wcE83N1Gt7dsuQV4MTR5X4GoIaNFfORZ53ktPYjHfdV+8M90NHTfxcCzM2CEZll2/YR+y6BFbc+DzsBSi6GEmSCX7JSVQ71WD1ry+drzp49GPp/26JCVj9rBVbodgqSuRMOzp/MBSIY+3FbD33lgqbvt/OOgD7J4PZ/Z7Oj87+8/D599PyyvKyVyHfksYIzx2Un9mr0UeM2qR+s5zSuHB2gQSHX/zvb46AD0gJsgM+U8vd6wyrhOOmaKSSh0YNY98RnTB71qZPNNFnpcjWujoMbs9pSHH9QVMZ0e0kBN0LZ3guN32qIl+gztYrEaLzjXGTtKiLtwAI+gvUxjWvF4JhaMSxlt5VHzsY862Sc1bhBC26JRAAB0FEzwddZNTtX6qalCbZvHcRz/iFrT+yxbWgnqxDbwZooPtbOSKHQcJiwBeCBL6jcMTPYRCABoIp20i7F22VmZWkWvBaliCm2Q2d+edo5hfCk2E6dBmdplLRT1/7j5jYzWJhMLtXFsDxu3KbRH8Ra69tdTcD0AwAHdkHnXBz+YTYzICAhK6ugL/F5EkqBlEexJ9aImrzpk+7ueznKZookJQelnLoPnwrcNGxBgsVYOO24YP1eg/9lp+TnM3SsGAGmGsQdDDkr2hqPNDuIqW8ym7S+1z9yjBOpYy3KNZMgOa5QYtjQAGq1zZ7EGUvxMgR52G20AACAASURBVMBdpqTnBgDAsUZyrVw0QXMW1g0BPk2Rq5XHXStoDHUJgD6UXIc9yFYJANcCwytmJQR5OmH2OXl/rn8AgARfR6CBevSBhXXVvA8ipGoZM14fGVrPaujzDwFgLgDoA532XI4wgWoBRQEBgSgd8gD7LANwPgl8J1TaW7xwkYaPWRTLfbBxA2vTCP74HdoTwT9AlucYAoxNVPrAyvftovf/CwDg2WVdBQy0++XI0gP7I8+DK93utdqT8eJp0IByfqaBAAMAtx+3rNAxgeNgw4g5wmiJdvRD12FE87UAAO6twTGO5l5DPc4p2wBIWsdAGCAas0nkHXYt4CXfS88I/wpIbXHFs0rk6TEwKT65GUf2PWHfOvSsQ+v6s66vx+5+bF6s1trYdLPFtfqhy/hvJ+12wpzvyT7uSwEtu4+7W7de5zMw+N45+owOALB06DXbdBNkrTwxEgwY9+nwqwGxBHt3C4UZ5b20CVc71Hx/W6eG6X/tWSPTeZNc2zWDCW4ld3WcEY9svulCOnwiU+CHJpOkxTSgXanoeyDANWbRzkYMohnDSFf90LNudscApLdadVv1irOuPLqhNiCLYLs9gjpsCqBulVpFKNu11eAdt4kDACxegIEkELmN05QC2T9+AwCkE0CUltCQ1m6MUlxycPsfb6gNgTSOHW0uqHlrFjvRMs8NmQGRWm8B3tQK13tqZbEy7USAbbCSAcAMHJmG6WnNvz01fQOAtOOkhY8gYHS0Fo1BxGi75bAA2NQW+/T+0xR1NQHJEKSysBj07TSVv8On4UwAAADXzAkyzAIArNFamOtErmT4WYgA+xYpHhA5bPzstebk/MZ6Zlt8msiWdif9m33Vk2m7Th91rDQmyZw6BsBjgjW6Vq+hoUVyNuRhEwbE4qc+SDWE3s2zSL+uqj/KgKGVSI2tBwE5ACSr0t4KW8Cz1kInZNI4nMcmlNlKWCWLV6nkMxJUbXY0/4EpEL00FNwTxNhx4oMcgCwMAGu4VbXPSfvzcz9wxd0sgODVWInr6qVhi/jVNcvcl6FriwYNreVQgXAeAAgDwG6icIpma7TFrFxW4Ofhx+A8ZOUqDXpwFgAAAg+0ACiBLVxky2mVm3T2qiUY2TG9I2bQry1QAGYgLJJsVN1z3QFVHgNJ2RK8noMBwD9Jw+C11dbvcO097c8g10cDi5KJyroSaguYeSYdoNQ9DoOUSbHRKOgnBZzm1pHzvnjGcPxMyyExZZch9jR89kveM/Gm3x94rQT/7JUGFLweBibZ54/XQWvXdpBsIMJ3CRP71jy4pl7y2y+py0647FkAAPvjP231qjr9hjM5cvjJrz1Ry3c5rt2Ddi+eNWelF+S5Zbxbm3MZDbuqdixAu/8Uyvr8iIGYWTd2baFEwS4z/coz6EFAnnXrAuj8NiKubKBKhEOr/3Od0shsYKiGBMa6H8ZPMaGcR+EYOvLCTSYIAJjFtUUZ1KgFxLq8+1yZcbielrnSCNzFWQIWtHV0SMBAaylJG0PEbBTXzdTGBaqxU7xEkb9EgB6ebGRoMyGjJYoX2EKxsTYdx0EgdTSSpPXTG/gbHQGSF9rnvTPj4VjTZBecwz6oMo1kWi8lamQ4MDLBjzedHgYKfAACNMghiEqdLBtR7XbaQB5j2rESVHOCp6e4TWgywCKKbBxYjf4JA2CFfcR2LCE4K6eA0bdPat+hhSsgLbU93IMMSWIGjLuFCY3c+VpUuDVsscTi8euGZQAwkmBO9XJ+//w2wO5wJACIqpmCSKwvlIikE1Cd37V7/D2HCaldC+uJUyeZpei7OcEymWJv/kJvBQdmjoke2kaZVdPYSIY95BNMnbXXCqVqvQquiWs09duUE7iO/JkgZuyENmIUbHUdcyHWQIZsGZ+X7ZusR8Ka2rMMgNqTVWeIh23wXR0XSIYt8DicAZ2IpFaallMEQzhR2uFTh8ds7QsAMDtb96+9u3W/DFmZ16Bp/yaMmkc38jnhfWyq1SWOCmaN0g3/OZwycwKInRjpbYCSS4xMjJbEPiIxAKjBgK9Z8nXwcAcLAA0MgGYYAAAq7ldqALR3weIh+KNDCMZQ2CssC7QuB/MgPUDxGhtAlfeE1xnFvW4xbPodq7nzM9o7gzkuvm/ZBctqyYFL6pJjL6lt3rFN7XnQnrX+mfX1ite8ov71H/+lvnTfY7X7AUvq1zZ/Qf3Nn/+4Lj58ZT3zb0/XadefWW9853ZkiPD9j9/zaF1yzOpatNmmtfLui+rNu7+Ze+JH3/tR/fpv/nqtOXpNPfH1J+qsm86qJQct4WTAv//Z39ct595SX77/ywRLAJx4jmsfuaK23WnbFgXwh+8imC5ZXmfecEYtWaqf/8f/9Y9183m31CN3PsLnezZe2//2T/i382+pz37sM7Vs5TH17kPezet85Wtfqc9172P04+fn+v6Pa+VB59Z//+HfmU1bwGtcfvnyeuimh+rm827mtZz7sXNrh3ftwM983RnX1WP3PFZ7HLRHLb9ieT1888N1y3k3193fu7sWbbq4/u2f/7XW/XJdrdj1+Dmfoz2/5wjwOhvT5j6UEHVeawHg+c0p6wW8sKwS8Dj4nhB4R4iLdaqRTe1XDwKyD3iNokdUVkfMCavYXYv2lQN7fAfiZOoyZvwbCPr9rlZ5SO3kM2zkBYvgGj0gXVGK3rjpFcxldxbAyHTkA48ja0Ph7AYASN2r96pu2SZe1+0pMvjRDeMFTZjtZ5bjGiIyfwABUp1SFVONz4PSVDkp9I21yZhmJDMbgqhnw0xNbthYk9O4utCP8e+PociQMXGcrz64AjWfRep3GozD4Er1uw8Komio1GVlzOuKCRAXjr4PD0EMShIady+YslbGjaEMDgp0A5OyOdcC2jIlAPwtWwANAEI74b0BINIBEOo/VFK7ojjeRUlcI7UItXamAS6J2G0wtGcyfTIJWKD4vBAPEfS4vsZwZNDo5xwVd4+mYyAT5TFu9vj4Yhsq6cRPzY2zIqI58SaVP4N+85HB1KJjqNCVoM2b+r+yfc0KQNdDWIDUO9VfLT1JhrPo8fG6PU6WB7kBAN85FB2DkbIv7gkyWzZO+b+kvQmwrWlZHvqttfZa+3QzXUUmr2jKquRWtEqRQbgkiDJ000jMVbGBphuZh2bobpBBZhC6AaEHZFIIqNADc2JUaOIIMR1JVYx6vamUVZrkViXequTm3gB9zl7jrWf6vnets5uY3EMd9ulz9l7rX///fd/7vM/7vM+L+0FQJbWzGBX17PeSEXU0QujMxA1UNJxKdAG7MOziheU83bpoBaMkUNjzGbtxkgUokwRdLgBHL/iDEsClZgBuu/5mBsocSql17gnNbPSj+zGyT60PTPSUCHMPAOwfwfoggzbo/4qfh5hPGwRWtQIAmHEe13+BM431nsATAPec3QCztgAAOJqTCUhWK/Mo2UYDvKcUwO4glLJcEpCOZ8d9PJijkZ+nBNBZi9LaHMYIr1HdMXvg973C5+J0zNy3SWsvfMsLCQCue9E72kMe/eB22dWXtS//4y+3z3zwU+0NH3lju+e33Kv9g7d9mOzeFa9+ZvuHH/osR+Be8tNPap+47mPty5//vfbaX35T+5+/+zvaGy97XXvkjz6qPenZf6999G0fbX/17/6qvfJ9r+SZ+ZZnvZXjeK/4mcvbr33s19pnPvCZ9rpfel27z7ffp736J1/d/sNf/IfOXtbOmB9//o+3p//M09vN77m53eN/uke73D//xVtub1f9/FXtAd91//aGy9/QHvLDD23PeOUV7dd/5dcJWl76zpcxU3/jFW9oj3zCI9vlP3NF+/I/+v32uQ98ur3uo29q9/zWe7Zf/rmP8Nouf80z22ff/6n2kbd+2APJlCTlOrDSLnrqRe0l73hJ+73P/V573KWPax983QfbFz7xBe9vPSckVQ9+1IPan//Rv2nv+Py7+Xe1BFDLJT2UFX2F9nKMtPYZqg4AXOJJQltZrEMAQJ0WP4j3Bs5rl5crC1BZoP66cjOTuyWE3B4jnRIkzzvH55ytvHyLSPn6FpSrTVBnAn8uA+Pi54EYd4/5ZEcRmo06dNhGE5y00cImHmClRuNMbAsAgGlSvPaRveZD8QIdGGhQ4bGamZ7GGgqmuZHFQEsT2lk4ZYik3wzogq0ig3LWhhPymu427W4L0ftoGduiprRFb+ZWAiD8nFkAXBOpaqvXVYMH6NC0sHEq+eR11hkLTk1KsxFHKQGoHaz0f5v6YR0QPv4YkmN8EZpW90fnzgxpNWlLobN0GDAmwyo4FKMPIGoA7AIYepnCJ7h7uQUwAICgzCNSe2AtboQI2sfTI9qHBgAEqGUDEPi4pLA7mratfR9UBkAGrOCWZ8rPlNbFBNJQlqWVTusTVqUXcPDL3uGZLCv32f8trwf0cg8vfRo5MXhnAwvu8MnbC54AgPbR4jT6gUcRIKZIWityUPvFJapMsN873dkAqNLxr2R+pLClcZbXPYI/ldPYBXsAQPc7wk3VwTMxEMFfdAwPMG9qsmPbSZtuAYvBLAgArBYzmrukzpeDwCQZNRlpS2UgbZP2U1c9hbf/kzfcQgBQdfwVBPDP7KLIgVvZC9zKbZvtoPk4HQAoUNoIKL7kFRzsttTvMBiDAaBfPUYfC2DGOpwzQMxqsBOAbbBTAoC7gQHwdeIMYFDeYt/IzAuiYDqEIiEI0DbzguwXXRc5KDvV6kNcQcbHdYxwDhiAXg4qlHun/WEVixJe2rDMAFzy9EvatS+8jgDg7z/7x9r1r7i+/fZnfqv9whfe3+75Lfdoz3r4M9rDfuRh7fUfe3P751/4g3b9S97VNQlYu6/80GvbD178iPbWZ7ypPfP1z+XrX/lYUd8AAI/6e49qb3vu29rlr7yCAf+5f/e57ev/79fbY5/82Hb1u69qN7/7ZmbQPPPN2uF1H/6ER7Srb7im/c5nfptMwTs//672wL/5wPashz+rfeO/fqM96ZlPYlC++fqb24P+zoPaA//WA9tzHvnsdufXvtGe+IwfbS++9iXt1htubhfe/cL2Y8/5++3Ga65vX/7c77Ubbn8vwcQLHv7s9qBHP7i99pff2P7Zb/zTdt0L3m6P59F+h+u44B4XtJt+86b2tf/ytfa7n/3d9qK3v4gAAAxAEooAgPgA3PRb7+fnv+ail45SWLVhPljD/Hn75tfOtkOgkDN/b234m0j/EyCPuRt9NLgBuEda1VU/hIAG5jzzKwNAAKCkTksxCaUCVdo0Gdzt9irNT5iImH/xU/aBZFHB87rvBtt31tIQoKLMLIIFlq1tLmIEj7fn4ctJbWIAcPJjj1cAUD8ta8NQ8jJ7ychTBQzU37ZzAQjmLQQAEgTOJmgDk4kIa/Acf6sRuKE0cChcuECGBdoYFqmqFCLww6GJMwLoNKgyAFvb2DKk6Ws4GNdLGcn4VrneKRDALveUPRzEUiIgWJI6SQd5MkBnRnlFAoBk/Bz0YotNm7Mgo8N9DgDoC8E186h0mQXaYS8iwNhIkjKCp0IxAeojlw/UyEGPzPI4jtkT8AwC8IwURLTolqDKkYkC6BxN2w6UM/unS8DzCNse+AJxU0Y46P2P2BJ2vzMMs3GHSRa76vLyKYi/u4CgPid74r0pNEBoiD3thTv84ndrWchGAGrKXopngCbUcM0oZL/0ckKm4VmS4pn3XIfM/BEA7SFg50q8BEGaJxZuVtBEZM53GACJ+QjwsOCVhJhStJ6GscxGWGRnwBYJAOC1AwBOjjCPQx0DBCG0/DQ977ZEjknGvTSj8tSrnspn+6mbbvV8hQFuecDEWS+WtDnw+h5QYKQgj0Y9AQaJpQNRz+dwotv3Bsj5gHOB5TsdRAr+mC9SOlq0VlRqYdNjAMB02o4BAjgnI0O61PFSAUCyfpwF0JsIYEtTgucOYBgRYz38wwDESjr7L0A1LcYB2FmDgZ9hTCKsI0u425IBuOSyS9rbX/h2ZtFPeNrF7boXvr199Xe+2t5/+wd4CS+96EpS32/42FvaV2+/o73vlTe2y1/1zPaDj394+7Zvv0+7573v1f7v/+s/EwC8/Bde1f7TX/2n9tLHv5QJxAve8nxS7e940TvbT7/6ivbQH3noXvDBcKuPv+vj7SNv+UgfM45rfeD/8p3t9b/8xvYXf/YX7W3PfCufyY1fei+f80seJ1r9IY95aHvdh1/HQPx9j/w+rtmXUnS3aw/94Ye2n/2l17Uv3fJFnnEXPf0J7d0vvK798e//q/buL9zIn3/VJVe37/+hH2iv+dgb2h9+8Z+1tz/358jagr1Nto49fuW1VxKsvPNF72z3/Y77CgC8/oPUAOyDUXmOYB3d9E/ex3X28ie8bA8A7CUWBwJclos8za8mrfWGhdmtTGZfJwYAEi0qpkVDxT9bU7X3ALKXFPL62cV1kxIA41wdrqQfOmQAeM/iHCthXmfamQCwnOr3QfJDBy39zOSMRbcKUMrTRxuRavJRRotUFMkoRa0OYnbHz6CSFBIZbYKuH2NeOahy3IxCMefmME+Tb6wCMAL9Ch8EG1qWsJQGIPPjYe3aSIQM0AAcDwBAEADAAI/x1YblgMwGIBUL6py1e/UN455slidlmtR4VFo4mSLncM6gk0xTOoQKAIgW3a6onw8D4LZF98/2hymeQy1pZgBETQ4Hwl5a0DnYJximFRA5HQ4WHHRhAFhCcM8jDzz/6gE6rYg4PFGHV2dIbzPpRXaUVOBEZwDQ5rM24UEt10FOXuxCAwnPBDCYOrktzl0mCR5pKWOrF7o97BgY8aWpd94/aBSOz9jF0AAg7UosQUzULmgGIK1p5vAd2NWpkL56HPoM/uxCQU84jLCs4fDzrWI4AE7imYy0BgBhS6AYBiLv3Du3ryE4Y0w0rmt5ssqgWM/SGO5/OFQgrjRloEDk7F/z4l0usLc1Z2NwAJUYgO1s2lYw44KCwK2N8opQQxFXIH0Z4huhPfqUq57KZ/Xp936SAI8lNpexeN+7uc5gZvJa2qjOSAAAoF1gyUWgJr8ioluwS+V8AKCDXII+4hwwVbNZW9OuttGhD8JbKa1trgVBp3+GI29x+K9Wsr21ORIuQVP+ZCGNEzA6HrbtolvFbYH4zJDoBADW4JK6CDU4Pnz7Puosmkp2+JU1EwCQzLH3ePv+oj4OBoAA4NEPYTkAc+q/+ttfbe//Jx/gM3vx469sD3/MD7Y3/spb2h9+6Q7OS7joaU9o/+or/7L96z/8s/Zdf/tvtB/44YcQADzrDc9t88WiPf9Rz+ONfMUv/IwYgOe/vV3x8qe3C+5+YXv+o1/gPn616KbNF88IHikX3u2C9qZPvY2f4/U/+Zp259fu5Gtd+/l3te/4m9/Rnv2DP82/e+Izn9Re/I6Xtluvv7l939/5/vadf+s727Me8Uz+25N++kntyute0j55463tbne/sD3+sovb9S98Z/vjL/9Re9dv3sDXfs0TX96+74ce1F710de3P/ziHe3a576VpR5kkAnUuG/v+633t4c99mFjMWE9LFftEz//ifaRN3+4iw4RlSQ+3rUbvvQ+3rtXXHJVL+eS9UWbolm/HsTLiQiG9TQGIN+S83cPCBQpJx1Wc76a/ezT+lT7Geq/chCbU9Pn5m/rrVJqzCyJ0mqqbifPyTCYz+Ax6c9kw65nrDfjdsZ+Rhsp2DaXLydzsm7ICnRQZQwqCetE3dBfpOg0jSyueHLLwzxpq6/jd48LjBkFEZEzV9Kipr3jCSAD1BxVPVP2juLfM/P3/HMcCGh70qLB+67bbIppe5jqKtBAW18NyNJvD5DBbHkODYGwzC5JvEmr9bheHjTaIKHrkQHU+o/1ls6xUGtEEHEAjwgoByhqlQZAOUQqRa6z1HXp0qtbBWf1/ZXFWXVPADPj7AQc8gBICATyAMCIZ3sVRE+QUcBu9VOWOm0YCSXFqtvIbF1K732I5cgqaCWhLo8NRdrJeebJCcR0Lo2os0oHuq2PaaBiGkv3sQztIZkN/wCLIPv7CKzh/WgkZMEWD1PaNKtfGdeo2QESItIaGRsGwTmmSRbA0T3LVB0BABkAzGLEtD25IXK/epMFOEFDICtdbGS7OfJnISbDPVd0UJeJJrDxM7L2h4xf8wzWS2TotLnRgbMTs4VRzKT4PBODxJJV/fhco2/ccdevj0MTexI6F4IU3xN97tEGKNBn4IhrnEzbU6+5jM/oM++9TSZDBPT6ynIADyQNpOH9B/PAg8daD5czMAlycYRrX/N+slXRYLJ3lqDERD2HAiUFmHbqw8FMnyisVWpfYCuOz2QWwKNmeYspxpIAML9x2M053ERrhc6RrKFiP6gEgPMjQi8mAC5JyFwJUAMJjIYEpaOHCU4HmrVia6YmgIB6mW3vva7ZZgfue/XF1p7nDP2657+9PfjRD2kXP/0J7R0vuJaCvfferiD2ksdd2R76mIe1N/3KW9o/v/2Odr8H3o+Z8DtfcG37G9/z3e05b3weHxEy9Yc97uHtic/80far1/1q+4///j+2a256Of/tLc95W3vQ3/3+9pQXX0oNwC033Nye87rntB/6sR9q73v5De3Ln/qdrid6xT94bfuu7/3u9o5nvKX92z/7SwXYtmtPe80z2tNedUX7jY/+WvutW25vV777qnb/77p/e/PT30AAcvmrrmi//rF/3L506+3tpT+Pf3tAu/YZb26PeMIj22Mvu6jd8IJ3tv/9K3/crv3N9/A1X33x1e37H/OQ9uqPvr599Yt3tOue+za5fLpol/a/Krq76OkXtxdee2X70Gs/0L74cWkAOkAHg8Rxxrv2ri+aZXjiNZ1Or8lUPlOYGR01U5fIiv7NQTrncgBgPav3eu/5/SrziWFW95POJBnZUaPl9ZSfRczVT472j6w0JRwJ4MMPIK2iWWd4zvE7UfLpNmEDZgb/sPtO0GXe1tpkMZ3uRuavYDAvdDCDQlT3UuIo85tKECUgoM3TBUhWP7IebDSCzcqE1HVR1Wz04ejwhj5C3gzPTLegSe1AqAXKhQ8bmlkBFgxFeqDzNm02XXYAAEoZRxTMUiie3k5Y/2MHVcapUv2qIEZ3MdRIo2jmgwQAMN3IYKI++U7xMUD6N7NJhFwfnhmTylNXP0MKOzqI8tV6tC4iUvAZiv2oNasTVdz5KALE7x3C57TBH78DAGSqFuvRCtgBGM+SQ0JwYNrnm4LCoFTxUaLiKKSy+NG9wfJbV0Dm8CFndaJWVYPmRuA5v6/C91LW5iXdr9/QeNCIiWBtBJ84F+IeHoFCNgCIYj50Kp5Nxggr+DvvVEpLEMBODftnc93FiIoMACDTubabAOQIMNmdd9hjM/Ag8/Rv1tqAtqGNQBurqDuxZw7+CDLUAuDZwIZ201AKYJfYnnskZegCwKilpyMhADRW7C5FaWyWUNaOdTdcmWxv4/3PdkRcs9kosUYZzqRSwKVXP41/99n3frK3uY75FyY0uX41TjZiRnZ8sAXRo3xRXpkB2GBiIlEcnyUZPu9zHYgCacorHFy5XvTNjMnI1AgCoGmYkAnACGRmaDos7AYoEEBdA9dzXOlmHKmHJAVghoJYegL4sEnbKBZo2pjhktnQJTLMaQhSwhLZorVCgPpniSA9rrgMJGKwKUOzFGx08D7nTc9rF4P2f/7b2w88+sHt4qdf0t7x/LcLAHxJdeyXPO5FBABv/tW3tDu+eEf70zv+tL3grS9s937AvdvX/5+vtz+940/a9zzse9sHf/b97Suf+0p7/a++sT3soocRYP7lv/637V73vmd703N+rv2bP/nzdvU7XtKe8JSLKCT82n/5r+2zH/hM++jrP8izHuLJhzz+Ee3lH31tu/e3f5tDn778u//jL9uzvvdp7epffFW76PInsgsASv+PvOEX269/9B/xe175i69tF19+if/tP7ePvumX2u2/8hvtWW96HgHAjS94Z/uT3/+jdu0Xruf3v/qiqwQAWAK4o73DAAD39OIrLmkvu/7q9vkPfrZ95I2/5L00aY8HALjuyvahn/1Au/3jX/D3XdX+4Yc+3z725g+L/Wm79q7bb9J7XHKNslxT6n1yZRm6lrOV+9U+JPUZVZ0BRJz51RmiiOscp+PxISbS7DJNzHSOBgBwTfSflUyf75WAuPcE9B/VSv3wn/cBwGjh52fxHmH8KfGLdwvx7oLpjAUCZBi4cCppwwRYCY7rQrYlkY5BAGrefaAEsjCP3kn7A3e5epeZeVC5LuMO1mu8mXtLYTc1MQAowTPjK3HwQRsId7/BAADxwzxl2Y4QsBFUkFEiWLCujg8KK1c4f4FSxIFDNVibOoiRQkIQYQZmEQVCAWqDbhXMwuhUTYJ/hjhwbru6AOpi4z3DAwTtEt/m0DddB6DDRhBK/dbRAOTvCAB8gMSjPh4AfF74rGkBnOD+oKyimj02AilmZlBiYjLvPs8azwWHq4wTBwDQ5xELoEUqAJDWx1EOSv3XtLM4KAKj7W70SGtRJvv31D8KPefSftjLgPeBin35LAQAVIqM12bEy5kBRt+8ftzL9ORvtzQo6roHXBn0K0bjAACbdg71KWUizjjT+UDw5+wfAABrQqp/BWuOo/V+6Lap3fBHPZMM/njPtTeoy23u1LbNjRiTtO5oGagdEp9JzIeV8fYOGHMpRKtxtcWKmAyIOnUCANQfLADwlGsu6wCAGo/SZaPDMSnEtC1wf5P944Dr5SI8T9w3TCtcqb0RLaTWHOV+JPgru9Z5wkORaEgHIgEAWLmjOQEAtAAbtDhiWmC6YDhmWkZAVPqA3k2nRRfleoS0WYDeNhpRKtsytR839AdA8Ne5w6yyeMGntbcDaJ+qhwAAhwulQLVrxcxeAsZeAlEGRiW5OAwwPCL9l9n79TV0hEpwupgd8yvW4t9+xPe0K9/1Yq63Fzz+Sp0rBGYbTRJlyQZnAJI9rYXj4zPypTBNLnDt/0aJaicAFo6QX322cW0Sh/mhqwAAIABJREFUtIqWxpmSvWbpRhft6QwRkyiWWgyNyp3KhE9jAGowzn3q94Kfx2xtOoYyo8PvB9GwTqSSt6cMiZ91Wa0+g1rvvysRYOr++LkAAJYcymh1rKmMoQ4I2AMAvbX4gGUqkR4AvP46FCOq40lTUktlomtT4caaczHAgOvubtMjRE0e8szsTAnzIRZVN1WsuanIOJzxyKgP42JRIxsqSKtrJEAwEsFHIMCgHa+eeChcHGyqwZh5JPvomgid7FDDE60HEMCjlxkhfm7bFjOonLEJ1W6FEoDoV/mknzsn4w9SnKRD5m1CWtnTxShQHPXc2I3iwMcv1phSF3V2LE2E9QH+2b12uSx2ro54Qo8hG32TgMK1nSSz7wCA8mcawQRAeJORCaBpDQCAhGKkPvG7Ph8AAHtps0XFwhSwMN3yth9W3uRpuWMf6j4AUA1V3ge93bWra8EG4TMEAKjPHo57WoAj+Mv5S88JIkDiRVvtcivEaQ/DcVBDJi8ein7Uq/HW8xlEhNZlOMOP0RS+Hi8gE/MmdYAMHQcAsN6da7spWB6xGqohi6bmZgWTRTAYAKAyEfv/CwAYrJYSW7JbW2X/+DPpcSn9zAJoO0pr6a4QwwGKWn2ChpGRE2UBKbalzr7hvTe4RvCPKLBbAZ8CAD59060CrwY+KbF0Rz50iRwf+/6pbKHxqx7hChnw5mzbYaQ4F4Szfztg4glrGJhc/QjyMtrWogE1ISG5sIiXWbwAANt6V0uVmDQOkkyMdrdYBi4XGz2kNJW5HeQY0p5b9BMMePzcapGkp1LJ4Ktdb+2QCDXbgzP2eemyyGscHth7BktuKeZkQmtmDjO70w78QwDAVbObtFe+79Xt4iue0C64+wUEt//+z//P9t7XvK/9wZfu4MvAB4JnMTVY6FoxA+g9QQCQM8AGXzyb3bFDk7ZyQfGLyHmVz8A2WtqUuyuIdUDU7jFtQWGPn6FrfTxy3TrXvw4AOA9QpawZ/xmWdl1L92cQwHXYNQDJtfNMSjmrgLbO4Ihn/maPx/S/16EZgLqWIgJVvNuDIf2+1JLC4Zth/wXw5WsHAdrwLgOMqcjpAMI/Y9hUAn9/kFgP95zOdzTeoEBARi4BAdTl2biH40jdBpZ2sOoupxqpfvl6TBEqK9FwFbTtgAqU8p4IC1kRRX2uL+PwY7Ac7mCBMTj4BAIMALLh4UM/wSYGunV9OTVWMguztowlKN6PNDfqhaKxcS1z9xdrUh8ETXgtKZt5A03lVHpc40MNANgnKivfmPHwfgVxpuZiijgtHDESybQ11dhtf1pnLtinQDRsAre7GvA3tohVn74yfzAAvYTiaVUx9mEm6Il3AiI7HhwyRxkMADeBh6iofib6WoetP3/GuDpg0a+c6nXb2FKYJgAQu0+JOw2qaPgEJzGVWiiEZGnHam0AFcwzRwDp3QxuR7VrJbpYUkZjpuLDPRqAlGBCSdeefYgAz26+IRraIjKWAVyzk2BQo6NVBpANrcgVda+sJ5o8SdNaU7+imAUEZLWMz6kdEq98Ba8BAJL9M/NnhqvNnYxcAMClLDdpCCw5froMIXAtTQD3GBgkt5ymFPDUlz+dr/2pG29xYDYY8ZrlFfD94dMAsljXGjdDp2z8gKvNWbkkuOOja4kyUrbPcxBwCwBQUNkxKVDpKxoAeAGo4CJTHzEZtJh2+YWCZgs/JZpM9iD/DmWYWr9ktzxqGGdEXwdsw5SAUyBqlPlwZdm/PXP1GXfIAARgaY2PwTI5yJmpFyc6/LeMqMQcxijsrqIMvje/6jUOVkbTTNkbhbJJzh7sQTxP3Dd2T7gMa6EamBT8AsMm75Mxf6SymWlFq4xEBzoBYD7buvittAGfnJzrgY4JmhFrn9b4PwAAuDKZVPhz+f5SN+TpiykpAkBmTeyxrL5mPT+PbDcIYEmtx7RvDgCS5Gq3pBtpCOLDIByKCAN4OHdmD2Ltr4QFzr+svYMuHN2H6AAGAHC+qphsrXqSyP65vmW6gDy4bYAQQLVmmIFbF0IZUwXuRaUs2h7zNsxhm4xNPuKup3xvdBEAZQMABJl0+2Go9T0EQJ4EAgAUKrgejsMTMY6/qfCXmE8T7MDerkgLqk1HD4C1ZQR5/OwadqBSyascCCW7Js1R8GcVc583i+BPOtatHXGa8yHTRYDOhAQadGB0h7za725VfzZvnJpSE5zACCWUlL+ObgrR2cxgozC1qxwZAHzslf69j/918KcQMM51/f6MHlLWzjjuVzPSu8mRGQBlQRJtybjH9euAhG4dre2F+Am0SbX9FIeugn/VUCjwx8eeF922m5n0GX2SmoJ/hJqg+Luy0DX2KuihJa6pYN4Hg8t0IXRnLAckfA/fC6zQbt3Obe+0OlWv45jRdQ1kMFwWihZATpJ6KEs7TYh+9/uzHS88rtkPK89ZgvBUNd5/GkDaOyBqd4ALH0IJQKL8tReILeyxIGAaUOLDyhbC/KwGqKIptXoDAG67/hOuMeZfsmb0Ovju1CDFrvm0VoTkit/sYFTlkagoMZVRypwY59ISflRummYnUtayEQshVs/8Ffy7MJP3EzRRQJjOKxg/AYD1NmI7SYZMjoEWaXC6jGq6KYqFBGku5fTx4kWwF9o4dHc/hEs84B/L8JrDAK1/9qyNWl5wXRj/ps4V/cqZUP8cCrmfFxVo0F9CYlNaSfXuIQ1NY6boBEKgf7SqZQQqkqF+/qSsmXJcpmfGBMpJ3h7YSUeR95dq8oNxOzk3AABZV+pXDAb/O0sAEvCNrDwJJtkgrockJwZw9mHYOwfNJOpZyd22Zvmd/j8IyodMQH9W7mapgKEyPlw/pf2wvj7P1dM9svqa+G+VAJgkdM3JAA8KoTkPBmxVjJ60ybdNFzsau8yPWHMjrezssJvCQHyHaWleEAICVhf4Bq7hvNPfSErEHCegnjQ3erSwMdNmtq0Pv0FvkwG8hvV4aEkCTZoSyAJQs6uAEN/2lY0DkimbdpQiW5uDAADe4Cx0QwQoFz/dJFBkcjMTotTEMRGQrtQatcoTvX86iSQdoHlgBIEXJE7Ky8+hbmKKypHJLOBE5t7MvE+yEZ4g+94JybCCtonwrdEICEg/qSxiPbEsffOu/UUdSktcGua4Fz4bQ8mT2j0NBpgF5iBz9u8x8TyM1V6JN0Wmt7LKemRXUoIX9oA3Zs4SJWuQtmjVrAWVGvgzAHuk90Ilu3uCwCZPqfhW4HqdkXIYTsQ5fOYGGzSJWrfVZMVSVgCPsZK7M/S0WWeD1oUBQ+sDIAA/x0mYjLRud7QdtDWRYk3sCcA2V9aeATBd34cIySUfdZ/kPaWpIMA24FXpS2I6aUe0sAxb9Drc6wmdAny0oSayUZsqNAC437e95+Oa4sgNOKbX5XW5ZMxgdUTOl88AGuxdKelz6FehqkCD7UetJ4kGQC5czpo4lkyZP708uiWihZmpY/O+yfkTzM+UHgiwvla2Pw7a8WeVK7RPO4NmAKBrG9leKP4Yr+ynUKPEOrJhW6CXpG1vj3ut1YB+WjA4BAAVCPQShr8p2Te/MsHBfaQixUPLxGxo0IsToz5EzH4UFmsz82TpRfu67+0+qdL+Ji4NlKawUTJxsA+z2YeI+Satl2gz1VnPz5VysjVGJsr0PQ7uFWDU+6WlN4IZtaMWAfK1S8zIPawDzIRb9cxUkJN2IfErP1N1B2j3rcH9EKgFqNdnWIFgvacBhHl9th93V9GyiMofazJYv6Nfq3hCsVy5N7EJTmm02o+H6b3fbLHbgC5ezGnvmhoO86DSBthFDKmjJEslXT1T3z7yfSvBeUO6UxtGxYKiste/xXY6ovw/dhnpAJFIqY6LDN1b6U9lQmIApm17spYTmR8URYeYDjZTlg8ggEMXY2+pCO4AAAEGhwOm7alOhgMh2T8EX0kH++I6BQCo71oHZR3Ak1a+AIA96jBiNfwYhmlkc+SBdYpLwCnufHtGEy6tEIC4S4Oby78pDTBYS02zHtJUwOL5Z8pfH7Kj8oKxx7Dn9Ol4CADgyc6MmAjcY+pZz9fAnZ5B9rKGaHCdTSTVxQDEN8C92gAACf5pHcyUuOgvEohSAug1QpcC8HkxTZFtrhHnFETOg3IOgannxpOizlwHhUGAGgR+ABrUugEGpBSQyrX76NUAhOmOFimm6wGBEd0apH4t7GSb0NrTxlhaUJbGJ2c74/QpIzBqWI7V9DkM3UVUzYyGnkb9/7Lq1frGdT3lmqfxAdwKAIAMkNTl0FmkvIWv3XbZGom9INu7gAYAoEslB1VpH6MckYMXLbP4HfEXGRtqVA0KwQ6hlTdlg7AmZGxUAmA58Wgmh82jSVtOle3yyCqW3Pq8As/cIwaEC4IxGTIRAOj45DUqCI0gw/r24VjfA0a4CgcPg0AO/NOPdv1tNxoqDEAFADXgJfhEaY5ntl4qAZOdtICsilImvt3VqSmiCngaVauVu8X6sC9Kgk0NutQq9PvqT2LRpMAloJvKvD2GGIiGketCOlypAYA0U7rfvNpvAgBq4NwLgrCSBtPbzw4lUj1oGoBVUWNcGvXAJYTU+o+/i94h9x0lhP5cA7g7UxRH0nq675eTUIKszzCALjqLlGrvao3U66rgkt9vfj9eEwF8AUIEvB6RHdYzydzkvpOjHU03FmIApNgfNbK0rnEefRZnpll19yEEfln1ikbWXPOxpeuUsgO1uGu9Ww367sE/NQsqmPlCtgLmAsHTBWUF2lgpNwE83t9TyajIneKQgPpbQaR7g9MTAA9aBw2zuN3SAi9dK/1zSgmAXuxeuFKw6rDitsM1YN61SwByWtJEM1qZZsRvygelPShOYjDWiYkSF7pRXISCzGAj3osGoA+XkUgxwpcAELWHiWHgIWyaiLa0XujZJHDC0wYLZShsrF+FmjcA6Oicoj4FRzFvHrWMjIw96Tg4TA0X2lLBRe9H7IQuAOo24hGA15VOIAGfug1rO6K/yCYdbpW54pIlWDyZDdhFY1Yrgzo+aZlGiWxHpYGgafwcRTQECGIAZDEsfh9ZFp0pLXjtU/6K8IzGM842Mtq6o/WCzLEWEdjgjY/lImMfH75sTTP172ydOhZqCoL8h/GSziczC2nrt+gVn+nSq57KgMESQBFojgxoTF5kthSltjGx/k6lB3JymTHhvccj1TXa8fOadyDPAZXjCAQ9BhzPnHvSgAQtvCk7BbzIaAoAX06eQEtrTiNVF0WoUB52HqKUUlmfQdINzrTKV1tomKoHRiE06aQmZqROROznofeYb0Sn8LPe8BUM6uHBXf89ASLXntc+LSCdn1lO2nql/Uo7aQdC3WecS/DJgL5LgS5W0EzQDAA2nIhYguZBJIIBDwmuQmOPgOh974C/15nhvwPgS21clrfRZwh2yVDuAFWVa1D3iDRW9ZcMscRGKZ8fgTdTRPGzFOGVCz4I1Xw+47w7+PClhHP+vyj+SqNx1wCAomkDhjz3DgLIwHh9lfJTzrZ8TfJS/z5sSu/aCHV58GnIcOTZubWf9+p+sznymbaeH9F8I+KYw6+aJ1774HUrtCmRQSqjIwLlARkAkJ8x9WMLVjoWkWKH9zc0YOobSvbvXMBuZlK6MmPg22noD7MEsg6aHyCRkMaSxshHHQcyZECgAVMBBgDZJuUwrEXj0SFDRD+5AQAPM2sArBr36hLFlB54reQ28QAY4m0jiN6+mHnTpnizyROIu/CP44w9EMMPS33lUVyrdhkBH5Wr1j71GmLpfe01L97M1LWH4USl2LBB+VHik86AMgCAH3bP0vizMfPBa1MkN6btRQ2BgNmz0oh0XAIgAMCzoHhJrVtRiscjgAGhSzEzHz6mUWNHfzMldZLpunl1/alFooYvd0mo9NkeCNW+gwcBAL22EeSx0GT6JGcKAQAeTC5xjecrS14eTtGQpBae2r03Yw4QBTaVUdgok3Y5t2UR5waAorQVQyAbbe1TkW6pTW00DJP35pNfdimvH8OARNnm/kbIKGFojtyepaXYwHUllkiGk8iox4RNsmkGnQRQbBuOUDZOitrTuJVy6TQAgBiQ+04AoNPODv4Z681uotm0LQE4eT3STdRnwPKZM96o4MMEBMrX84qhNEmOF4283g+PeOfXpNRMJ5cMslLIyfBrVl8PchzuNePGn7M/67rt7FbKgxaRsgRARlTnrl5L5lD4pVLfAADxwgArxJXshOXw+vJaTAALu3VaqNaZ7S6naJR0uFqEanreAj0+I7IVmvnwzQIwn4fZgb19nM6ZCgBcosyo4/PuOSNffZaTUwFA/bkqwjwfBAytTj+RSrJzCOLG8ynjiE/TfZVEkc/wwGMiawSvT0O+nClhQnIx8eOI7qlYs08eMD8mAFhxulu8yv0oipGH2vnG7Pj9mzBtq6UsWfWQFNyF+EAxB1ka9ZFKsnEJaevWtugRhBOXy42RYvUNylqzAreyBDj5zSUSosuaeiCZoVmwBRpVE/PEY8j1C8k6XkftgdLE4oOiRuyRsKSx7Dtui9cqYhOCTQuiBE47GLxwNgJU4XFMdBik17haDvtCjkGLQVVa3iKOGVR43NcGONP0QJdovNk5AS+HT2mV4xFcAUBpxcmikqYrh6bKNARoBrRUTdsnIDRtZipIRAknLflAUL3O98PPO0v2rOzKGoB90cEuRgf5AYGdRYbnAQDVMXzEBCyMul3ATrL7u6Ly6gbN9ZDAQR3fAABmPTTSIaizJoR2vNIAoGuAYMAlAInH/MrJviwwTJaf9VPHFvMw92ZEG63iiLpgGNiwj0q/PA9MBiZNy1PwV2YhKnsEXJ5xhQFgBmI2IEdfAACGAWlw06iGKoCG0RsjkGWQZDZAC4g/FS92AVaL4qzzwV6HiplaKwMA+Ydaoc62QX0WsXUC9nz/dLdQY6P7kkFeEgur950KBLckZy3rM9g/w+XMqX3SBU70bBMg9QT1IKn6KUGiU/wHkS/7S89jnz6uB33o77sCAD3DjWFXyWRr5lhZAz1jM5G8fzFS00XGlIuBwutB5SV/iIAEPAdYMHedh3BEBTBpQ/YLnxcDOQCLpX1b1LrFOAzyeQyq9WRS6adQcdcMwIhlh7n7ELV2BiAAoHRj1PtemYA8cw1r8rM/eI742bTx5Znuf7XZTd9fI1iHYc3zPwz+/XUYzzKt1qVXl1zysxUAhD3g5/Iwo8SM/m98cX0qnosuj4UJ4Pp5wOJ4h8V74s3Iv8zBn3yPeyX+7qmXlDWwm7ZVNACdBtH3R1nKGiqnnUkFLOc84+5Za5u5NACkEdPRE2c+ZgLO/t1HPjta2M97xo6AtRmCLWq0AAC7NeuoZAA8QIZ081p+GGgltM+fPwjGsA7738MSQK+xF390CaZ0bO5s8cqaDn0L8mBUj5uB0vWC5MZKZuhRurgvUa/qLNfPJUjT4c5iRB7WPtDUxywRSfqYsyhE2Q7hTYKk10WnMwVKBgBgy5QP3GwQWzfpaHTNTDVI2IlM22bFEO4Vp9o4p9kp1ehT+noLISXbPqgw+MXBjYcYAYfKNgxwZnl0Iufn0kdvceVBBlZpUnyGIPgqxOwgweJJjpqGo+Fa7WY8tCyU4mdhRqXgj68EOf58DNZOVbFWuQ6s8taEQNX4ZQ9aAkUAwPJE98lbRmpCC2W9DhRsJD8EA8Zj3VM+qKHloV0o0gJMpMHI0afMAyUA7MBP33iLRFRCilaNDwCgp6m9GhdCZtsULmlVwkiFPj5dVCvlOZkSDO7huF+1TDJFcHsaCwLoGpiizTBeAcgINIBrS4dJ9LHLapf72eyI1qZtobl+BHryjGNDzfXsNjh1NcFDILzSCCDZFznZBAIEBHD/0kfeg7DvCZeIp23eVYAPABxBe5SoksnVgJt9f1iP710yBprZn5zH7o6ocQ2DFuf6OyjJKBC4a+BoxhIKrw//dyAYS4ktr43v0XrXD4zuIbcpp/3TSWP9/AonYYICAAaYPw9d1FBzSLPzap04+vvq3j88B057bSYgjEdjX9YEgiAz3Unei13P4IQ3S0XPzV1oxRQqDNAhy9PPV4jV7ewaNpfldJuVJVmp/5Z1MyzSqwA2DPxI5hP4ee0yHmmTB5w53uFQOaELlL45F8k/+4CiAM0Ps7aw6dABPa+lo9dQXZCv6ECIaVv8b7YBaWBNPgD61jdH2MBR4MfiUwci34PUtN4DNOERAQCU8zALmYHA19AQAIDNkj38dGyj73lRfK9VrkfJIhp/6aiVveLhSSSTyWNSTmcBc0MSzBhx++DcQuUKbUEc/XyS89AGhbyAGNGtPs6wA6oAUPA9eW0etKR0PO4YGZatHAMCImpCcEGdj7PgOe9e5Q6iQlNmyVJ0+9wQmnpUTwaktUgJQDc7KZC7IHz/00ddAYB9li2kUnYVLwCSPKZQRYWPII73YA2Qhjp6vrHJHQDAli+MHjnhUy6QaC3GVDlgDzd+NmDUv3v/jqzlaM5DDAEHwQIggKI5igEFTFXeEv0P1zvNAXf+4mCt/nsPGgoAsKBQ0yc1hCpMkHm7tuY4Yt0NdRwMW18eKq4RKvsW+yTTL68IItrTGQCyS3zeQ6yE9UYRIKYB3nCzRVQe1lMYIIJL95cb1skoqYNcG2+tNnZjU4Kg/TSyUBpDmQHopQDp1HlmYC8HAABQkiDjVFC3S9rlcbAjKo/oN55LMT7nDVM4DyCiCLSPZo0zqVuIqXERVd6TEofC7NmMQ44hUAKAxHaYuQHjov0WPr5ewJsp/bsCAAlMleI/jfLlZ60iR8O6yQROb+q0ir6HjJwDphKYhJuRRQcARAMQANAZAItYk0VyHY0qItcc7gHO3hwvMQJKqVI3NlmlLuJ/FACcdv9wQSqN+vOdwsTUwH/IM3B9cwjbPgDIz5zGwJwGAPrxGnFkoewjog+zdnA7OMwMpepa5//rAABeo2NS7YDhtbjcmPuv986ZpvNicv8zx3QCZPBUtHK2PcREyYIY+C1A6+UABwXV1PU7hw09jk1BTw0AmJV6Zr3avejm0VYzqXhpxes2n9iJxnVMPccqARAA0N4Qk8NmbYkJYgQAy7ZdCwCgpk/DlgAbu2FCMLPe4KGnmUtbH4cUDxiXAPCvfURRMchJCSBiQAREtOHpsFK7Uyxs09oXEUgXYzi7TI2ftXwvGE3YGwAA94gLI9QWFmrGMVNFu6HFMSY9BUUyOwsdbSDBkB41c8oEWYm933zQRgRbSam8LggF6KaWliFc13SIMO2IqHupwK+ugNHn7JpEXy9sAwUL1EU8Xmn2Cpg0oOM5s0I560VXovZAbNwNRgnkgDtlI3cEnl3toKjrgqZDEycJNMkCwEffQZW0rEpbIK4hcsW4pbRZ0Qg1ARssUwbIhOlC65mfrehrtzHapEcTvNDGaV8Bm1FRvZ4kNIOXXP+XGZCBPMUmdw0AuMe4Huq8BvgAXMYt+6nrb6ZDp8oIAv2qzyQgymAmAIANkAG4bBuetslSznwmBnrNWY6QAkpkS6IDIAOg/2lPi+2RzmimeUsGALgeWAlzH/i5MXDFS8BJCE8n9fR2YyQ9bkwX9TAn18NlIiSwgvfEv5NN2MswrYtAQuAafVfYl4xQKvqjDgBOCxiHweQw4Cfw9+Xp9dLPBFtxHwIABlPietRQ4wUxzmACscTeAgA7ODHwptO9SwC8fmeIUupaj2CFf8+O/W/4/Dh/kkCmG4DP0mChllD53vYAUNeCzvUwgjVYH963mpkPxgTrY5Q/0vfeWYrCAJ5WZGDmzzbtuy5BdMB+AOp0H2192QHI+SWAzALQ8xufMG+pbrW7LgGEAcjayjrgdZGismdGd97NuHnrWdLVFBCQGRX3u+CYUF37XXXEPbrDDxkfsveecwxpeicl0AMBGApF54ievLd/PDv59wxuOPyMmDGxDgCA8+ZoV6lxhqzQmwHA+3X3NEwWcwkAdh7r6aydYCQqKdwlQUDbrhqmgkuctOO4S1rNUghoAGAmgO8b8yFPdMswIJm/HCBLbpThBUASERoAKtr1dPu0QW8qPtwE1MIApF82Akt8H7aSRB3DNzsLP46EYQDoJsZpdOBg1e5ButcrS9mRWy0RGD0eOMAsZQbQojr7nO13UZic3zowtP0r70AU+7QinloDIcoXwWx2ZDEbJ+SlRTRZkbNNCDinu7Y5UlbpKpzV/qaE21FbzI8lCFOh18BXNWM85PVM0w8Pf+0dxvXfSxcE827qV2zV6xGSMcGSiE8bnaOD5RwgtkN8qXgMP9duMbyGB4L8+AcAUAkg9WmUTqQzkIUylwu1CJo4KFdFoQDlczKnpr89JyIKsE83Omx5GPXa9dAmcF59L/Mo24URED4XGACsw9o1ptMgN0zTP8XrSCsUnQta9TjLcT2xG2VgggS9NPOyLTTFkvZNYN2eOopsLg9QChDZQlcCxC5QRgDcgV2YDp8j/E9ZYgt4uzOBbIlCCzs2QoPbo6S7D+MzrTWvwqOotL7wemZregkgXijd0tWtyQggxbmzBvga3O+qRHC4bsWuic3D7+ol3zO5XhrC+rUniogeC4fDJun+xfQn64DvybLMpK0Q8DtGHxtFy9vtvWnxs49G2C6eVwR5zjrL0C2eE5zJBS3GEJHLuTyJTopTdx2AA5pPAwCMTfGZiWjayWwy9ZQA7woAHCE++CHUUswhMDsNnHCvwDK3gMcasAMeBngLm21C1qZUKY/WM6vW+ms5KH+vZ4h5GXZP8Lk/EjTFnZQncw15dpP7nVlwHDBNJNzGln7CBA7xce7ztOCnK9FTA+esIFHP3OipG2b6UlrgevuH1ancOK2tpluZATGtkauey9ruixadQLBFBgCUCbKCWdtMp+3sFABg2zY4dNdwJZNzWwDABfC6xkuvkaEhI9CEME0LZA4i1S0OXJ63Hv0aoZBvbIJeBwAOmqDAUaeUGlwBLxPzsugikGEw9bjWgIJkNjjAcN81a36fllJd3Bkk74VtlLfbtoTOTG/GAAAgAElEQVQT4pHHUFpwmIUcNiFCQ+kFMlzGVFCacOyiGEMPefUrFBAk2u9gtBLq4OUZjxIIMxVR5rkHOcjGwZUyk7YTAvd2YQBQPLmZFQo2tTPHF3oZVttcewQAAABEHNQHez3bgMwwTplKEW3Jx4LqNgVxD0yJeUzgHrNOut4JBAz5EsodVp+DkcHY3/Wav+WwiBbJMSEM9wb3AlknAg++B4OsNMqaFBm7KkhtuuYtqnwAAMRGTMbEfAuOQya/fqhGziChUsMmsNRR9zRYAU9agwgQW4+gkv9kOtd7O6W9SHur0RTFuBhGgwyUHRQANJ5oaP+ETIYUI4jnpDDrDnQbP0XUiP1nDQCYGDAy1B/JvCnsIjP9XipBDVECRuxfOUgGNMXa2i2BTmjINCbv7Os6rIQFz6cBgOqTb093sjGcYGj4mvJaWBRrQ3Kw1wNeGaSZ0ELZ4vNK76A9jza1up9r9ssatmhHfybT4eqR5rOGYZJ+RgmBAoeetQikURZQPXtMazWhwuuIwZNKARILUzvDZ2vImPpyPhtLqAIASXQOGcoIAU8PsCiBWexauyxKW7MAwAAYuGYKeYsot3/kU95kvpAVcv3+QyCgbPv8XxS5s8t3/GuupYqSSenTACyOqgIA9FsBq+mzt74D14b/IgCAmMxnfwAApl4mAQ/4yJlD5qzr4LQPogOY3Gc63aH2EPoeD3NM3xtuUgpetvikUyDsd0UPAfxgHCczpCAROgsCWcInXBl2REty38uGpgt9my3wvTJH6fU4LzAecEadBB4cIZuhP40A4Byc/jwDniBgs+bhuVjM2/FiLi9zroodZ7IvT5ZtdaLxpbDRFJF5pAV+hExZmYtGxCqop34jZbLCQipPQoqj5bEiUqFoW4F6Y+mQ9CuAIj9i5VcB0T3o+K/0wlPE04VxyoJ7QE2/r/vwO+UbRJuMENmMJ+yFgovHehZaShESXB2RUaCHApwWIzxyy5koWTvDd+MnnTkICpzPTlpXPf05+DiUiZbMynp3QGnHqqGmXCNgNFTOoIDpBUGQqZGv7BdnfcEWqLWToZcd3XmRthwe6jpMGFB5RiLzx28EwAxdUgarQwOgQMCGO4L1Yv1ZOpdd280MCopwJwBAP5uN7Dq8D2OCJUyjW53Yd0Lv1wVbWiTyvEC/OsAr26YAEsfoYngHsB6O/ROBqZ3f+JwQoFjmcmCctHbpy57Kz3frjbc2yOhVgRtVcLUFSmvRa56ifgSWjwJIkV3C4Ej6Cey/fIYo9tlvTgCle6Y9NWQmc/iQWBfEiWZOxwRA9f452HIA4isBMdbExsZVNQg4o8X7qQSkLI1P1S256jqats2JfABy6GcvCt8PK+QEzzG0ykAG998BJIGG15uSaARzqZUXKplkqdspkyTkvNPtdgZnFkq6A7CNYlH539bV8ByyrS07hXzeQKy7b4QTR2e1sdLYyvqBMAhasyoFkY2dTcik4vzF35Pp4iwDzB+xM6vvFwmlIlRE4GP8wNldgIL2lLo4AjT3AmAPfvL3V/nVHRqxKN5olkKy9XytbAHXb8rbFeB6vShZGwE+9fc+DMzXIVfSUcYj48RJkp5qac1c/QyVdcjeDAhIUquE14LaA5MyvNZRun3s+TGKZ9wFpYyiZ87x20dHmoJKIy7P3wDTlb2E53BfAIDekqU6Kn5DlMXMzJSdsjpUYxEmMUpy+EnPtq0d8f4KAHBOOUQxoK7ari3dSyyEEnW3HaNY+8OZDg0CHMLUH8xNXsoR3EzeUBk3mfoSJoadBc1kalWvofneCPxYtIsjBHf1KeNAXp0s2/oEeoFNm+1Q/9RMeh44mFtMhIOFDW2CZpfrcLCeBYitA4AhQNKDNJXbG9d0b3qwxJKPQQfh466xhMcUTILFLJAEfVDfgyJykySvRa1O0WkfThIM1c8hPwUAIGhmfHGnmYpwRAeQpw3ieXqkbAKBsgLrAHAwsf0S9wf6BKjCNeUPq2UCepYAQCcyTWBozOEgMJ+13RwHaHJcB/8+JBdLSj3vmRYnYYEGx6jcMfq/k+SNmiIODk8ezOs4VyL7A/Aqfx/fS/X9mySwU41V+e4K4KlolT1A4nqGkcLDLU3BP9P4NPqWOULRCui+CwAcrU/ghSjQo5jTGdn44XMcNkpYnPoIWt6jici2oDyiMhSflQ+idG/07CHdKZPWnnJVAMBtbbvyZL+SCVbatYqeenaTg9DPggwYAIgnz/HAt2I/inyxKCL+e8Ud5kdYA4fZGp/rEGYNClQZEO2fDVBQKugsXqGDU7/L/s1zCwukAIkSHjqHRq95ShPqEVBJL7/22q3CaMBOPbVC76PQsHtdVd6zLCv5zz1z82eNzioAOGFJ72sjpcwZIRcVE2ZdP88g8SFdCCb7bXeREDwOn3zxtR4WlGvoDIBoITF6cFZFQNFdyTAjsqh8VJ6QlRKRkZDYLnRlaQCZ+oYiYtGdRpyofhO5106r9jRVBETplHK7sta5gVKJvkk6tPcigh3foPXjaa/WrOV7+8RKlkBGmyeDPtlinT08J9AGY3CZ9+nLoQhBR3eFx0fEy8XXH8AYyt7F2zafKIHCmuLQtl6U2wcATEmjN2LME1hJWZJA2JoOfvb7zmZ0UXcJU4gSlJBAtadLqSUI9wC2LHPYcJY53GQAyPmLhuVimKGtBPVCUJW7tsIB6L7lUNlqiRIAQB8RgnYQVyoqVY8Qh6mYFA0AMGlnsSBT93Yw6EgITMAcMwEmDXPvcThuMRMA8w2Q2cIKcStoQ5TJfib8Rn1MdcuTJRolFaDxPEnXJF+1bS0Xg0UvaYlTDUyZfVqkJPoatqn0P1hgUWsLMJmmliBBnz7Jo+e7o/0s6tGo1VGsM5yIEPlqzv6zcJVFjPa1cn6Ned6pqfG6gn4UpDSJTYES3gsBAKSzNjh8UBooxaKUiHAAcfqNMlLOovABqswxrVkjY2O5B5k75jdgXrzNoDLyVXX1UH7RMHXyTAYzpXMDn0DGUnqmm6XAi+j6mKYIiMgQSAekumJ0Xa6kcIzwaoJxQKoja7MhM9JXil5dY+Y1ZkKf7/10u26L7YoAQKAj7IcOKlxi6v01++9sCH0DdJ1idZUFEk/2HvBxgMV3HAAAn+S2G29r6yXKbiNXSbadYN8z4wIQekZO0Lxw254yDI1PFlOI+ymQOgKYstFRcT8C6K5ZcdGYHF7LAMgpVdCLmbxk1iPLmvafwOviXBlBwD2TKQVZxNsZgM7FOVB0BqVkzQWskCNkS+SggHvwLyyAmMDBAEVoh22lQLXv+SF2QuA21662Sd23Lki0QyTjbTJ+vq92UhfFdZtnDFMzh2VDNthbM8h31se+IzzztObJjtpRkECkTzOUBpWlA58xtgUV4wTmaok+LY5gk4eJR83rfjRqmHL3Ks2eP9MgrQThStfrPHaJspYy8nzNFB2ur9wv7mUKAY28vQ6ZNds2O7oqPqewif168HN2AvS6CBOT/VdBQZJIXqqrNHTidIKUZSQmQxBgkXHnLm0gVoalCgPANtAD7UhAA0pIAQF43QCNyf0Wc/ex6EGxnsNgKmFH+nVxLSoBYHQuxtGOkbSAEDMMMyGyFACAtwACMr7i9zlaYapXTWYfXkxGlMyytxpIk37bSiPJ6nQ44Wl+s4ISX59K8pEt9MledibDFEIMD4FnNK4dNXuCALTvIXatRFcbPoviELPJzPyc+7SJMpm4hsBX+QQdCVJfWXWbKTAewCKqUmu4Z2nOorkj5sjQxwFMBoB6h9EbHcCRNrqUJHSw4gQcAy5CcQYApCtBlJXU0lp7PpCi+k1p0FmMQfxe2xoXEBZsYQC62phCOiwkBX+CAd6XtP9xG/bNjFotSgBrt4gRAPjQk/mUwRPWCZ7d/JgAQJQ4ap8ZHqTsWpvLHS1dWYzns+jthyHjSV1alUsHaYI6CedoM+t2Nvb/R0XOy1Hwl6UqWsC2bbk7ESrneyvjxwwE+l3QCnbZ/y21wHjyw3L6zAReiAIAmYbJ9c1A2TjOmrfVDAAULkSqPtRl5evnwnPDLQKmPfkcfWCpHNfapVcPBmB1sk5e1rsUKgNQs/N+mKUey7LZQr3gFDCGgYA2wfs0+6EHLukpkvW5S5RnUEBQz+6ZTwwr1dCZKQtwk4J1si01AG5ewyG8A90BZDJ87KDzoR+5+UntSfh4eOWOMkFAAHtC4nkRcaydMkMxg6IuDmzVZVIMj3ZaNEG9BOb7UUsTtJ3ufv+KIVgXHTzakz/hP+VCBi+bmAU4SyQM+t8eLGb9AvwiPaUepf+bspQxzhhJXipV2GuY46BzhskGSlbosmAr+ZhrkmQJP4myYPdvKECw+3Z4mFqy74RGPhOSc0qYDrP8MACgw78ZAGBWXABAvjdstEpoB9qh7KdexBAK6doDsxM51StQ0et3mxR3MZRigc9jKX9aWxwtfC4O7dewRZb1PFjOQy+BfA4mu328+RheNbn/mTMS7KembAU6BXWm9IVQdWaTHTcDkNHBNGvdKOMgA0AQIRCAMgBo2hMEWir5B5WNAwZ1Zg6jmUhcFU/j9C53uo3T3LxBTHEJmbJ82U4AOtJiFRWw0SuyEZQN0Op0jLqIJx6i1Wu9XFIAtl2D5gbCF9JB5j9BDyG1AKi9qk0otHJYAIE0LPS5HqhRvorLOhDxkjEvwWcQAJDVLIMdAjfG3fO6RZMHJdae+BRN9dKxSHV2YIuWtFbib/tYTLcxEbkGoaeO5nMuFG9EKzyOSgaZhaS+eL2nSh3Scqi8IlCk2QyikdQmX9gS/qBEPRFsseSUHnEveCUOowZ5tJDx02x+TBCAgwzKfdLhadPrJaPKADizMgOgOqMOij0AQA2Lsi26zdG0xwQwShYnJwqwVpAzm3HnCNir1e6EpSICWG60oWcBEwDvi/Ss88/uhOF93m7aGbSs4r2PgOJVqur3fLdrJ6ullf9YiyhLoe0HjIjU8QEAyff6OjRrw2dm6rQDgF4CuFUMQISwB/Psc4hGeFQP2dCxYAC4+K0LInhjR0/2gb+6Q4jgE0DJEMCJYjGMOt+UpV5H2qoSNoeJ0BCCJYTX+7jPZDjsWuOgpz/yKt4vH/o4qw4DVAUTBNK1BFBa5lg6xWyDSgUboPE1kCzx3/at2K1zTHdeL5xk7oRAQNeuunxku9/Q//zwckHVppWHCbenRYwsQ5m9j6YigksdEz7H+mcaAIBZ5RZl3gEAuLc5ElzdSHitUM+is3Qmkvg1y4kR8zo6y7ovmoq+dk/t1Y9Rz+k0P143AKCuifFnC39dAtgrGzgmBwDwZ3INPFq0ajD0jOe9kwo+V4/nKN/WBX0VAODfAa5qCSPMgdY3Jl9Cw2Y9E0GGkg1dz5TD5JAgBQDkM2SNcppv8Y/Iv0/ud+GFnMZCT36LS9CCliE2xJoq6ys7sTgLWTQCKqdLARmCATBy48/zkGLhiL/53zIHyz5wrULijjUBABZTxEFDxaubqdfvhHKh27GYz2H0bKgZe6nretT8z9rTBAzArB0XFgAMwGq1aeuVjVXojAVRF+p+U4IAXN9wRNc9T6YpgyJcKza42uV0+CpQBkFTTMcsTQguvd8CAK1NjtXzGD/2oRS1P7vLDXrmQboBAnAxTAacRbEf7DsYqKWBrC7X5XtWXzZZ/7BWng6b4AICYlQUytEZGdx5NKRJym4FIWWiDHQ8IBpNfOQEaO/6rqFwXzw28HwhBmBxzGxTLozThoMjtVEtdg808jNKGUVPRQAr4r+ugaCxjaYRJrMHSCTA9wja5ck5GsnEpVL0rFunpxDmndjcVoBkgAA5XmKaGP6OA3B4aHq8KLWm23bc4Fkh1X/aAVPSwOuRwuMo3R2FtRAAggVhls5pX157KUEdfA2T4FZ/BhM5AbZ2y/W3qDR+AAAOD0sxTva68OGTrHLiDIu12LBg7nThXrBG3Pi2s08ERb0F0uLClJUOLuB8AJC8GaInTBsd2Xewf4J/BQH5895B7+Cft+zZnpFJ/29tOW8LsWejrW4Er5FBiy3UuOXxcyMr1J2JF346blIGY8zOMK+UTfYm/gkERMAn3Q46M9yebZYC+gyeGwY1spROPiPPjmgOsqZ0jSWRcTBXpVWlrpRjlphW3fc2wP2+ap/Y0NbaCF5dpxCRabQRjiEpCGTdMkHxWdkDcKH4a/Z/yAIoZt81MEw3Q8Q39XvTqp47QcCbB1nabaFf46/uoOj8z1m+q9MdzPWXCBlKuvl8AONTq9vZJ0Ej+9UZianHyY+ukUMAkGmOHTT4Aib3ufCCHYVwlhyl9zw+3QyG7OvWT+QABABg8GcfsBgAfGVPKOhPUjoCADi4scgR1HCA8d98G7uRC4RUnLbmB50xoqaoiRitO2AtCtvKgjtc450QEJK+Vf32aK7DkW1rqOu6cwFjQAECOD4SB/Jq1VbLTVuCBQBStsc76qQI/tM5sizUh3qTuhP7HPII5gjIqhfogUXgk1YjiMow3U0BhroG9nlHkSwAgLGman2rA1AUtFDfrLWjBLssJPXZj7aXZPsKsn54hqLZ+H0hexpXFf11+rccwsya+6bH504pQBSVQog6KlD/T/AHAGAftdvU2NqG52NPAqy1Je97smo9Q0sGLLjRZEAEf7AtXDewIC6WyQlQSq7C1uiJxKlSraq4V86A6GLW2nRxRgepXcUoXuM3QRm4IQNAJzkSRKK2eTB7U2zasncFCAAo6+dkzN2unTs5YcbLueR2r8vhgtebtw1Nq9L2B+8K1nupnoeKHWWFbVtCwIpWIv6wVfgejctAa7FmwHLNGnKIRfvxU1djGuCu3fKem0upyXMfSrDKAXpXDIDEmSPbkyBadOjOw7kY5DM50nSiWJg0Fw5zKT135+PJcvoh7gmFJQPCM51NXYJzAOkBx4cqmTeviYARxT+3xCa/tvdGar0ddISkLwGAbIE7lfT6Q0+T2JkD+zAD3Qcf6IACIBwMgJ5f5xuZwSpB8/+crNGpkQyjEowwcujCET0QPVFmqZik4bYQRa/jwQLUA/CfgU5Yu3l9fD8VCIVxYxttccCjlqq8Fs4/AmCLY3HR0RABsMQcRwE/wEpRQutkNPnWAJ0/43ML/JczsJxduE9kx8o1dQbnQH/Ae2/xXGeiuU4N4PrX0SuCTgAmfP6mEMBcY+WgDdPV42kUGmQgKwBQU2U0HXindL4l0ebRw+ucNU6T9YFZ/QK4591WnudV197kW88c7zTpz0NtEiR4FxTQ2aboFp2aAWXQDlWd7EVWbzkelg4piLbnbcoWC43jXa3xeyj9mZFRL7APAGLAkQWQg4yBHPRs6U8HA3DnZikzHPceY/oYZ68zg9P8cHYvTKbtuAAAtLeBAThZqZ9VzAdNDUSrIFCh3SlWxrqjOph5KIOKQfmgAoAI/8IAqA9XGaMEURk0w4MD5YaFxIeqdXoxkD6V+I+hyewJ26QOFK/zefp8XdM3gAoS58bQidc3VUWyCEwqyYw6Ul0otZUkICBoEtT/ESkqt/w1gEL0civ7x1f4NnTVOwyLcG9xT9Ft0nbtBIHWlDpbKLuJjEVxnP6Ia5sTACiT1xG5RxuGBejpjQDAEipvt9IEAIiRkop6enwBGSsAAIFb2UEzgCFox0rW1DbAgKtD6hZpK0+i09rgnHOPQsZ+OHv2rEpqAAW2DU6Qkbh2MACyCvZhb1ZMjMKWn4P7hzhZmx9rCPoW1t9t9ZlyWbo5FPwzJ16B98kcB7xrN7/nE3TWlEhyAIB+QLpPfRz4PuxCSWrT8fmlhs3ND9YP4gq2FuoA5mFlc520s+F1I3gLgKdBjbPrABAd3rEAHqUoiZ+w/pOwJjDb1bQHUgd8E7G8HtPhLN/4iE+2L3ZD4Dn7p2dWpWc8wtWwfgQ+Bbjo9kiFXwNQ/ozzbwmRaASDDhpVEEsAEDtqCgFtO+77hDbZPGs+e3obqCOEAm6fhZ2JJRMI7YaMqdSnH8+E8BNmUPH06FQ52pwJAnpbcGtrMAx2Mz3MtvF9x8fHHQCwHGDrcxqbkXkSg5WAxbVW7uOKvhj6lasbbaqlTbMAgH4+oQSRkeQBfYflnsF18D26iNNrlSLeAgD42oUBoO9EcV3MdfLbLFAsBIY/R4SWThst/g4I6kI9xEe0ClPbEY5IF8P7R51YRnMPsW/uV9Z1BN97AOBe8/mObwgWgNm6aFmZ0KiOTB9/t+ZVhXadE3CkXoIiwpAxRYaVcOHx30W1FzzHG4sSgBSuvs0WWFTzgxxqGlxijpciwNbOQkCYRFf3wD3CEmoB5IDWTfDHId8H6uxaW4JaxQG7Xral0SbrWAYBGgc6HOHS4rVZydpxinn2agTW4jZhkH5ebCC00JCqpWheaukAgIYEZqZAiVq3QIC6LxL4O73tMbrZCti4aHfsD7ag70pZ7RuA6FDDwl6t1zItsnkRXisZSxVcUVltW82o2nGjcb2Lo2Nl/aDR/TVdAMxsAsY8GAgMAJgV1sc5zAhK8jEoh8cx/t4DpNIGiIMe2R6HEOHPqK0aTocVUXaflk2bbsDqt0y3Y7AjoIBgada2cAJjWUmBnSp2BntZU1MD4Pa62FXLWQ4LEVtsJRvplDV2ou3RPbLeoMyUGpzVuznMbQN8TMCK7aIoJg9+2DvrxIMIMCCAPhHcJm72InBxl0JYij4CVPsSz5MB1yJbXMVPXX0Zn+dtN95CW+wAgL3stNaty/7umZa5PLh5MtDF8dJCNPdrdTcyPqMypIp0LjeEWi8j9ovnQoK+WMgc/QkUzkLRhWQGSntLbIk6l6Q/AfASOImoFqBdr8NzZ4b2SjGQPXBUI544BXajrzFzg6CRHyqUeAEnCfrFCjufY+zXKbuk6EW/V7pRRklWygCL4l1OVIQL5IYlJTwiiJx7ZsgOEHsQOFz27FI2HbI3i+GPjcsKud2DrQVifZZHQLzOwrQBy7UR/iiZmneYaed7eR45ScRnIJs7PWpzdPZwWquSKgGukQVrPwwAkBbkrBeu78M5CWX+Qn2uReWxBynCS9f3CQBUUNavmjj1G4W9a3DSnytv+viBlGn2mAizwGKRB/OR1w2DFCYg4IRfXf5Le7gm43pNB7T7GeP8SfcCNUBm3yb3mi8EAFAnJwDQkZaNynrtDIKrGKRYGOUiG2lgbHy3AQ7k6+qFQQA2JMsAAABBW9zPitaSAxn1DYgnxbrgZq//M0PsCkpnkMi29ixQRbfzJpmmk25hSk+AziBwoU3oVQCUuVxvaEiEa6SYhZlqZQCU1bO9i0Iv3DskXxKRZcNKkW3nLGcRFE36IFBmpDoOGAACAFrnIhCI7j4t4I8yQA1wu3Y8BwUv1qaqt7MRY1FcUXEAADZc2ndgiTlfDABAwx63+6i1Kj4F1jiQgjoa09zY+mdFNv6MCJaODdN7AJQEANZWMCNGQGYE1JKg0YrNSSRas3h0MgL/lH8W+qVIx1m/sochpBRLYGE8R0pr3TEDMgDYwQnMa0ViPwX/AAECAFwnBgW5LKDnx1Xdpqjf97HXukdQ/kO8h24AAYBhchVeUIfWph1B/0F8hYNGGgEJUgU6cyhyH9HBEn9vRQy3kABTgHEVWeWwULAbLMCl18gJ8DYYARHKaOPlkO4ZnjPgHEpZQ/0r9h3pEAWd2FurXKKymDQvOlf29rmzSmyBbmPdKeC060Ub0o9b3acYP3GvQgOgLFJBRPdJ5irysZAxFWzM09PvgxDqjSl0T3cNALquA5mk11tEbpwrwFb6AQDIPJaAgUy7B5YOZHyviwiQy9/JjbpgtCYI0BlBJFQOA6ApdgBP2Gfp6OGgSv5sipJ8lcQjknLuCODzNvM4QlsJdgqL7IN3XPAFDjaDrmJiW9Dvz6x3kAjWkI3+9N5+zNfV86AXTTHRqgwKPkPCb14WUYhah84WKmGq7OQhE5HrP2Rn8H1sPw8wrcvMb5h7pw3ibyifMX+3J6Lmus8zNJPp7qkOArNGeulgzOKpb5Pkq7ICHRyIq+z7t4KVCH55xuO97V2QfTi559HCy2JkzTwoTHFoneABiOLJguQj6QtOboBuYy8uXgME9APZB42MIyzK0kp1nccHFN7/oI6k+QCiTeRd7kwAGRIO19BSYQK8uHmPnW2zfZEKb3UFpP8SbYp0LURGTGGSNggYANw0AqOMV6WCuwAAVBnIULmNLP2ufh9eL17D88x536wD6AAA8bsM80nLXwI+Vbz2AkimGwEO/jsMQEfl1a3qMGiXjFmCNB1WZABgmkTFvcafcnIj7okRZKdAjYg1wxoCSDspqtLLEoBNgvXaWeCYERANAIrefSxsVNYKEMhs2ObCrNiGG6QKpeYg9e2veP05AVAJYEESHh/MDMvMCcGE2yF5iCN7Whz3EgDb/Hjjlf3jN9ztcMCjZLRdY/KjvPql99i2xRz3wUOP+D64b6u2XC55KLEN0IOSeFD7agMAFOilJGcJgXbDCoChF/m9no6ng0VmTXomGUg02v9Gm1Vq6kpImEtNJu1SWgFP2idvupWuij3cpL2tCP5ygORsrFksgQrLOaZO084WdzN0a9jKlp0XYRV4Buj6uRcJyMS05b6QBfEZNIKK0H8HAPhPO0WyPGcGoAKAlKcEAFxdNyCBBfl6spZFsUWlAU0A/wkkGmNuC3Or3AnYsXXZWO/JnBnck8+ZPnSfefUeCovqrCEXkoBhvwnsbTIMtvcmU148ANQRoGFTAQD43AEA2XcxAkrXAPVZTK48QTAtr+cp8YcGTE0+Mb4ZUVKs34RrU9bWltwOQtQgQyBfI60d0olpcPgPBX3KLeIb0yngFyt/lzp9gFFlK/P86jyF0zLsfAqU1jowLQCgZ/s18+8PsHxjYk4Fd4c+HMWZ8xAAJOYSnPTW3fHu8MzpZ3sxx9IzF2M/kMlgKSL65ese+CjgZyb/Yvsv6mes2Id/fsyZ/9VoTt+WNVxNV/B3QMDJyjuL75CIgyo+ScjjublxSFMAACAASURBVDxyMXRmc9aHzVfNaXqfpeBrqh9VAMj6Cg2LRgtiFpANDjqDINGg2xjZDghvALEeJ6sVFeWssbouzMPJ2b9KI+Jz0HMP5zvW8k01s0vQ94eMCM2BNP+dI4lN0ZGN6MV8bW7UH3duA4yogxu2tPoBACj4adMm+AvxCgD0Q6v4zufw4vfbYlhnzkD0sTXFZ2T2D7tPW2sqgxUIiPq2+MUokNG7XQCAwX8ChsXTC52BCa0qk+DMgjkEffgtBghCPFHU0I/gGSgASoApup6lhD6SSmBAnmIal7znDJfDTdVlvmZnT8wmoIUOWQTdBBcwF9I1kgplu4qCP2vrONjAhti7H/+tminWFIw6EIzHHqFFapkHoJ/DehFwyC/QnmmH48Q8enFAJyDrWrb6wyvB9X2OKqYVte6GAAA+uksmZPOGEyCfchTWYcjs1Hbpyy/n3vvUTbdxHHLaI1V62h87i+CXjOSQYSIAmIs55BosLV5cBbuJveytuTAAIoTxczrmbI8I0sywsRSnkwOaHi1Zc6pdI2BAQTN206gwJFuJscSaQHY59CkOel7ELAu1TVsBAPAejvp9bF958B5Bw2RDJ+xvrl23XYG8IxMogBC2oLYUpo2wHrZkWviZ1DuvaYzxEREA1WfYSgTo0qbGPoRJSZnMgcO1f3cF92em0qNIfo2U1hmcso/W/X4bnlajzyv3yDMZSvurGQF2oUCk3AGAFer+95AhbPvFcywggGAQ62WtltG9+1/cX7kz/WwGqDGjSj2DEshagkhLXPQXFQDsswATtqn//wIAOfwd87gREgjNiHAdec3nDM7n4jTC4nxbdSTMj8MmezZEWrRV2lCJO2y6ApF26++v/+C8mF7/4r8JAH5k8fDeBcCgwd+jsMHPuIU50AAAeUBEhkWopaMVCFA9JxmrOwZ7jBaqIJcawHgjTP3HT1qBTJaoZOGYvVsgY6w8PrDFRm7LQU1+4bozNArI/CGwQrYYn3UZLEzIBGhDa3IbnLOS0eFzbqCCtaITDzn1zND+pND4pIyovR1xr2ggs1ApYPj9RwOsU1sAIIjdKvZe64QXtq0iD8aIdkWog39qYVVbEToRz4P+0Yu5xmPudm3Z6WsdB+PQGl7fEEG2nZwUEaAR/AmAePB6Spu9AnAIsASwmLFTQ2LAGUVtbHdbL9u5JXQYMoVC8KMWw0ZL1BWwy8DOiPEeMDyIME71Lpk74e/kBKe1knJCnLMAAOAhEQ2A2C0HfrYsIfPW82YQd/YfTcgMWTqsnrkrtfFJZ0IIC2oIgQMZMNugLLZKduiscYWMn3oHrF2sYZUAAJBwz8jA8DoEOjlvAXfCTppba2hiMMNMMoerN0B2LfcWZgG84gru50/fdCucbvYYgEMA0CnE0k6VvcmuT7hm4vMjEXDt3QoFee2vBFQZIDtdKYtmBP7FbC6Vs8FOHBT5HDAoCe24pwIA6yEoslNdn+9jAIB1Quq/81Fej+60iR0Rrgr/E8QYteckKggiqLmH2gdYTnY5GACLPwHKDfJyz08DACmzYk2iBs7acKf/FfjDuIYCxl+oNCTxqzQy9lRMDVnZUGFsW8OsCFHDttHNGexAkc+VwNgZYL82z+gkMu7QwQPB9yP7P57OzwMAyWRVkvMcCgAI2CrP3MGDqwegXWvarB9A73mP7ouMqcFtzvMIw1WalGCxnm/VFCfAYC/IZl9MJjz3ewmg1Ps7gioMQOJ6/bee/f01AED2TcEM3IfnARS/ERNsMwCZBstzOMOOrG1KG2/WLF7/d5df+eYA4FuPznjEug+e0MGhMnhTSw0u2r6kAz5WI8yLsE7Sm7HZ7A/C1iX6A4QByGAW02ZSSJseKiUAHkCxj4R4xDRjAAD+huJC144loXJLSaltSZynAI3e3ARobFgwAAQCOLDJuFtZ6UUrQQyuT07ssryTh/oGKSz7yF0HtXZCDICzNKv/8UToImfRDzsgpmt5D7gNsNvWJmhZ9d2DmBXsyuxd60w99WBgheqAqiN3CtN1TC6kQgvzUANKNwBA5kxQVajRPLtsJro8t0VhAFTTY37O8a4Wh6E9M9n/fNrmx9Ib4DcAAN7rZHXSzp6ca+dWcNbbii3AczLFvwcAvL7w7gRIvY9dytgKppKbc+QvgYyYKKqPObNCDQs1+NO+1gwAArkCagEHdrcD9JxAZOZ/Iw6gHe6YbIm5E8z+uY5NttNOVazX0gAA/8XyBwEApgwKMKGEEHobG7/rLChmhOGWh1a51pZAkmevhGRfgPfka8wA3HhL27qtcq/EU0RJCQyV+s/JQrvsIwkMtZjslxCAksBskRjtVd3dwhISTbqky5FPQGEAWIpEBlwAQGfihghQbYhyctFMAmsA+hmU00hfcyQwWfD/4vURAFAZL07pjLeHa6kRoNEfAgcG94iZE79BQDMP+ExG9Y3rQXYnnwDZi9uM1ILUAACWAjxpleeQA7L+LAFjDyAyBe2CQnxLsuBI6+IDkOeZc4F3v5ztPEFR+rTLasYtiwWw7mM7aceTo/MAAFk/Z/U9u5bRhubXwwCOzpG7NlkJAFSaW6ZEOk8JoIupFYFHqaezDa+EupQHkujUaYpdwJpITgnD+c+HL+fPmZgUMHNeVK0lAF9Iz+7LN1er5QoAhPtOFwHyWeZsP2jTZJt7SkexZreOD6+f+76EVsQMYFxguTbvs7iQAIDjVO1OJwbBS4+0imgGJv90cRt6AeW9w+M5aqt+QIW49+QyzjPPsAjXodga59aQUFtCVEPQxgXqDDoUo/oiKQdp262EXsn+M2l8DB7JaFS3eFGQZ9csewcA4QMJYsY69zMOcjoZggHQPHW/Qx/FIgBAAbAd72xW5Da2CgA0KlWoPi2UZAAmoCBXbcs68PACqCAAmWztBlAsSruT0f5BdsZN4ODPDMaCPpZT+PmHiEZgxwstEwNNSem+qJ+dz4SaCAmpqEReQTl/bB1ARD31wNXBxpLIXK1HR4sZAcDxmeO2OF5QHLpcrdrZk7Pt62fv7ACApQLMcQADgGzOHgP6ZD7MwcnYjLz3xfY5E2ZNqLBL22ASDTMCLEGIbJbcSHR6BQCi7TuMEBvg3ygT7FZLsgBKUi3Go0BW6wMAgJ4CbLlVmygPCExGBPjE/uPQqRVdJ2GLjcDE1lB34XCz20yFmS3LLUCNWKemgguFHIDZM/UyZhr77MnQAKAL4Iabm6yF90eqBjTU86D+Xc8W8QExztnBj/Vn1//JAjng4hlpCqTvNUAiGDiwRYCPZgCkAdAcBZ0DWw470pE0hIFZ//RvYI3cNKoV6dQA3BUAcMtQRuugiXiMo+mneT+6xc67TS76GnpvgLreSgOAzN8Zs2CMjviA7FqP5b/F6Q4AAImQI+8QUvrjWxOh14tTqdu9+Oz3AUBuUUqeTEwoKk7ZoBME/fMhKObM7241ER0y8eluQ12T0adBYh3ieEZHFAWywx8kVDVek62x2F+ZAIq/Y6vttgMAnkucN+CpewcAoI+y7XyePfwNVA7LU/mAYxaHylspB+bfk+wFRPQs3QCgJkBpTyTk6HUvrRmCnlMAQJLouyoBxH+HeyqdIKUEkuss2Eyrgfvd4nOWnVViCaNwGgDIOiS4ue+ZexCPQ4DGzINUqQIEfsnSFFlJBQB2mXNJgB8Km8ABOuslMjDeGGYY6gCgdIrtLLKmRHjgUJ7UBkMXFQBA6jPWotYD9F5NAACtu14by8xxPVjPHaN3im4OMqugWFwBzIE43IKHlHquCVZ8rQQAHpuJzB9LFzVfFR+mNGoZSEwdCHL/y0Q9BCndX1w3/o3KXrJ123ayO5EfQEfBo11pbGCDnNR9iGAN1DBu0+WQLF5+dVkC79VrmO7XRdYhFa3EOVyEeMWUZ6z+xsaFFiAHoDJylETCKiDjO/bkP9FVCc8UWZqtQB33aHHUWYDFmUU7c8GZNj9eEIGj3PCNc3e2b5y9s51dnuNhCg8JlgnQ9sd68hAZqgzgxlSm76OPncxDn6MAwML5lVZCDxtldaaok0TnbzEhiWqfgMkCT1ON6QKB0I+Z/XrVhYPSqwRuyDRode6kTQIA7ChIsIHWJ2RBR1OuAwT/k+W5drJZMquT3b+7HALQ3XHDtQV6mweqAEAO3AT/7p/BXm+I1NRqhT//JLoAAADe84mmCtZQamduQIJCzoNkQGF/eEbAw+DMkQaneBQxvR/sShd1Po3AALBdjlEXhpgamkXtiQCll9CagxAyJ37vIdIoIWsep9bACIxLLAlh2ZCiugzAFmI8f4/Tpt05XByW3QcgfU49IJLUsFDWzFn116C1LQ2YYtTT46p2XzUPKixAb8t1jVcBW4AhfidcS7HSZY7hPZp5B7QoFntrsYdnlYwOAMJcdxVRn0CdlVXjdc0n8XMnkcoNBioxSnKSwJZXaCCwp8Hqnlu3CbpTcA4aKEWzhWeI70WXFd/f5zCef4bt7Jbuc8e56Do314OtI6GhoV6mDC8zvOr1f5F5Y1RvBav5uSGcHrEbS5/t2OH0wzzbHhHPY0yTtIiW2pHi95DkqybPBuMEqmbRq4q/BnO2Qo9l09eBvCo85ZG5hVjI/CzPeNeZeB6YvU2pNtb6uPfpkkuiRwDwbRfcYwc6HKp2bDhZleJB+QYNwazoOQYLoW2K0fBwsUhXqzZz5sO4ToGS6BsCALgBGhxxRkBpR2KAYyFxODlx3ZUDabV0AOqtLRJGZMOwB99OhKI6LR/Cwcc2JWTa8gxAyxLL1pz8p5bC+Xba4BIID/vtattW55YsCUDeAuEKABJ/hkMzEPA2HOOKz45sEfoBHYpGcGytmfZ5zBKE+LTyZ8uoRrzuChmI2yjkmCaBGhFdnLJIW4+RnjRQygS4tahl9Tb7nsclqgj+qlI+bVekN91qRrFXue856OVfryXaUbpZAHj5bpZ4hm7JY0an+QBCxOpjjvgaYApBH9n/8ZlFm8yP2vZo1u48OWlf/8bXqQGID4WEaVD5w/3vqM0nMByiCsqUaXq7VQLqAtSUAOwaqAxIK1Mg29k/HgnV93ZY6+K3IgbzARFnQixU7BFk6wAAYK/QGYD7rxKTiipkaaHQpjJ91aa4twCALgWk00CJ4pQuf8vlSTu3WjZoAtjghds3hRUyZk0ke8nVy8iGnRJm5fr3sCSiPmuUuToroVORa/bHX6ZhQJ++/mYzXq7puv8dh3Zq11HAc70ZIGKdxNxIpRod3qrBi+1SWyvA9eiN5/6khbZ/UwR3PBTpDkoUX/J7NtRCWCGxX/f2fkj2r2Dc2nQjADIHZ4TrXO9PinTxTveXE0tl9BLBLj93r6k78HhniT0T2GTG5j2vBCb/U6kxIrtOIR+2OvPZ28vehz3+SuymSmd4H1DYBCShg2P0ZUHeerXs8yMURxy5e+pop7ycuwQA41ojS5WpoyfvFcChrNdBQRSmOjYAVnADT5AAas6JPpJYv9D0vcRgAOFv6iEPwLeeO2Ev8zoY394zXv9UD47oAtssNXzoAADkZzpbZAAhM7XxS6mYngVb5xSAlKiGnve98wEyfriXY/Zd/3qAdxmE8dDPMC18YdE00jmPbTgW8p5kfdBYS5muTjKscftRuBNEegi9cwT1+EoG15+pl26wtr71+O47LPoG0RWCv61HeX+cxuAAIiBgS5YCEmexu7aHIDhbLTsAyEPPB+ZD9DANz4bp9TDiHhAQu6MOAEhHZRHlBvBAK8pK/jm1kbhIpb5roQsV9hptzM8Aqiz/jaTDIIAilu2sLXazNgeaXW7b+qyCEN15cO2cWpeDFqBHc9wnRLzIIGTZmq4APAPqC6LazHLxYshi572ByMsAQFmtelxF0es3FywAwN59pBJB2Qdq1O5IyFtJTzCy4pQNQksmkPMAikVx0LsPnojBIqLBa+fnkhVOcGPWbssrGoj45XvdSbxE9D9pR+42QBkAXgubo1k7u161O8+elWLc9aaEOgIiigtRK0Vg9QFjsIQ+cDn7BQAZGJCFsa9C3zZB+wYBCP4U0Umoxt8MULqT2KRiSrDeBOQw/GMTAADATAZLQdeFcANF80h8Pps2IwDw2omPAGMIGLhtO4EAEu2DoMBDlxqo9jqqM4BuKNL9tnTBzHa8X+iAKf/pXl+OwPEnrnoa1+tnrr+ZRkCKYy4PIfgTtNmnw2LF9EvHn4PXhGFbCP4U1KpWTsqVrbfaAyl99QyuDk3hdKgF91nRquteGgDEEIkanNArdioVEHYghj4C7AOEyS4rYGUig8ShowFnpWvINW8QBgy4e2ZEEnPyGlwG1fqXI1sHCb237jQAEOn+0GAEDCRQsovJxmuKAdYC8BxQgpIAuncuZmgTS0kAoE7aeFBWW5+R3SprzbyMcb2UP/rza62PnyfT5/JOasHsjsr7EwAgGRpGNJ2F9BmtaX361ZPCJCZ0AoVRzUj6as2by8A/T0bImXCCKB4c2DIuI19TL2GXro4KoAUIHPPRxepMWjmCmGp+9eEVAy0fCKrEOOvnyyCJdlpRpz4Gy4bJCWippQKK131q7NHzxZUzzAq/xnvHzoD8zOlICjA1a8XpvgHScYE1y0uNy7fML1T303ZFpC1vbi0ktSC5xhQRNQUAmkSmbEo909MAAD9gLlzb9vJhlElkAQE50EgX7o56VtCVnEX4wM1GV7zRqtNvriu3DHYeQSnxiloDyQb4YQIEbAgCPOqYWZoAwHE7agu0E0G4fbJqa9gDWxOMefUw6pnSrx+AZavgjwzQHgS50aJoRKcmy+c9KCKWStOjtQF9yLhOUUSivkKPxhpYAgz10aqEYkU7rhEZwAEAoCLe9rcxysnC7xvMiJGvVzL8bKDaW1v/PQpbRRzo/+UEKNAXv4bhZ56hLwEBUvZjup8VwUcz+9yrRszFSWFX536HrwAOa2IJHcR0BTwFAMT3X65/ahOT0MFlD9aM8d+Y5y7ltgAPaOR9ABD9iwgNScfWa/T4mzlziYRmPGYAyAg0iJtam27XZoxEFxMEeO+EOZIAdd0g2KEldRiACMi4Fl33S6BwV47YFWXUFQBI5IrMTCJaYTC1mP3EyzQM6DM33NLWa/zc6QCAfIbd2zjLQMi7i8CwBGBFrUFGAwAEyIepUzAf19dpWT6DuV1DC4sSJT3Yth705ZeR+RxYt1hw506QAbsDAW2xuykDEgA99lS6JzjqHOOZLYhkR6WTZQJvA/YAvxSLu+Ka5TNbsnadlDwZ8vkYEAZH2wNfdATOXbqwKwCgf2P5Ay+t+PlXAMDrdRto20ovMfLaAgDIVIRBEaPGe+/vZgnYQK9//mr8gxKWfRxUKdq/TxT6rTY8R+svJjnpWe/S+dMBwLmNMvycO4cAAMxSsviegRe3O7B4FQDk+fWfORDZ5SwLhZ6uMjGsEYBLGEwAVGcReO8FAJAJKveLrx02toJ1O2X2Mm+E9jCiMwBM7K0eOHj9AGrNthndbCyXeEAfLyGgxE5/YQFY4s354fXJZxkAsMM4w/iO+ykGAGDDjZqRavlo5ROlisMYXronffa39qR95Qsi4eI0vdJBQEQPa1jz6nDLr6AlAiw7XWWiVA6SLDkKuHrQFC2KXxlpjAfELNdf18z6RJMgmCw2MypZj+EoZkHLegVXQGUMAAA7OPXR8AW0l7LuLcYcY3GwgrFP0fLgi5IVJ5iz/xwUWeT0wUAXAAGAfkYbO21eKrVIse4+WtzHoF18TgyrYfanQ1bUWdoG1Sc/hINGvgcIdg8UeMMctoPxEbpdMAwAbuRieqGsgI1EU8+Mv9wKRjoMm57DHptV3FfUAsGCGJVzE1ibkNq9bF1Vv1Wrmbs5LGQEUEi5QAeJ/cX9ldDKrpSH/4asfjPJiF7bL5POHOsxhjQCAAwjcoNM6cwiVvlj4AfV7qe4haCPDAk0qX6jXkrRoClkDkmBqBKmQbZH5nryAcQaYTlf98RGFLVHHDemruHbwQCQ4XN5TtoAAYD/7aVP4UL43E23tXMnADJaFxF5xhY8h5LGGmuOBwlCa0ewbtDJwX1h6rwKTpMI4LUZeOxJgQUpcRUAADQlUvoL1qqNMT4AEAF2YQX+7DqyynKySqYrKRTvmE2B3xCnsQ0QVrUygkKCo2mneuWcQ2zTLZojHuo8xDOAw+vCsV0GYn4gzAbVxDba52owPlTWj/2XEktOvZx/NYjgdTM9UljFanl/5WVYpDrWSADA+MoSacl8xUQYBhhU6byKuVTKRTsaWjludAaw3yPX/qWdcAmgXKOO/bF4T2MAlizB7NPyof/xuguXwPJMqsMeP7PXR86wQ8o/MWUvvviaGEDD9nUAEMtkXVUSY61PlWgGAAvj7PPC63qAAA85KwlxWHKvBMaZamRHW+hi3KM24H2TL7xGhPBiMCR0T5KQ9m58RcIVcMN96Gc/uc/xPdiWv95gmlmUzRZEcZOZGqKXuKhKUYUDAHCjQgVN+1tnZg5ioWSIyMIFGwQAifPvAGpOBoKsgSjOf7xROTAsNErvKgM9qcv05g7lbagb3lwGTQMBswP4OWTOx7spAQAYgCPWC1pbLZGNbaQPRqCCcHAhv3oe3sj+bPEqEd2+kUgeMhdMBTBBhT2LQh+1RFwUugXZi0fogEhWcx6mAl2Cuyh0/1edAcji7z3xfR62s/xC1enE132pNbRDuqze68MSAIDgfHKmA4DuYJBskxmEDhBzvNJeuNsA9Jna8FJ7y2xSiffSyx93c5pSuk1DNdJpB6ijtCLzIHkB4NloMWtt6d9Sn6WJCEs4annNKOZ0XWjDQBsx6P2xV1QCyv3qdr9mAiIU3a2lkQEPIQAAFsDtI6TMVUJCaE32H8EW1i66LZJ95WAMDYnduN6t1QVnlizZN0sAbLUrbWEsuxkA7Hbtszfd1k4MAHj/3OXBsl3qnigTccy3AIAAqTwa8H0LAAAEEUnbPbcAQj5NjYwRFtdRMRrSWgXoVQknwV8qDYEA1qVxgNkpkUFfH77rijgsxqUhuJJiDxMM2DoqAEBeIWJXdL/DdlpVXwJ7gjBDV0pD3o2dl3JNF/bdPUKeYqiTckHqs2Oduubs101Q5T2KcVcCSgmQ4lfL5EbrhzqQqBfj3n/eXdtk9yDAH9h57Hn1l1cZIvcAY9PFjg9WM4BOsymGE13aKJ2C8Epiga4jwIljKQFAn8W1VmYxBDjgdSBYzrmWNRVIIfwYp1af/QdrrIO1cp97nCkAIGr8Pg3XqAfsHP9Y3C7JPjoJG/dT2X8VKzIZciKYZ1YBEZ4LAACZtmTpJVbitVHDTwx0JbWbCnHUPZkiPf0wTTlP8LfdijoujJkFcL8zAACooaz69LIoXmXD6povEZi0AP3cMtxkDF8rAw1FxVaWIsjgQrLAovfEWhHLhXayoQAvD4UbpCgrez9pVYFmtTOYq00h75moaYKh05akamj6YufAAgBQMwRlCGHFZAPaZWMAsG1ragCmbWIGoI+KtUEMpgb2BVrqTowZ3gB71JBRMQ8Gqjm0AeRdrs2XWoxunXtuERBlOt87Gvi9WCA9eI0bkyCnPuBuBZfb03vDAwCqa1YN+pVKO40BmE0WHQCwBJLD3AcMMkKelTxFZO8bAEAjHtJobl/hzvewHroSgl5eFF93tQ7BaEeFPKl062cdPgAe/8uUcZ8FCDgVMk4QPwQAupdsSePDdMjoznvuv7aGQl0zKguIDVEXwJYAWQAAYkCUAOR+JLU7NRa9yVSGWPK0kD8F64ulzTMKa+4diHy2K4ksXVs/BAAZQiUBkdrsfhwMwG7XPnPDrW21ktU0b/0BAEj2g1vYr8ttY7LJlqmTsiO9RjI1fi6IAd2GxrOi7GFloWOcb/QJXiaOlzu+foS9lGt6WmKyGglUlckh64cOAF+jF+nlh94p5O0VYbLPj87KJVCEzc8gKW+tVCQUH2I65c9e6OYoxRnYQ3GntOmSSQ/6DohK6G0mZX+UWkNP4OsMKQ/10abKS+ydB+OaOrxyoOg6OKxdiJvDVlp5rzNoaCuS+YJNJPsHq/CVdGMy0jUw6zqGIXr7pgDAGTwDVrGfDgDACx+WAMhy+hnx8+J8plX7AAAjiem6OAfx4jfgUjWSQLzeAIbqDNprz0t8s1iTbatutc71HMYA/n0FAAVg5jnjWaH1nCDCAIDag+gwpjAqEgBIXOj6OsnUe0lRz76HjqHliLjR/47PxTPz/mAAZqhBoA1GDIDct3IQmJLGPGeKUdRCIiA/eh43mxMhySKOCAjosawyAP5wPNiwaaHhOKgh6Y74xmRwTjdR0dMnksLBZATJt+jH0NgqVC/TgEKiPgk9bCMKBgCCIfZWT6SsBNOx3REAnOAgPoJbnMQeqhuJOUAmhwwQpYHeH+oaUA5CtdAqM6rUVRSrDIhQObOtMIF/eGOz5GonKGbpxU6TNBEjh8Qhqe/p7gwVsuj6Li/y1tEXsup4bvY9x99F9Jdr/KYMALtI5WSW5xUQ0AcemcLm04ytqCkuGkMB2HSBqfQNaAE8Pr6AJkCLhVTioFo5dGS5pjkIQICyGqzZoQKWeDLqOHx0Bf/qArhng8rzzALAPRGgQizU/lKd+pjjyGgdumR+kKXHCta6EH4ssDpYn8slzFIlHsXa4YjhNS2GpWsRAFCFQwAAWa1cKdWjXbPG1CxZzkcbGzQ8bgPMIcozhPVqsQD8JFogZDR+4qVP5Zr85Hs+0SjktAC1+zw469doY5gSjdmHaYsKAOgdHjUjsmoZa4kBoHij1wMcaw8THrtItZcr3HrM5WE2wmURQaKh80mGR3Eo1rIdCQl47Jqo48Q6Cm4Pz5+gEYxer4KsnoT4HOpDhiQN7q3SOXET5LPvdb4oMAYY8TpN73LYmINudVrMfcpwHO6ltIIF20dh3428xCBm32uV5vzLn8Xelr92Od2lFovwIjyMZonOjk7okPUiG2dZhW6Xsu0eTZTjaAlAqaXcfmY7Tuj82UkIYGzhagAAIABJREFUfMowoKqaH/S9PmfOevwXE0DmD/sAIEdxKhC6/aPdVQI6T4YtAJyfrXSqHbJu6XDrDHUZ+rNXxvGeq0x4rl2CcenF0o7MVdi75cxaG3jnzh6K7DkjB23gYQC4tC0+deAPkMnai1315P6Lu3H+6bnNSUGR6numSYdRapToTFo4kESnlRA8MgNQvPax9sOppgcJNMzAu4jNH2m7I/XOGdZpvTEF1oU1eZJl4WTzEAC4ttz7JA2FdDCozYbdC3a6wzVQZGWEe4zyAQJZppkhX8MhjPkACACzSdvitzcwYxj6jHnNAgDEv+X667X3vRnNgxchD0YyAHFBM+ix8pjWsxybiQA5hthQJFIcn+RClwDWm3p6n3zuQ6fAQ7/lQOTnGiKuqI4j9qvU3CEDgPdlDTTnT1oheQrZkpaLeizugh15T2eYR4814KEneE5ofTs+c2GbHx+34+Mz8nPnjITWVicatANqkodngFmv4w5veryXxgYbBPmzCiDpkBQ+qx0AwysAb8gaXCgZB/4uRgABA5CITAj+/9QGFA0AwOlaToFsmQVYAeWP8pHtgtkCmtbVCgDoxKjsDNcahivzMLjG4CSI/acI37MofC7U/1kCwHrx84jJzpOvuoxg6pPv/kTDPPlvBgAQ8HEWsGU0bUV4tjGN8qCsPWrbGSLWcD1AcwDWUIFOjUqdEiT1Nrh+2lsTYW0ESwIjk2dwMUlDR1IPmMGt7QDET1EiAgcLMKAQ0Tk41M+QTKuOquV673MMdL5wWFcyfAcSAjFndIKRhuAH5TY8W4DZ2iOe7BX3DiCCVrAFQOW9GLysgk/+dBj8R2FlCAFz70ewMsUcqjqCUSKGXRdTcn6KAQAACvbFcscepu68mtf+6wOAdh4A6L4LewmdzpDAmnCluEI4+WcfF7mBha1hpgMoLdDuHVpOzrpRki3p/ZlYQydQGG1+CfxxpO1MyVjUe3/qJQhfvBgyxx8miMOHpWt/XLZWmqE4m33U7y3APa5saR+SwjIhRjAJAoOAPVhAQfRqk/vNL6TzOB4iaLWcjSovZ/ADRBiLHvjV6w5VvgRH9Mj2AZYgUG8WDyKoOKXfUobDbEogg4IKzlYPTh4UIjNPe4iTCvdhnTo0W+VmE1rIamCKvoeoqNR5tbtNB5fsn+1Du107higNtSaUAaYzDvHBDYc6Ey1ZZyGQBFXj66ZYj7VGm/4sBACC/vfqVSkJdMSntRH0iQd0dIxhNDrAyRLQInOMd6WIryC7AKkcWnh3DqCxgUM6CHpW1THzOH473UkwlCaFYm5xsJhzMNYhG2EI5NQ4GBsasGARmTpFsKa7nu8fmBR8Jrj8QcEPZulofkzHP9aeITRcLNrizAXtzJkL2nxxrFIAe8p3Db4QJ+eWbWUAgO4Mfh6XnXLpyr/CoNgEqrvKDMBJFG4GZRA4I4MSIFJPOlZv/qz8e2eTE4vkOKNdQjuzm8r6PVmQjoAs2XjGQPH+J5gG7Y/Mao3x1OgycT+9ARr9G7BXHNBxX+Ea0C2bS6dMfAlieqX9qZ7unwIA2O3are/+RJujVdICVAR6toaaWdFXbb6wFHzUDnD8t9T/SmbKNe4aecBwF0aVtSXR2fABwX3Dywns7I+R5ched0h0HTu+xypxMnPuBohbIs8D54valxZ1GfxyjVBeozUZiptZ914b4Ohi6IJe7ytVIAwoO5iUVqKXVB2s00LZ2YAk5QkIYWpKKRFnZGdNDLTDUKgNTu/Fp+vnNMA+gsughVMuGWW9IbakENItccz6fSZzYvl01hZHc35lbzpMnQAAwADAydLTFKsQMN1ge33vSYIcrFTD1/TRQdvnHCqUR0ksubbMaLKLQrZQPn+1uGrW71uj+HYKA4Drw3sLyI/XSndESmq4kb32jzch0ByxK4BqJBajrJ3Px32URNGUDPYA/i6i9bQh0jaZuhzEozi/2mnRzwqliM2dZz0UOCBTgV8sqC2XffRnEirB1H2OLtjBgnaFKo7pzQCFAAChYFGvHGZGdCgRYKZfkUEUd9Vp7LHxRj2jU5wWALJ+eJ5IyTfoPBFMHCnHoSA/bjwDtDECLCTrlGAlSngxFaxrsA0oYERnqKa5QUgKM6AOAHa7drLdtJPNpp1FaxasK80ouOudAAB/dcRpSONUUwAIxRNAM/5OWbMoeVzLlNPowjBnCl1q6aWGxfY4mz3UcclYuKCLYavZ23RU9x/U2SiJaIPkwIIIxfWucuh0JB/6scxBZ/AuA1EkfpPCWyZQ6l+O4pttRKmp4amQXbLNL7LzLYxkFrL8pbhr2uDudnzBBW1xfIYMAAAAafwtAMCKAAA1SJatPP80jFV2Pw8UIngLAMkUjGglJK5Nc2i1nHs0QJ2xeAcBNreZ7DhNUiI5gLD4sqMP3m2RbvmTHbBr/2AKoP7HYClb+Uady4mIZhPweskOYy0dAICAR4U4jK48zz5sjQKGMrjMc9dBLABw6VWX8d6gBDAn9LWLWspzBwCgK4wzN90Zk0CBhwEJXwz9TjE/2QMBOZHdzskD03tXwMlGUgXQhVKPQKuCkbBhqeWm5ZEqadfoUyILKFZZS+JGiDPw+bKue8bmfRwn0h4094xkPF2vMAA8zGM6E8W1AWoCUAf0QlM9w69nh/Yggo5H5RSb2L4+DQBylql+awrYZcAE/R6EfC7w81CbMzQEXV/i2SsBArAr7gCA9ts4bzQ+/RzHKQ8GNNcWHVcAzOG5mPPvNAAwUhXdg15G8cEUMSFvX9xeD5KWAIFI0Pp1HZoGmV3RnAqfhU64+n01zd9r/054eObt4xQDkLCLxQ46rx2wRsCqUq3OKpcehJ57uVpdXPvmZNojSlzXBgAd+VjMm1HqKUVxzaVdF+9976PjHW6e2uLKgREGIIgJ+ALtHmQq+dYMrthEbFFyO05qwGEAspGy0KJM5ELkaFg5SjGm+fDglyIG4UHmhR/6bQQ5zWHnYB6rsfW9yJA87IUlANxcs4IRW7gGqMwRmwztbNOG0aR4yPhs6Mk+t9m0O9ertmEHgYAPcjAKBtH6BqoSACBe/kYCBQ/0zD5BMg+zU4Ow1i1KbWaLppykhu4nq8WUQxiI68+hz1ncKS84YI49ETCwvzCx+E5Qjy4Tqeo+yuuHdeHEwPm8H5YILso+Jfjq957SBIGCFQJ1z1CcqSOjR/84e7Uh9puz958dFXgmyMYWxywBgAVgXZ/PReKjJbwaQKFzAiRU8DHsGW1Mvd0lAKC3Ppb6KDNGKRQPs3+BhbEwyQCwross//+j7O2WJMuuI70Tv1nVDZAciiPpUXShB5A4IIY/IkHqVjKS8yOKlF5kSIzIoc29JKABEEPTpe51Ma8imkQ00ZWZkREhc//c996R3eSMClbI6qrMiBPn7L2XL1++fJWc0xTD2JwGiPF8oSWtO9WzNAOAZ/w9JQDXeQUAjqrhAiiouTN/we2BAVZMWMTZz+Eg5jcK/JquaHHcuzG+DfYwenWSY2H9zh/BAPzwX/2v20nTHL2WAbLN+jsqusFqDbo+sIZquRPpBhE2x2AHBLQ8t5aTBlMY5g5RZzr+Fse9rh1numkObMaHYUuYnpwT7aaBqmUst186IKNMAInBfbsfaKEaxl3v2gBtwJJkYZxHo3zEJNIGl4LO7vGyJ0k/KaWMn83AHDl5dqU1O1zobumSCqy6N0dW7QAYi9rVAGhMD41REn5QMDkBxgMAeJk/apDMoubcUXu01t75oAFquCu2LCINwMs3jVOOWM7nUT5du0BISpKx+4GnTa3AsEE+DNJ6b1ZlQ3cmIOYbovA3AoJ3GoA8i4oQB5sSutlMUErFZvRqwEPm6fswEt+l/uCf6+foxMJlDXU96YFovXrvL+u7AMDAVFbXTSjzom0DNAB4fn5wgpyW92EAFp+Blku9Xv/R8WQX3RUAmEZru8MwddkzcOXGhorZ66Qt+gAWodva61gjhQqcEDswZtfWsB14stDlD60UoZNHDrvSOD5gMWAZZQRT8zAAusEWU6mUoKlzvRn6HKo5y4r3djEIedofPRdAAEA3/OXtsr1c3wAACj7eVIftINfA7eg52L5XR3ZLKfG1ngezP0V9PdBHpqYn4RnZcxKYTWKCeRkcU96vIqZJya4HT2kIsnMc8MYCDs3d7ykDoOfwqra6d4uzr9u/LwBQ8F8BgESkGl5jAFAP6Tj1ucbtEs6c8miBn0s3TB6Uu99hO3uksWr/+ncBAD0bsQBqBXwyAIj9dEWAGYesoFwAsM5wbzuMD2xQYlSxReQBQrGihtVyqKPyuGgGPBgomXPLAAMMLC6KFg8N8Jq6ZFrafJg2+5f4T/dGv+VCeLxuN7EAqeGr5m42wfevzIoEqgAAidx8IHhmxW07Ph0HBTvAoDPQdi0kQBoAcWx+74/+W4PJH/3p/7YdbodtnwE51tRk+uN7ANAOnh5sCEgx1TIEsLNOgqG8syp0i2p8NfPqutIB1nXDnU8Zz8CBYNkMxudH2/eqQcZiAyZt/GxMqTqXIiUGX9kCAswKKHCEwSt49rfVA0DvF7HpCL4JaBXX4qYWpi9fHyjfAoRFq9Lg5YQlzo2sP17HDFqCchmAAofVBwIKnHXbCrnPkrS8wnL0dadOd4iW9UZHvsdnVcqi7RjRPX06nA0AxAKUVen6U/npVSWo3ZxI2LOj56C+dm1b67EEeqDA6lw42clqN1YAMJikLLSWFdsFsMb83s/+Xc+8PueWYXrP2+UySpVldRLX6P5gH/ozDdfN7oiZXPlvskYxYsvZ3XLaYMFY5wX/a2mLbqj4uOS5FDSvPgA3GWGNjQcDND5bTN4KnPV67j7T5f3i4Xj3WMbUcHAJqwHr8FewSIg55JnBJsGW85qYa4iCcQ0+xhmhAdsnadVwjXlCc3gYSNzglEFTw5+H4Pt+z+wMKNulliPq/ilaOijXUNDuqaffWxStp/ypfmzTBWaR0xmw2766fOUMyQzAQWWAiABVh71et2cd7EZ0OCDKuvgY62A/EHmPBgA0ixiLf82slzatshw+QIMQ/TNSRa+HWehQTGZy0AYpFsm3fa8ZK0BE5RUZtMzA1gDnA2YUyfabpxkvh0838Mrg/H0MgAHUVdbJMAAcHBkCJBGTmaOi/dBaOtjTQqZ19LT/wLNK/Z8pjPEBcKlAn4OSRue9d0qlT3SZvy8AzGWEdcNZezBiE6CoZRAzOieXtRK6HkyU9L124vLwGRgA0/b5s36m97jBF1dInpelV/aop3OkrX8CAM6iZCR9ksYELwAPbUr7XKdgupdegh8BAN07MT0JTNp3O+2fOAE+ZqABAUt2RFJ13373jxkG9OM/+8F2uApU9J5xQAMCyLMdHEZtcN67wQCoBJF2xqbDbiFOr7RYIx/8yZbWg9lHpj3OE/zTMQwQCACooM6K/fimd6pvAUDBQ8SDKltSg1bZqMxUSpjW2fDnCQDmnmj2XkqoToArAJhgIeLgBUCPtbeIt7ynluzfYCpnrQTID1numsxGKa5/H8LnoAffx5qMZhZK9y6ahFpxrfuhez1BWWf3IZ4sCXQVtdFbrhIpDEDr3yPRErjXCpaRlmDISlMvToArAOgZXwD0HgA0SPezmvpfz6ZeY6RxZaXWLoABxpo1v8vM1/foc/Cajxvog45iAUWczTHgCQCwzinQq2d+gz8MZDRwWQvjc+cz+axMabO+NdaDpdzra20BZGUiAkI86yMapb72ewBgZjCMHZqCAoAjAOBmBMhhMZ24pvmWVcIeuZppbBINVRcgEZQDkkRNmQZFDuUMoIct6F3tTdiJajOI2hADYBGwlpAOxbUXdLlJs4aYYzplCpFHH0Xf5UCvbzzBkA3wepG9KgBAwQ5jIOx2NRPgq+snU8hqZlPwt7NS2uEEGJ6lRxADYMtPAMBBFrgegKMn/OYA1OD/AALKAITSLxL2ZsmDEbtgtfoCALCSpUlE95ESB/SwaF+/TupuaCFm25+DkkoUR1HrALXWPleWjWcjEeCSPQQcPNCUPXw6rnOp/+tzX9RGqmtKJsOIShCyD/2KsIbKdPoYFADoqx0AwwKYDUgrn5gA6mS4HXq4iyds6TNrLU0A1kN2AgDa3uahzOWMQ2BTKUczBtolMLUjVd+3CwADIII/r0mQHwg/Bw6981DyDnzyQag4zUAgYNkA4G17ObxsbwYAmO14wxoEEKVchw0A8BpxFGS/eU3IvjIRZCjjU4aoi+EAeGZCNjMAugcFAHbADCVeBqDq43UIUOvLXjsVBlqDkEmDGd09sq0YuTwIALuvs890gLXMB4AMQ5xAWKDRSnW963tQjil5i7bFAmGVl8QghJmifIllMFMB+YQCUBYyL798v/r7oeb/qEWCFVmGB2UNvM8iDTjXzKyZvqyUB0nOa/dZDVCQEbsV1ZXV65pea/wFAIbhfr+4FgztxoinnCFywow1+nhGS6Cx8C397mvW6ecbAHXVOHMD5KVOvQCAMgsPJYAGdZcwZtfOmp33866gYb3Grs+/zwq4gHwmQXPfd336+S3zDlo2HAnCAACURJivgcbJezsmPgZoHCy+7y2j2enCIj5++R7NOkZgbjQAS+dIA7XP4QdWhjWyliLq9jnegwAwrsVnSgHAAkR3v3gCAOyfTnmAHskHneCsI4vdPJM2DSHJQ1kUckPn2GNftdgFiZgqGTPnaR+SqYm7BnwISel98ohYiaAU1DqqlAMwdfA66S0DRABI0BzSx39mFT/taJ6Q1oATXaD2vwGAv04AYLXzYdsutuK9bYfb3cFfTIAWO9ah9+1ZtVi3aiib2JsyFQAwdeoSyotdE2d3wjSJ8AGUYRYDIbbOFzqzsMtXHgYARTMZJOUU6spGidlsA/EFDJUBILPYb6fTeQCACgILBNaDQo71a9KxMgArLdo/t9QBzSQr3Qu17HRzMLoXZb2eY7N3CzbSjdEFqid3jpOgkasyfTm/hQVwn/j5aTxTMQotKZgilvbiqPeYGVbBC/4AbeNLH3ijS7US2kpXeT/AANgfQB5yXbuDwaF/RQDAIGAwAqSketmhcUkdnyBy87AgH8NLe5XZAIGZ3dv21fbV9rZHR7DuAWeu7pMn87fyxpTxIwBoG6D3xNIeil6BCX49nA3y3wGAvay4FwDQw6usyXsAUCX7yJROjHat8U9BvNen2nxj5TrOvVUo6IA8O17Ww25Q18EDBQBkffFg98nrEBMivEpvhgF7LZjGmG6IaVoKba5ZEAL4EwA8BOAAsAfWot4eDuoC7xMAjNJesrgsqq8Ff/29Pp/WRQHAWsbuGYeOE7DrQBxdynyeNVcKw+Wb3DbH+JaYPYvRTNLTtqEpGbpIfxIGaWQLCxCDQemMD87d2tB6Hxzojvn7AECTN9/Dd91QWoydzrieOysD4GFO/bWUmRtM/0MAYLCdeY0BTqGSh/CvJTxYicit3A1Cacu6CHdtpwTgEhzrDnsTsZbxy1jANGK8yUCu57bQQCec1mWzYLEJyNAZLJMA63JZwaxfveZ6+VwFyGMUc0750Tb9raejC/5PHz+E7gMAtIWJACSnP+Zre263KHBPZYN78xHjeQGpV4YDpBWMQKhhIQYA8TrXn4WK7CGuFhABgPy8D8AoqVvvKIVI1pwyxQAA2/YtUcQ1zEiZDzFV7T7VKiNqc7a84Q1P+eP+pL+XT/vdfZViAnTger1u9+35VQhXqA4A4FKIgr+DBgFQhVkyf5iP2iLbCCa90KUkQfBBg76t8JnQnlTzKMWEQk4tt6ruCl7KbNkHPRNT2i6ijUVb0ylnCC1QYQ3nfvLnmgzA++Bf6rEHKYY8s73F4jUdoPbojfCNo9efSZuqLZkEfwZKkUEKphw8TMglJQcwlWakB2DwkQ6HwwkAYLbCGbK3CBSvjZRmCaA9smgAuJ56mRfdrwyA1vJ2UTaTEoDXLFMvK9jyIR8GxvR/DLMEBHR/apXKWV36PDPtdeBpGmCCHiAg5QCB0t3b9vP7V54IaVFtGICW01yilfAq0lt5T1BKgAEQE/Hyhg+ADwwPUUp23jn2ckoLW1Em6Xf/x9+DAfj+DxmTmdkHZZbWQ8quYQZn04tidgXIyCUixIg+UYjPkp7U4w3+BJIEpgrE0jLZvV3maDyv/HTiOMdYnSPFADkITwhroDreAzDq988BOv7b+1sKEoyUCH586V70wf8u6KIRySeKur81dczU+iLNwvKaOZhrmmGgrrkFWnP1mWqQGu2L/IWz73fDigAbOl8Y1QsjgJCz55u+mqFaSgQzCaBFDA1/Pv5gXWc2byfP3JuRBBhAl4HT++b8HyXkAJZ0DPjH3zEE3Gim763GRX6PgAx9y/WCCNMwj7rN/HPaygt+qW9HUV/XyaUE0PONBPm9dfC0iOYNcyYsGgDKIJkf4PgygaPZ1rym42IYXgDqCtBWMFARYFprc0CvTEiZVY+7zn0IvEVk/G54U9mLugkWADDcbjJRu8+//dndrQReM2SY/d1Lpp/bHMl2v0RKHyV8KQ+35owNxM03MokJiURj0dumDW/SIL4gAYjWX4ISiwB1w9daaKNYH54sPz/uVcOlH1SugPr9pq+2DYXuZ4MSeGkTgs1QPH87E5ek7D/rATvA4wqo35cLQUclhNcLFsG6JQpaVsGrd1mzAmw2SFdDneJGK1YUyRUmRurkmCkBXDcHh16QZdpzPAxlSGWmZGZ0CIidyQJjBKSNEKyxoNNitgT69i612JA702RiWIGi3dV9Ph/P4xDyvgiH5f7ZqJAR4fD9WpA8H7Yt7YkdTsRh1IlNAlSn3cdN85aLWCX8kwhQ7UEKxB35OuvSU0goBsAaADmKLcrxHjg+QKTST3mJfY0QBlCj4U6nTWpYxKkcSn7/dCX0UGEXY6VLlkv3iZz+Bh3Y0amgH++r69slfvx5dhbwcWBaRHXQ/68MQEpppRwTIEb2LwGkPBBGG6SE1NFK6FmnjDJa0QpYbFOsw/y+/e6f/J4P2Z98/4vtvpPTp/42GpxkLz31XzVrIgDAQci/FVgQ33iWQtgLHVYG8PWx0HQ+dXgU4Matr3XNAqa6XZauNRCJDkGfg8WVtCzZsx6HD9qH3vdY0CagaaM+PT3xo7mGXqtFlslgHTST2dM9kJHSo2VuemUIfznAjoEtgM1RZokhSQWXgPN0hkSD0fOL8xWa10LRCABHP34CyhAY5yybJRcYsTHbosN8/Oac4nLTdIiupbHXbidecl3Dc2E4PrYr5cowmbScNuPt/ua4YJ03w/e9W9TyZYTsu5JHSD96BZ4Vni/JBQh+tumOkczxKohyvnoFs4xOINSuzdkvxrl22kWgdNdNvwOruqKpcYKh0dxmZpGVc8kxD0pbL8w4CY+FsotbJ4Jjbn1Ble6Vz/V0YBSEEKgV3x49EHru+oyK1qDrwfd9ZaD0fFNKG6xQS1Y5j61vyNlWEGC29eMvfH53W1Fq/w3+Raj9CLbpfZOjGQBAbVPKSQoA1DpREUY3rj6kEeJ+tz19IIBwE/I7wcV/nxsz5s5H+MImbA0vffSL7SIlgP32YacMUZN8r+5oUFavr6K29NoM6yFrtDUo0ll/BpUv3s4MxBASPykjNb0vJgAA8PbKNDG1nallTv4ARa0MTQmz7SDk5NXz4B2cGrjbnpixZj5AAkI8CT2CEYKQDrXYezp1fGzR7OAHL1EFCc1RyP1V8KddKsNaorUYSUk31oLG9f3NaChTsIhRG2MEVXxH9sTBQg3QNZog394Hgn+Btw6b8Xk7Ycqqe90erSMd0GmFjIARy2NmH5gtj0OeDxEHcAIRo2HlNlfqNyZEM6VBxBdfiTIaHMrmkre9xlF7Xnw2qdat3j+2y93UI4NxAM+BbwDwwmHQDDhOgDBpGDsVCDoDD9tlAHCXkYq6TFL7H8Ai1tr1+w4F6exfgV+/VZoSmLNgUtcLcDIl7RIWGY2sjO9iLlyfl6/Abfve//R7ZhV+/P0vtuv+BA3bElP0Aw5aoojlVJfsX7a8Bhthu6wBueLD4VJX7oEp99TaT3KyLABIK3EDnal8t9K0DZG1tSYEQzWeTKexnRp2xn4vJkQ9JBuQVYLoem0WWRBgC/RoKEgMWPcVE1uh3RkoDnIBAlAuZNtwbARAisMz0JWJWv6+QRB/Btgng+owQ70O1ZuJJbGCTg+3OyEe9CLe7VDQmaRpQGBPhyXLrYam44AD5DXtnEeA2yPdHe2JJ8DNv0MYSqeBN1CCf1Ma6tM2rErZqtMhTS7r5zIPhCDZM7Jt76mvgys4a1JOVCs6cYVSr3VAPhzkudFJqRn5vqNFXQHPotpcL2uDsqpBilhfT+eE5K6Hp74KDPTkLdXu7N+22wE9SjqXun7PUTOcSTZmFwaftgCBG6j4FrnJMgzJIHQkKdE7fYMPRGOAh8L1TF+1c+3UqY12LTd0Pz779ud3o3hlBcviLXVaYsaHvh5eGIAVAOgi5QbVrMrPbXwQrvjjZx9C2xEYmAs/aTQHrIr/xrCQLCgdZO2TNf3D/SsNrWBeAKBD1HrUAAD9WRn+QGUFAMrwvaJVAti2t6fN437liCZAcVT2fw8Y2B22q8CPGYCbOwoEAjAkgRIl+kBQegCMQYDUlvqnCVxam3fgj7c99Z/WkNloBkngA/rDwwSASdl0NXWxg6GcmFKOocyS8bGhJ+Wq10OxdGY9G3RN76fNdSgR91ntPz1ACf5QlyN+bpvbKXm2w3WunG/FThEjCTqyPgEAYgD2dwFEQAQ0Nh0AHkkb+9kGMweL0KHQ9PpvNABtG2uPNG/Aemx9egUA3qS2p9Q1/f8DALOWed/eXp4BAGMNS9U+RbU+YBtU3wEAZc+vOzdSsYGz/jkaprMdg27SMqYgq+CfNkssecn89VVdLv5YAQCvBih4JuhfZEf8vf/59yxo+vGffbHdDmeyngKTAIGeA1ofDRD7Y7p3AgCE515en2cXUPz3G0ihKqFdIcCtAAAgAElEQVS4hyXdMP2BsqYdN2WhnI90UiwiK1/AsqhabqmzaBKKrvOesxZR5rWHej0/6+cl/uKuGvP0GzErNIRvaT+Ng2Dv64DkvqTQwAnys8bM0cAwqZz7IxB1ryjgyeqXdsjhZvhQEpwAgNsY17gKRuud0D1koFBQDoMKA0qgcUAyEuKinjLMyaB4iDtT3r3f7EiJ3mMaPiFApvSwfjZGpuC94NLGbrddXl5hu6IHNnkytCoErulUO0s2ALgKiqMnKtApPW/QiVlWsy/puqJK8HWLweraqaa+GbWu96jnY3CSoK+s3MlNyqNDgyHtA8kdLAD3Q+DZICC/+/yrxh/3e1aYcooDcNJlPOLmYKJqzVwg+A4AAA4nCKIENIspTdSGiLZkUwHcZ9/67I5BCDKMh99Brt7I5vkMj2AArjAAnYusAK6DmFpTahk9ANVf/+Fp6U3Uw5/poW6W+u17+PUQHRmnKdxplFF6pHmoDpjzDoZBh2k9DcwEpAQwUFnU6R4a4kxk71LBxQAgQiuxGxpx69q0WgLxSbeFu8yBxAC8XsYIR3o1xQL4aPA9zMA+7onHtHYMKmUIbXZQrFqVLKH29Vu0ZokBahOBF249BxSB/5EN1cF6FmzxqGYp8jGRKS0luH1+OjtDaFsm9fm2QmnokUSQqYm1VNE+bKF51XBH3e1RqeyjLwAAGvEx+zdYGHQkAruWYrx8b0LyDLVsjZnMvrX4fQAKQQ2VLf8GSEgdUgu/znPNmhIFTF+GltZfPU6qVEmEkcHtla1J1coArPXLAotuwAKADnBxhu9su/LOHOwu1KY1L4eFAcD9FSFaRIMdGlUAoJZBjFnuHiPcaYLDoa7iygrSkv3TjYAIUp0L2B3qsLybAdBaeg8AGHqDtqA2tj6IMxlUAMB2uQUA+/v28voSXcQURIo5awZYkZNxrCfdTS2PS2nSqWT9wYIn+Cw1XIO1fI8hcLIcCxaN6ghmFK7Gg2dfVZz67kDlmaozKcPMwNY+lCkDTCfByUJhKrZ6EzivyzQ679ECjuwFAwAvllkmo8abzh3rqQqQMmgsDJvXa2n9fEazOguL5M8dkzLq/6TZBKI9GXAAwNrr0HHjT2cpn9BS9D4vhcgBAPzaab+kHBcL8EwnH+xJe+VDV8syuAMwHactA1oOsoikfb3cqFHn57bR/iuABDNTsbeel8DwxaxDp73Ose9k4QIwzbYhLfo+mHQdNAtCr6/XSOukNROLVotzY4xuMQhwe6OH0VEGbsnNgKZMTKf6dU2mlNX1qxe4uQ873hOjTBKNU5OiJFyPEDggxF00LbK3jX+yR2Vsxn0pAPj48YMBgDFMqZnQOlxgxGjOlj31xGphMQBH+4dPUwFq4FFApvaCCvm+nbTAcnCLQhyLNDfFCDMHomnEKEXJmDc7v63Cs9VkSIHvtD9zA3euRo4akGn0kYESeF24MD1J7UF67penza2QqKwnAFDwVwvkMdPKxAAYAMhXIDoA6sXysp40r1kAJa+ph/s468HnAwaBpGnUgCtT+EHYtlYOA2CnRqvOc3ikjYvDDmXq+S64kk4LMQAeSMNn10YThe+2KOs9OCKbkRk0DIps0k5cIwfIySKuOmItYh6f97vtfuQEMD2cQ6+AZaD4GusEAJgB8Gkkkym9Dz4AnTE/BW0cYBRxyVD8fTE78kE6ibUeHw8lDe/5ZOc9UEcJwOOEQfqtkzGN8LEE0JbLGZwTKLQ13l5Nrw8BawBAxwJf3zDqsAJ/MXYiCdMsjleYHl/9SNPGnwEACf76+dQsRX+O+l4yIMReYuITqJR5dZqh1yi/f/tPvocG4M9+mBKABJZYGdM2FM8DSGSXWngmAP2WALTW31ICEEVbdkjrTfvHanHIMUR4iwbFe1a/bf9cEdsEAAN0lS38phKA7odq1DEtm7E/upj4JRBw96M1eTJY9+3y9gyFv3gRjOBfwWoMdfgYZOADqCS4+8uYozL3Al1AKQssU+tatnL+FREmZZMs95QjlE0nbgFo3gEkdBMwPr6mZM5shvqAlKfwSkwZjzTqaBAdjBKgpeVUjbs+Kx06+s0noVOENWKNwKKxaIdLkwz0MfhgjSYgs1Y5U0pItE65lBjLAPAa6Yawv0sAn+LG24UyDIq4UQJTwNMn1bndcyh3lncwbtMoesWXwXcHCMzySZ9f/Vko8UbFZIt4eamsJmD4Zoy5D9E7jJucRepr0n3xOG5h86kjQUuVIWBlOybZMqv0Sj0t0qw6YxAy8Q8IS617YdfMpKkuAXz4IMDjejMPhgfcxWqKJy0Q2tw7MVlaC6JtXR/nAkE71JCMTtPrTw0RL3J/nzzgR4YYkYfH2WMV6xuy1jJ8KfJ+v8YZcdo4DiZAKtoNitp03jIvvFMC3YqmG1o60ickxMdld9+ez9t2lfA8bVYVAOoAMwg4iGHIiOC3C74CVXjqcIpIBnBH7d8HwaAl+RwAGtBtRY6mJR0Ik/W4/r+UAOS05wz9HUMT+keA5emOl7t+VRxkNJpsQCpsxJ6wAFjJVqUdd8RcK9lL2xh5vu7C4ESYtsNpYzNKFgCIKGwCgCmMMuPoQxxjJtX9uxGFdNB4EdQrMDOl7UUZI5r2CtdEqCzAzBlGVjjYozACPiDVc+821XcMwCaAofsWBiDZpASAHb0slqfdFQ1w3aC667frxTSkSw0eypROgbAAr6+UCMoI0OGRTM1lqlnmcZhwKSBqcruN6ZC6OftXGcBiwLRm6QaJ9UEIl5qi2SDWgteEM0ACvxa91uhv/fHv+OuP//SHLgHocNaBPsYa6/0TApimSIZYLQAdEgl4WrPxJfAhnay1AMBhxtfMZwPgJ+hJY/DO2KqBdVZME52+AQA48CyjrFcA0ADkeQqLil77YPwygGFYlfdmjKzKADhIJNhYr1B9Qo1jykAkopT+RbQ3xbAjocobkxBx1Bof1AzI43cz7KaGar3eZJMGRstMBpUbdT8lBgS8wbUHcsAOxE9ntTSwTsDfpPORC5tMTOcEUK5tia/jvPPdfL/2f9dt7HG1Zg0IpbVShTINZgxeogTQgEiVtBR6gMgMX5ztAZeu3duOuBqe67ZPaYvKIvoXSoVxFg2mhnE0KpqAQPvhfqFUW71EdFD+Gz/7pStL0xlTjbIIWtn/gVbG6QIaKJ/z1+dnNstYSxXa6r68YhQ2S+e87yhDZRrhWLNLKdyJo7qMgLD+Fk6B/C8J0wBHHoYHuNt96+NHrzaFTYupggRdpx81SyEMXSBBUwyA2t9aAig9VZZ32CmGNnS80wILJYJCPCWo0qChgFhDuXkjYG7b64tmike9mUEOK63PPPqokfXR4kzYFg29JtML9q7x2/VMC0rWwLtt++p43a767BUBuTXnYAcsMwBR0aO/ik973A29AXRAau31/pn27kIOABobf4pcSnl5+0S975qSxIujFMC0L/AdmQS1tzzs62Yvd9sSZxfXyMWLIfPgH+pyxhIxkhFFXHFONpcPrw6HccCUSC5n94PffOqJ59MAANKUdC10QevrFCnhIVGrXYAVOo1mlqOmnda/UULoQRSLY7frcX6FJgzBuZgZkeFomFWNeSYA8G1XhuD6/wQADyWAaBIclEJJl/kCxCmwpRtA2hC3wMUaOX//FpGgg3rYgUHliS3yOOhJ4YllKIhw5rOME9ZBgR/lpLtxt+Sz9DnNP/NarBsfU/7zb/7Rb/urAIBEgC6BBABQhkMhr18cYKVtcyhW86FhWHbOZDiMW9KcMOID4lkPpoLTOpXWtyZ7Wor1+Heppm6gS0Yzcpp/AAB0rfsgbDKRaKcWYzMRqU1P9oe0Ve2cROIAdBvvpJV1YRCpj8fkZZkXD3MUjvYBSFcX0zbS2VrX6/XyjVjSB3dMXipS89rvmZjXph7fX2TFWt/KdCukBgLA4FXFH+yVdkFCBbglVtdhBgikvAekW2SOSeYQ4QJwnGXH+Mav1fZU7QNpxtzGGgCQS1ZVdQUAiifr/qIEMNsvuUdx1sxshz5DZfAHg9oyaBHuxaCpZnBojgDGLumOIKo7pXH2CKFHXGnZJWO1SYYB8SxDDJKstzkcMlF1UfNnfeg7bdRm1nKCnvF5JUAMI93urK6NMU0xAKCM+CgfcGMo54718A4ALA6eZkdWAPALn39+18KVEnkAgGxsqCSJmUSx1FFn23ZvOoCwIbA5SYQezWDtYx5Eb0bhoAOeme1sQFdOfMFWTRcJjQA5J9j1g768wACoHW7thWVzqEY2GYCav1Cj4wCjpE5Qbwmg6FQA4OeH6/ZmWqftODq8jttJwy80tCZoEydX3AyHsKYAIBsC/+oqY1kQmnjI4sp75Jq4CTe7D1pFHUFTtQuecpW554UALqskO9Rra/McrwwnGiWYQaVxOOj9h5mMgrzTGF5HVLFKUK0ZsrF5LbM2ztinb4GFZYtbo46O3YmWPQK4Fjp959209kEwoNB8ggkA2m0gAc0KAKwBKFfoQ68GQgCF2eMcJYjR0nJIDMaBLhIFMNfLa8i0gEg/07ghvu8C0MGJwn4/AhPPNpO44vcgUZ3vpQ89GAChcv2da5T5s/6u/watSJ729KT1uwis+loWJ3nuNgyAjWP0zOMO6BfYR/QJ7qdy9zj4qSWAaV503X49AOBH/+p/3+6HJwCQ10O6EdoSvNs8+yFbbVDAM4OV0c/RmgdpDSpMtNojmZrnPAxqGzCw/hpcQz0UOq/jGwLfmkH5/NPzyMHaV4VaLeMGIPA+WNa1g1rLnB2EFlZrZE8RG/tZNYPrtMR2pWTPrh+pgWSyAasR0yMICPYn4AXUtQ2xZ6sY0gEYnNElu28mNUA5Whdnd6MdkHP3ayLArD5iyGWwvoS2JOcxWOrftTbhM0J73cAVHVWZK2eyEqfqOiyextq8HQDGFtpWaT2AHXrcv1XN9zNMdgANFGdUztTbbdMkDAOAkemHDRMD4HMnuqMIj3XmsbTQv923120XIygYhg5s6rrBGr4sHuspwGi/365ylC2D0vbVtFr6xozy2RwEZbCrm6NR6BKFOyGdJYDZibKAkjVBLpUzfBfmjkLsmp8rWEx5RCDAubwYrzIAO1kBJ3NGzR+faAmBXH+E/lXtXy3XKwDQmwn5jwCWbGSg4pQWil6MnErDhpKWaK1IqTffqlGPRIW2ZQPMhz/sdneH7fVVKmXEYA4+yZKbKU/FpwALtUlPYLoK+923L+8XlwLIJtulTgZgQVD6MdVXrxOwqnKpS91zHxV2A6frSS6dTHvMUwOk720fdER9UVnTAQC/1PYmNADpV35QkpMDCAA87Z5clulGXXvy9XI2JnJf7jShURuLW+PS/rI5OM+NlTvujaKNaFe/MbMcd0PXi5VdPT0x3XFMVIPe7CbBqIQSAKmFefZJU2qDBCB6iJEFZoAQ/aZ/OO2Joy86qFrPwyLfOfiotTQADDuzdVXfsx4evsD9dj8c4xQpRTjUpwDN/oSPAkZAi8o3uRPObOQYBgBR5jd79zF9v20vL5/I/O1HADswSwD4/Lf0BnCdDIC/94YGwL3HKxAI7r+H6hzBv8+qQTBrDhtjlO+/9cff8/n3V9//Ynvb8AEAAMRtMuZTZs8E8BpdwRmpM/P5Pjw9Waejz99gpX2mdScg7WwtrpC0cmXmReeV6/RpF0WD/mAhxZDgk9G6ewO6wYB7vxdKP8+6GVYZgSboOjc6pIjgF31Js6gYjQ3DseHlzgHU3nXSC9xNZVXda2ugLsB4T+tyTtV1kpvKsKnptFeb11LABlbLeGHYGIIvrF9Z04X98DfxsAzYU0MfLeIcpj43VcLqXp1ZMJ9Pry0AWF2Ix0/nnhy1R44Hi+C8atMCauc6/5kad89uX85aG7dCeuf28nV/cY7NQDwBUIXKLSlaQ7/txJDB/g/BMRhQzAgiZpdIvH1GWphhcbry11m2TfdHsVUz/d6X6mS8L5SonE7bzRNM+Zxep0kQzWYpnjQBXGZBdD1bj/bKSOEmvIPCz/lVprj3yCWThSFD1bUwUGsJQOe+EqC0AQK28xw+//DBDEABAEpfDvIuTCYeSZlKsFEJwPR/fACcz0fx3w2hWFQAsLaOcAiHwozTkxegKOJas3Z+gGr/l4spd4L6fOgPCFAtGxHZpvMlN2NS5WjPOxqUEbRWlsrY53bbfu5pVuMJci9LEUlk52E0GU6TzIGZ7ZftooXujUjQQrghmr+ahvrFS0zHQVpFNtkMbVliNxT8GYcboVEOGY3cnBuklE9KADfN0lOfvoJrFgGxdWxqMxDRyCiQuO8kqlr/Z9z5mv2b6vRBnIyypdtRqpnTvfT5o3jEBKlagKLeWiG37z/zFEpUGW4dqQnp/QUAOs2wzlo8ikSeQbEu8w/sJfDNAKAgYGFoJygoTRgA4Fq6M/FFBBjgVo1K42CFqJhoUaeHAifQ1y1QK/ftgkre2f/4t/T2jimWZQBEgyPCM3XvoK86JSwAtf+wAFmzrRpXPwgbAv3aLHf2+Ksn+rb95h//ju+5RIBvtyNW1yP7pxaGiJcSwJy21s7t7K/MqsD2GfZAL2ytiUSA2g8RqKmUCN0tzFyAR/JRQOmMfjgZJosPAPMhtpQLCwAMMHJmtZ78TaUAnWkGJepiKCiJa9xIUAIAKMy3pppafuaWtyWuIEApLfKGzqfo+TlbQ9eg3yFHBQuyQR+Hvo1dSD5gS3cbKvoE8TwTB4WU25qwkQEHDBQcpt4No9vUfjJpABUY1gfwYvFDU4rWt1mXBQAu90kA7bJIwEeCv5my3EvGlK/Kf4CUAZUAuF0jFx1A3ncGXRI8ixcXDZn3ttiw6zWzYJKVt0Lqa8LQKdshBj/+pAMA7PfSwFGqXU2C0IXMe6Y/usxiBhbzLX3+a4BNQ3BZ7ZazBlBdNRxhClwua4mdRxAwOAo03kPjl7sVxjvxzFLKqbhzrqWs27RSj6SyAODpdLII8D5MyjfTOvYG8IJOluj+VGX/Vclz4HowCbEGR6RBYdOaA33dGmSOfNe4OvFuydAq0nkHAIQ8D1GZPi7QifZuMsIpA1DgW9V1kLWyLA/I8aF0MKh5e7ttL9fr9hJ0VNTuBzgCpCjaJ0oPFjGSDQqVGqBIeBMKvSN4+8B6GLluNBYX99XINdd87OIL5azdWAcr3VeBjVJs0NipV3oDaDyxAEAZAIa9GABEk0AtidkCFqJVABh3rb1EjrHAbao3av6jfQjabGYI6a+/SUMwBWLKCo6n1vPTVlRqztQ0vyX+83to8eRgrQZgAgC6RyYA6Dbo8zYZb5HmAwOwUGlDo7JsrlUkaMFQAICz364FZzcYESkDWs08VhCAERomO+0CGPX7AmOp5Fv/z2RBM01ue5qqbwfCYTncwUOK5ioFCAQABjziypRxfTHKrCRmFQAs3TQ2LTXdSdj6jT+BAfjxn/5gu1x1QIYFHAEkgpjsS0oUMyBUBa6/xzDq8dm4y6UK+sxvUMmPGR+zk0BnzWqMtAIAkpDZydNOjOVROoh04FXPBwfBlsF6D5R4pPPG66tlPWlg9EyMUtr1BOJ9VFYDUtGndBBSxHjJtF2SSwKwZoIII5v1TxvkRNyh7WndH7aOVkRdlo2sEjCwIMvtDhvmRDr71Pcs4J2gyWoFtKTtcGXRcgb5XwfNM8gDv5NF2plvUbbC97AlgAB0v1PuYbuM9HcM08p5vXZ0pO3PrFAAQFmHLieL1PWa6VIjsWkLZQGAbNybUsSRvFsji4Wn2WjVviH23/FEu/YKANq6zX1vi2ABAMSGGRgnbKnflG3s/JCwWH1e5JWT7XDnmDQ9il+jLMEFjzOm9y3M1txlsAAFAMvuG8y1z5cOJnrHAKBdO+wRSxoAIPjQhtQhzsGLUtwiQLfHIaCrCLC1ddeYGAg53JeMNiJs6jQ2f78FeSGAU5tvRm+NgOjGNciK3lnEE15jg/IiS6WNjBIAB1IFpnnkGaiiAC0AYNSp7P9V435vZgFM4y8ikGYkorMUABT8R+ZgZfUEAHoNZQHuTw0T0EPR4EiHthctS8F2rFZVE/ueRDVLSB/rXt+7UOwGAjkAkmbEbIxatADA7iYRZBa1xTuUQnBnjOFIxYMO/somozQXRXb6YMVssxRXfOozXnWqD5H4F4S67fcIFdM5ILpJlBtagE4p7JIWHVcPgPFnbZLIav38NSJah8soSdQ4aGpDKCewRVRWOJ8/WFvgu1sKNwGgA1S6odbNBVJXGxoZnAFAzDJGG6BmWZwFkPgUg6Yr2aLXUBdAn5dnWcAA1CrYXQKpIZYZ8HUs7V4l9Zz9OyNm6iAOg2pzKhCIt4B720H/upcOF9SQyPwXf3gObXzLlf1rP/7GH3/P3yoA8PqGD4IFcYt+JDEr/h5c7NoNwVCqznpYQFkK4s7Ci1dV0pOldvULycRVl9d+GFNAc+C1pk7gIeg97vseeYisRoDpgb/4XJQFaetttQB9np80S6G/xhCc+q5Pv/e66wEC6HzSBpOJ0jiAY3nd80PlL2XAlLCSm+WcIUDrn6YAzfX/h7kRa+cNrnxLwyjnnbsJYvTDCdPmTULJmEI49T1mQIZXQB0Mw2LoP+toKyOdV4x8YIhabsXqXa9tg59sELM7Fn2m1XiTUZR8FpKpjjbDuSNtMrcAzwa23lUHW2fZPc8KAtRiet92Fyh0392FuOg7wEkVo/oOQ/IG0D6ddd5M63o9lenqKYCoLhtYDlr2JabLTBNp3MTgONY1KeUNe/2dpVEA0LViwFiDrxWsE8ZmZ8YCbnqnx/lnt8L5yyeBgVW783YGuNWXObaYvnBJdpeSMy9RL3sDgNQNXbt70w2O/a+BAINwxgGWYRzDetHiNRgAswAdSuKatVqZ4nsdOhBqXHVgZY8EACxM0QD41pbuDKoqJebajtoT/aG1kbJIBghgcwx6WYHFdOd9e30RjX+ziEqbu2rNNlmuKvY1O9V7VAjnaYEXZRAEUJcXOjAntiTQlgATDnY5J0I5Ken/+OHswCkAYGdBobYMhnGdXRoJR6qpUh7si5+FnIwAYZiicAh4ExvZwjrUhAZLWA44/fXp9NGFmQIg6oUMU/L9TW8xiFLIPx79+T5aENPd0XkImQPRjMjlBAMAaLn+2dcbdWqBYMsAHedKKSLUZloGe+DrXp+fPpuip6r1M0JV11wg4vXarKO+E7oe6QySOUFOpK6cgUQyslo3WdvLoI3pQ0bsF8o3IsBS+A7gi37DP5PPQ2kGlZQ3adrvrvZ+oGVPAdKClcECRI1cRb06c1x2qiiSzohmY1aGW6iljBUQ8N0/+m3/XQGAnn99OwAB/Nb9oBSTQyaCLzIZrrnCzCGe0jPwvWD96PN5v7QEkL1msKd9H1DabN+H2zLBsDqggoKxFnIPHcxy+I4sNsXuBzbAk9zqYYBYV2v7RYCtISxlyu4PWICEkIUBcBtk9ir7ZOSsJBiuBastlPvA9X2dBRhgvUZWKVcOCj0MpjPRlECG4YzPQtxHATMN/jy98EtT29MyZVTpFdlpwJV/smVL/2zLGQAAMmHaSR0rImrWPVAC1JbCshiUXAECKwAA8GR1gTnDtoSp6LobAXqxHU6SGhxFq5xe7AUAMLpj4gkhnrr3xV/7mu3miCbqLNZblciTGGL2gUWtNlST0VW0UhRsNZ5UKsZYoOu5av2whtZ7WAdAA4CyK8nKYTGIoZpm3pKx98Bid6/rZqQ6W/C9H442qDVWy69/CACYpa/OaQsAONjbGHXmNzEArlO43x7HOdf/VegPyhYi9vCFei+7lW2WAExFB51haAL1EUut1MZRaysI9sDRA3Bfsg/FwMAAgDE1zcr8wruMhe3AhxwKU2Ogza/638GbUsH/7UL7DNk7WawPn4VlEIXVQNIBR30QQoZfverhd9gNBzHTyLIAAwCU0ekwv6Xv1F0Nx9322ccz9FMEZ3qvAoyKIR28aOB87BN2Y6MCFGZEBQHMXEBQphJ/AUBBQBp7XDo47GXVPL3YyfKSEbd+GxCGSI8aamnHpWHKD6KGQNyr3geCfttx2o9reIdr0tCB1CVxiPUKAHJ69OBqRnV8+oj1aeuQbdcLEta68oZbRIHeWMPLISNJczAVlGSoAwzA+svCianxaBug74czvsdOAAJ4SUi+cjBl34UyrLsaVL0O2yxsMwH8tidAxIBoAdKeGz/5OfN+ggDXbU0OtKvktn3nf/gtrw1pACgBrBoAShENCg8iwLSHNat2NmoTEA40b9N0y7RjxA6h6eMGW8xn7Vkk6XR4DwB6j3qArkr7lUqdbFBYiBWtFThG5NcJpe7hztwMbFRKIQN8OgnV9zjngd8/gk3XsE01xip4dMb0qGYPW+idAFkQANBuiq1YMjuE8AWJH0qGdvn+PVDHiyDS95+iN868WVv9TAFblEp0tpJkjFKFxrzIyKqC5eHKN4P8LEHUT4LztgyIztEmPaODIW6KumUV8Y0gnADUe24Wqcr1dqElu3RJbE3mkuA0HDjzvxBEFcQFKE+yIY4R1UhqYk4Hwxb3yJwHJ3W6OPksAJglXg1+e35RZ5tmzej4VVnwvO00IE1D3Jx06v5RJmnS6OcV0Mwwq1kCGRq2dMW5DXDpHhhnS9akZtDol5mVauUWIbMS2e6Vufpa/2es/ewwWwHAaX/XG5910+M0Z+pWtR0HIcxIcMdL77+q/6adQXf9oHbgiwbAk/gEAPYcOBaLfAMAME2pGkgWpBa66fZkHG4pNBKLlWOkmSNDzWjYu23zoNJ8o1LP6Q2DReABsAEwotF0P52NcmKqkQ6beqJOPUQh4NadRBWprUmshYHK4bB99XqJSz8Ut0fbJhvrfTSVe1NgUD2MEsBRtqqn/XY+Z6zt8lAbXJ1JZJ68XRj9+lEMO1uRpuEzH+ASE3lIiAecdOiS0VuyO1TkfdaAUt07tXlNBkAhihpvf4eiM002AQDWtdhDp8EWIHOgDNCSCcGCutl5pG8AACAASURBVH/hS1sLbSTkOtoCAJZxsT2WW35u8GfEcGqax9OgMxuEHVyzwVvzNQuUe9wDtfVS/PMjcKujWA55d3+s9F4yXA5dCZBm26cPgYj9PISn/vvJqlheEwAQMAlGVhhL/OeMrHaVfhoEf2sBFFESsnRw6mcvtObSa8++nD8eBm74SujIum6/+i8AAH/1r7/YrvfTdtVcjDgB1goYsdPsAiAzLx/Lca79IQZNAWYyANEupkeZNizWgEs0g06AJvbA6trVpktjZQBWXYBp8yUY9s896P01AKCkxcoClCId4EJHeCZOMiSmz6faDJxMDa5jFeiX92RrqGQ5hZapG4OvWnuPHqO+F2PNtr6is8qjEAJQAwAQX0fwW/YzYMZKjoBXAlAAw7DBoAQAhwyzWga04B0RHiDkcnmZAtAYTLUrQN9WA62WtEqHFcNcLIKCccBwrdMA+boyNi4v5nOYPfIRcuNn0tVQA6XBWtWTsEzHQq9r/RzfNma4qFy3P2xPx9P2dDoR1FMechy5vNolFV8VmD59vo9u92ZsPZ4hCNDV5fX6dt1+/unVXimvepbquDk8aUa52QAB9cNeTrYRaib58GdOvFrxKMJHJX7pYnJ7OgOKBoAYg8b4SU0LpMshUwkTLwvinj+9DMlLgXkcHngunafSEn0ZgMPp6Nt/MgCAPm8rl1lJZxw3+nk90EN++RKdxU8wCw62kZGD1gHoq+fESyyDcrN0kOtbWdxa5La+tIMjFPzxdDILoPX7TQCgogbmwodec2DRsTqnwrWmo5vtYRBZoKWXK0ZzlpIFPA6WnBzsO9AgGxcDCwV/ARW0AaftWQyAywoAAPqc+1uHYWxVlf1bEHYx23LyYJX9tj/XV7IUNY/Pa8jdCtTs/bpxDCvSVgZ/2n/GMBujXKHVtA1mLKYFz67XTuU2i4ca+v2qP7f3P9WGQUdzmEBnUUM8HjVcKBMWdXY/y+p26g0E+HRvjme6J4ZyOwCgjZamSj2SGSVxA/ZjjX/ex1RQH3wKnIHZqS4Fwop2DADiZLi0FFIOWMU4zvd88aXs0ts3WjKdgRXBJ3NvdivgowwCAITewwBAB40yKwEEGxrSw58zYQEBBOvWWEX912LVe1KlIpfRMBECBMTX3wzAbru5BhrWqeN2AwIIdNBGc7jUffvVf/Yb/rx/9ec/2u53nAAFAKQ4t+jL+4tsyX38Y87DUmMLAHi+vAIABgjA5pk1XPDX3ISvXova/zrAdV8WrQmGWqGEo9PwzW0tO/d5gOThqdCWXX/3+DX2dSvjeW3A8n3bHynxVCiLXKxMzX378OEJjVOzx1jjUpPWsKyz9Q0KGmT7ANNOEuw9YD2GEavD4O62Hc9ak3NCnTPAipCHoJVgWpDaOQ/OnsPwDZDle9a0OQDAXiAB70NTRWX8VbMcxN6OmQEFz3TmAADap77Szdy1twEAYA1K//eMIv2byaKucxXVDgAQH5GaxVH6TfKS4O9unJzP1pPct+3JRmh0TZyPh+3pdN4+np+2czJ6vbfA+OvlxZ9VIMBXLgZ2t9s+O8n0LWeWYs8dfdinl9ft9e2+/d2nl+35um0v12172x23q4L/4RzzrLftsNM48NivL2WUBvvBlibBGPR/rOIFWsbIZD2DFUQkDjgniZlVW+DbcfbVV88prc5ye1Ug3jbWOBGbzX6knLT7eH6KfhNu2fWkZMAgxoxW9ay2oLpSVFfafqCKQZOwkQgBURnOaXkdD6lQbbMU9UOL2qhYK4Ytphvbn5qLfda0NVNvHXHJYhp0S4bpcEhMgUgfgHtXDflQAnMtCId0bnu8b/7dqJuzBtQlkc+b+v05TwQon57O2/npyXoFH+u3UKgRHzcYT+Sb+nuEXSKcmSglF6ltu54yjEiByvc3A4RS87cXQwwtXC9OFuSAeN1tZzkhxs3PQMy+1MokoyqneMSzzSFKW5t+SG04HFbWBWWC4V3jafU0vfE6WtYPddvvJTqkd1yR43BF2OnyWBgkDIHI0vVMc3vDlMw527p/b7dpP+xMaRFjElQf20RXoyL9u2uwVWJbOd3rJDen7CNHtHS4WHyl0o/0GBhJtYRL+bltS+A4Jj428yU0tMRupvIiNzLAonvplUnfLptmAHj4TlJygC6H7pDuOHAfOQD0cw6+0hRUp0GGR0kgTIDAQASvfteIdHnMOO9pQbcfmdo/plw4gd22f/L7v+6D4If/+gfoPywivG9vGnSl6W0XsQw6IEPrW6ALO8dj5/4JcLq0YBQzfTpckom4y6UBN6BQWjIgjGitLCK3F5BtiLAArrVFrSB2ZQFgxZrvo98gm+S8MDDO9eKpwZqeiv2UY6ghYTomtst7RQABVlDrm1ZnrMsrTlPI82TR9sGbmZsggM8LWGgJwkEg0rTzU5wCxzTJpS5ufwaG4Fi89gBwtVjFsnpAywJ5JnwxEWCn0kcfjVkG2M1pjm1Ny7NY680DoBoYPgKsNB2lSwh2crUeVxu16tgFlnoGfsb5f70cAuDDJr+UY+59xdzuqul5n8/BGoQ50jjfJ2X+59P24em8fTg/+auCujJ7g5yX5+3501fb8/OniLLznrvr9q2nbfv8w3l7evpgkAQ7vG1fvVy2v3u+bD/7dNn+7vW2/d3btr3ujtvt/NEA4EUC8tfn7bzXXunApQSKRRcyulSq+wlQ9pmkaa5tcx0zdAjSZdfdCp8SgGzdzawmBlisOJKSWYLgNJqxsMwLrC4tpbvPjk93HypaQGlL84EXARdIgz7/90YynftN22fGkUapW5RWswoCpx5sDUGu20W0ea0VfXDNKWOl1vzQ9fAyztFZwbseYX9PpgX6RuTgqECn9XR9n+kiZbC+Fmxk9TNfKcBn8zOScxDVPqhxLOR7NRlXAEB1Ydfsdzq89RvDGuotFeSwUcoAVMxlAGArSWW/2/YqI7igVV+VJy/ODgbVTxl1O4NjEbT2/dndGeyoSdunb3g1fgjyX8VUrsuLARDAsPGd5hAgQGtRh8OOgTm7nbJ6TRcEAOj9D2/04er920ZKsM1I0raVJg9uPtyvV6GgihADUFbazM9uob1GDS3RwqKWMi6+T7ZS2XbZzPL1rxWnrg9ZF4BXmfxhpzbKGZitiRmT29hEXlfxGddu6PRABz1l4D7j+5oEcWk99MzBDzBs+i4bRQ1hLK2Met44qF0MBKxsjcUptXgOeTMBKe+wItMmlbbCirB0z+Ycdtg4BqU4Vm3/9PdhAH7451+M4KAsXOD8zQBArBOHucsAntOAMZLAfqefSUDmuZsUoOdzQngCY1VfCbpQp1CqJcTEk2b9HPwTDBQAZDfNenVeH0Fsu6HTH193QDnVBQxbU1SvhxHkMlseZDIyfzOhIZUOp4yB82ROjbXVZ+7d1z2SpkiPq0lJ8ELAWDNzg/vFBIi6t7qM6MXvOWPA63LJBBIdzuXLVOkyZUAtvKv26zcBgGCig0pk2R/+uZYaA5AUFNf99lBOcQI0A3CTLkAaTCXNTfMV2nljwyXV5A/HiEARNBcA8hoapMPeEiNK1q6fqbR4GVOd8pHhcyZeCgDsLm/b+QAA+PiB4O8SgFp5tVdUSr68bi/PX20XdSQonrmUu9/O+9v2Sx9327c+nLbPPn5mdlMl5cv1vv3802X78vmy/c2Xn7YvX2/bl5f79qxnff64vR1O0h66fHLa6zzP7I4yHdEJ9T4RCFJWKgCIF47ul300Epiboaehx2JEAIDYJsoUBgBhzVxdrag5pSHvOdP/k00rqDCY04n5YX8aAKDqeSayzT5uU7iqOTpTQqwAX0hPL05yGdxSA6FSHaH1fYBkGI2Vt3EN8+uIYowjYPsqHbQT/DtbwFnhEsAeGYDQ2yMJqECHD6/vdYYhACCdgcQwQV+6EZ9E3S0AQB/KqDbCrWYrDnAnakUFAGo/u0lEdWXq1BgSpC0c6llsR7M3z2NXqSKe0qJlDQCMfCOnS1+sDmRnCSkFlNIu0PHikopfbZDuVZ0gYPy57VOF00tdyihQUCQMgBCSLTEPOtCV3TH9CRcwSGxn/3v13euiGbJzkIhSQbrKf3U0jHGxDOcA7NvINkAmA4F2h00AQJsOgDezizIoK5W2AoGmirYSTjkBkCTgKpScls+wR74+nHuAAA1arZ+n/hvCJG04cUTz+vMUE38G2gZ1uNy3++slgTJhQYe5/eVp5YMBgDdo4Ceoc9ArgDh41CjIbYRvmTGQzD8KUGf++d0jF8qQiNRSm/dZvAk6TbE+4DpYfuOf/5Z/5os//8LlK2ekaR+8vr4ZAGgKod7KASltnc4m3VtckSif8ZsZgHhHtBSQE80BoOu16f6av4a9HmW3xbZ3iNWaTWm5Jpd2OKrBzOK9LkbSICCaoskBUFSSUxy0+5zoCftHJ81Jsy6iZ3IpwJ+3GZb+EKvZAQDo1pkTNVO86qYs4DFTcPM0bco7ZH3NsGG9BUTwLgHtAfgGADjc/8MAQAF4ee9mhmg6dovGabZCF4zpLV9eaOMb+3GwNUmhzFR+MwDoDBK6QCYAqC232UUL0An+AgEK/rYvDxNrA62wI7iCJtmK6FYMmMrYSswc/M8N/tT41abrktzr6zDXEjiQhfXT7rb9Jx/32y9+fNq+9fm3ttNJ5SCVjW/blz9/3r789Lr933/78+3L1+v2s9fr9nzbbxfR/8fz9iphoPbpvlbEj50Usyw4VfyjE6kls+gmHH5Kz7fMEeMgl6AD+JrAurMmjNPqVFow4EQ5AKBb6+sAYDtGt08vKQIuhkfY5jGqeAUwsuIY0FiIRLuCsYAeVXrDm4W6Jhgqzvllg5s+3Bue6UbcctoLohktcEEzzjJyU0Zzf2xyVwqwIhX/nT5tg13QjzPRoK8xES9jcXVT5ANgIiULiu4ERre2HYhgg4e1AEB79gEAuBFqRoB7RpsJhXo2gBrBZQIAVAu37U1F5Pj1j9GpFn4g+Gt/99qnTy5Jd8bhDXaDGnaCaHuMTflG3JYFwVmQ71MJwFZW+BTQJkZbiwCA7gzzxJ27brv9aTscnsx8OD9UliIGoId2RIB69hZ/ZiQngZngbCq0fgzazFcByBxwy0HjbOMb1LNDbBbGpxXbUWPNzAG8AYYnMesxVtGtLQL2VBKKxsN3Ypr06Fah4tW+8BQT9B7BwR7C8vICAwIZR+sejYUJ+lHwjzkOAQLmv5lRwXCqKSC0uVDq/Z4p4BsNNWXzLtP6HLqqPwNSh7rC/33VPqs739J6pePoN//lbztEffEXP/JV0sJK6UAHqkoA2qO6Jk/Ti/87rBf6D+rQOgewGNYaGQBtYQB6XdlO41oJf4C3cXAN+j/+FaNtk3vWfd9DDQ0BI4e9H5bMvwkDpTAstQ2K8t9BpdtRtF69ExLaDXe9Ju7bWbMaLAw21+HXmTIfhK02t1rnUQQAtLThXH7xJ/I9CQA4+OID4lIm8eGdDymNgfdMkoFactvOfH/bbkeJficvz15N3d3bnD1Qt74CZ44BEpeVVXsvtFyNfN6zAxYJdtx0rhcXSFxRm/jREaG2SJ5BAQASEUaJK+ZQwxdLCwDQklT2PsZUjzHXMeWJU7w6qhTQ9VualTZp2ITN+oV4atiTBdX/+XzaPttv26887bZf+vi0ffvzb2+nkzw/Dtvr5br93c8/bV9+9bz9zc8CAJ7ftk/K+nXmH06b8vKrZ+lcYOUWcSpgrQzdAgDg2/zPQxdnUVL2dE+RZiFhYDihAbtKYg29vFbQ6I1y83rGJxb231YAYM70QwCAVqLrkz4gAQAjg8sDLi3ewc5ykwse2N6UwSigdlCGA9Hi298xtLZ1AgAw5IRN8JQPVNqCOts0vbCmIB7StOhRiysdVZHZyIyDbNENCBk+0Uu5tF2RlOU1MizDNzWdCWN+ZfrlHS/t/BQXKjMlZJoGADIWushXAABgsaEMftLr2doy2gIc3dwZoFmMqjFGb+HrqvXy6KWd9OYQz3Sz6fAThxa3rAb3YZ60qNtzfgxkyN472GjOh4QYAI+mhf43vZvsibWsZ6zPpLZFJsi5DUcBwqf/4qaVtVQ9hxdEMnMH02Tnev/rPYG6p3qCbktAPajWumWzF8JuNSipuypjOoipgAHgvQE8ndg4M3CU6BXZIEQEBIAJ6edu9i/BYUsAPmgVWC4vUPwBAaN84OCmQCyFMAHd2cy9ARMGQOZUUAoR+nmUqrIerIABkDiruCQ3evo5dGafNqU6QKOWWGnlZGcLCPitf/k7vtov/vxHnmeu78B9bpbptE+1t9yFEtezluG6/8awo9T022khLcJgzkZPfoWtUxxoaFqQ+lAjnW5vBP7UN8OcdKnoKDx20qA+dw29cr0tGQ4AMGYd5J7YKpb774PS+71ADrB1PmOFXK1DAQDnAYyQL30pb/iQdyfQgCppHeW//V7JnFWrXueGFDC1k8jCVT0Z077ogwAIaADu57T8JgEqAJgH/wJNCxSbIAxtwMz+V3a1+hvv/qVLybqO5Fpvl2dAb59fnR49KwMdyXhNg9xO5iQxoby0285HBXAyc92T+AxtL8+fAgAERvEn0TEtexTKB/pNuZpuCvYvpYabQQWAAHO7FQB867DbfuW423754weXAM4GAPtNrXc//+qTBYD/z5dfbT9/fdu+fHnbPslBdn/Yrjr3d4dN/V/POicDAPps+3yXI21k8cuKSGEma2I0cYZPSSLbkklZgA6JMgBQB0U6uOZSK8s5hZe9LjPrXj/3bfdxd0LKIi/kGH5QAkApDQ0U9BTnMS9aDyRJAJVgIgyA90BEBl0wFncEDdblKsPHg2h2Gz52WaTtJliyf3m0t4ZZAOAca1FLjszfCCje4DkMzudzenIn6Gjwt8Am43xbJigDUPc2eoERFVV85Q1ohkMAQAIgAIDQtIl1W2Wigren9yIs6vQ4ewLofwIALjOmhSkAoGUKlP+Y6LwHANZOxB+gmb5R+kKBclzwswAEoHXVyte3/NmcmyO6lejhX1IC0M9rg0mkSXCNKmrbXalRNdbiCEjdvYrXAgB3G3jBduKfsn9lYLMEMJBqEbVrIPlMec3w8+i6MwTCfw64WMHG9A2YhECPxE7XU/CjdhnPCnaM75vaRcteyAHMBSJPGmOjvb09J9sPHAmI6GH0+vpMC6i0JhIHipJMZ4hR/U7+Gob0YZ6YLYBDnmhThrWke3UAAD8jGVG9qo0razu1Qty9p6PZoHSjZ/j1f/Hf+PN98b/8aHsLpc+1kLWVEhcgljCxgd/nwWLGhQoYnwOL49vSa2UzJYBRH25Rk8UI1+J24QnoexQ2AdE9rJNohWgOkIms2jNa/3QnAvS6/ssAULIwZ5JhRzzX1uZ9ATanmnM2fL+91mhjLgBol01LktrnVQ4MEMEy+FonxDcxAFp/YkBrBLMyHJ3EqZfjLIj3xtIZ4DT5pFbGOUkuNgJjz9fKFm1SgE/uF3sm5bilfr3W+uuj0b28lgd8z24qcU4RHCA6rK//HLljFfJeK8mYpYUK5S8A8HQOCLAbKMD85eU55ayMPE7tW+2H7s9XEpMFARCZIlM9E08rN6Cg3V3XrPupUsHnh932n56O2y9JQPjhA9qwDHx7fnndvnp+2f7255+257ebQYA6AeTLadC8P2wX+cBIDBs75gcAkFs9xJTVbTRSk0EMkMgKrbaEvVHBd/eQtQDiLKMb0HeLAegzGewNkRux3zvdXDtIdp8fnpB3hVZskIuqY24SoeJMI0siMqwXlfmrP1JuagCAqUTsgvGh4jnOUHXjNdwDKQEb7YBVKpr6rwagXQXldPJh2s6wUh+j/lcFeujAtqKxWKH2vNGCRK1YXigZRNtz/rMWzgoAyOJqpyiNBDPtlf1Xke5AlME2FW0wlldZM3a8rvnqkI/IqPcGASDtNEbPCkChDxscm9loa52dQWa8ZEsDA8hNPcUDTZQSjY5OtfEoiA6WXvVOi80wFmLEKACggVUAAK8YAGG9BZplt/eYhVnxk6WkaYVCqOfXk7NWjYgGkR4l7AJYWlbq6T+ELjbkWN6nIsAMORIb45cZtWVSZP+3nSmFohFaQq81QDQmayuJt0kzn14/ZQaU4ZopWTeq2KAG9CmASXikYC7B0PX66vZAHCF5H4vt0gvs93b5CRCgm2yGwbceoMjGzuheZSAvAQBhuDpMpiCAcczTGERr6Lv//Df9/j/8/g+3NwmqAni8T+VxYeYqjpCZ1tmjqdmcDhJdpxggA4aWAAwiYl6TdkAeI1nxmik6YZAGsgr4iJHHUClZzcYNtLVg2sMI+F5ForC5kwNwNvh77+dgLRBeg6DryZm5ZEwRXYaDxRiMJlaM9WhYnLZKr/HjYZNZjHfs8tkKALw/Ms+iNf2e/0g5btuTSkuLarwMwJgf4N0RgLx0P/l1xdqdJSae5ZFFfxY1OfcmRAxvH3ZUf2+j0QoyF4DQ62QcdBOG8FwjmKvN1fWTBxOcfr8ZAJdgZ0ljgq+cH/JEkQYgAODDWaPYFS/I6DHWkicMDADlN0Suij0/V3ue9meGWXEwPVRDabl27Yz4ZBbgdNw+3++3Xz7st29bE3BKCOGzSnz+8noxCHjV5FgPj9u2iweoaWLrbnvb7bdPWhfv/CmCvvylTqRDnzM0MWWBuNPk8wsIGCwNwA0GYAKA3lOD7qGziqdIsnyt2bI1fu2VAfjW8YM5+HHwJ8sCibSmQZ3etZSI4rBdBOUJALyofhkAMOaJp7+/tf8BAOp1nb5N1e80zlFPtcK/BncmCormiYrZCz5ZQwAC2UBFZlEA12TBimUt/Ek7UVopF8oBZ/e0RZTxHgBYTRoGwDVxZ3LUp91jmYqGF6gZEP5eAECvexIT4K94To/58ZryJXX3ifpzyxIGAK4Ns2g7VrO95y11dJOdFeBak40OgJotrAWUT+igZtPDeOew2cgjXv4MEIqJkH3jOfA4VGgvKrUOYxrKVM+h5fYApmaDnCmo88n0oTT7d0cZa4x2s5R4UkYygq0cO4eWGZ4iZYvzVpVzMpqAAB07FnnlQECn2nneUIWHCPUGU1VVbaaKqb5r1X9+382CqKf6hMvi/hXtBNwr1d/htqa2V0RIl7dnB3MDgJQB9MxVF6VnOpmsXiTBX2BAAILsPwDAzwQAoGfzYiMXQDTdOgHbyYzVcdOMDHHQffvOH9IG+IM/+4EPMVla6/rtoCYPh0ya04PHyS0amdZyQ6VbUe1pZgsA8GdXa1xEgGVVHCAbVmKApP0NDxZzG0op9seIhsiUe/rUpyvoBAB7CVGzHpp0jGQm+79v2w6YcRW2Um3w5r3RLBX0a99wLLuXWvc9e0h6IIEA+SC4zTIv3nVQgMwBXIOipSiQbiMxAO8BQKzTAmvCDvrcmqXPAoD9k2TFqwqdgF7AwyrvUK12WAQNb7vt5YV2WCdFAb9dw3qPlQFo8J5lgtv2JA1TAMD7LgF9v36+AHAEqsFGwDAfDzsr993Kd5ZQGzEgzCleBLi/isXJ7+tte7lv29989bJd1JkygCgBvs9QDJaNycTWuCyGpul0OmyfHQ7bt++37TP7u2AD3OffQWwyA9K8A5kBoXmL95nX7n5zATBljpFkLShsBQAPnggLa9d7vwIA2NoJuAoA7MWT1lrvlUyN7GIpzd8R1fYxyf0epXOtiF84f3ZX7UWbDVHUdH8DAESsFG9iiCJZ+aZNzrqXnekRT1XLBXcRlc5qy92a+XfalWt40QJUQzCYgG66UBkFBFDxpbSTRaXjQOMZR92vbXGxYsSFLKgzEYS8MY+lwpwx0IKWLdWk9AuAwj2pvaKeszJMIVN3ARihkvE6q67vgNsPWWR6HJ0P70zbRWjYdzQIiPskVCkD0BLAsEDWQRWthg+/gexo/RiirQbLd/PUJxuggwEKqDU06xzMvwE5X+QFnizG9OKabfu9MWAaP7/0bel9XA+uUCqjewn+ZQSwZ8YBcooY7SNwoI2LkkbnEGSYh9eFLv0dA2DZD69d9gGw9KAPHTztWcLA2PXaSrQuj6Ya7y4BOPhr8/teEfz3pzMA4CARkI6FAMl8tiJzxgS/mgF4ff1kEKBSgFiA6k7avuejehEDdopgUyi0HRg7+VC8qbUNTcEorWX9yrBLn2f1Fi8V/msyArrdth9+/4vtWQdqIqLbdTPMqU8atgzhVucbdP145whgRBVnDYBFvWltirreT8PdNxk0Vk8ATeOL2HTSmME6AX76fAQANCncizAJ8VIfHpM2k+E9ethZdFbKe+QK+YPukUR2SQI6vphYC10pEZxJQXY/gLhudPs4IcoDI7XYAgDNAVCkIQACACrgc2IgR1EBpbT8TmiUjziYqNB/CdBmB9POrLPjTaJdgfWUBtYSAJgEjUzdM0cykGRFDGABAEf4wqTsdptKqD3L1xIFr3zfnmRlHKOxdp448xxW4AvoWTw+/LzdFfbqDF3BXyzA6Sg9gABAfAE0jjoAtWcsJnG37fW+2/72ct2ePdyNmQU4y1K+HojzwaY3gkuBk/u2ffuwbeIg1zJt2ULdK018Hc711icBAsxEOPjLHjgxIqJZPYtOnxSgZk1M1tmfJyJ4X2me7TcBAD+PAtNICClV8vdiLiAOA1TrEpl4DlOadRuI558VAFDipXptAUBp/C5+Nn9nkCcmpCPAPcK73fYSANDDu7XmPrTxAUr/xwTDPuCeMZDg1z25+AmoZ7l9vKP1JsWhBj0j7Ngr0s6ghxKAMJL9pfaVMvigpShqUosJGFnbABW0m3Gi9gRbl1JRhslsgdBUZqDYdPqKIhZxi40uIlLRoeo6bhTerhF6dSkIMBfcI1UTcCkRJyN3lkSdXaxC70Wvs25RpX/877UQXcblmhr0OGUU8mROmkvQ0VsqbdD3jP4AExwOivTUuxVmIu4e5AQJJggy/leHoCGflfcV6Kml0IdTGAv/lLsJ+Du/b9vQ8plHHdprEEfB5N4PFYGNNgAAIABJREFUbMMAAEsJoCwAAU5OmLRhuRzg/uAwPjmwlXEAANSypIenfnhl/9r4clJOH7YFZTE10vfksHOnwJsAwLONQ67XF/r93SpIOwHlPixBRSnd1Hv9FlFggh5MXYCZtQliAORA99IGe9ZvmYDwLIkjWcPUwX/tn/06JYA/AwDgJp5aaRzZ1k6J6WVBWUKgopSmjKAQoU/mwwO34p+hjAsXM/YB5zLgymvSnScjRyfpSYlKBxfq/fTwp/6v77HaRmeRhiFFpNahXbqalhXq5Dk6SnKvuSHKcNXVMoeb+ZMY6MLqFEA0+Hvf08+FKZLCgdbrWsbSZ3Ppbo4IrgZAr+nyhZkaAYBHejynR4JXAgdiCvZd7rPPBv347gI4Cb0CEcVhyuE/y2O8yurEpyWDiLFi6v5cRX81slmDfwGgShgfn+TDx6kwzKfMCHKWtFTX112Bjq7s9nbxuUj7Hpm/AIAV/fu9W/s41zAk03PVWatzSQDg/319cxIqoAa9H0Y1oj9n/HWaXFgOvaaSro+KgV4/mD9Vu1PQDS8yNVgthwK03MjJGRfTsnberM59BQBlevrfXr8B6X0uZXhXDUABQL9/BQC2O15KOANMLILPAv+VFdp9+/TRAMAOcfmFwpjb3V8SL5lSSQAfU5f6ULLgxoUvwdF1sxxwddYbTlEKXlbxhpZf3rVlAH31VKblegYlHOTUhVoNQEe60pkjJDrbJObmYnPQT7mIMcpGmA0gQNSYJEz2zEBy24TwCwAAAQIJrbnxHmpNEVIzCIhS1YvBQ5Q064DDzO6IFQGGm7AVa+qnKwCgrQ3BZtG/F1Y9o5MJUYOcXtMP3+txyrkXKXMMAV96+9o2NUEAKwPGR8jSbQQpAcR4YtT8EA7ah5YpOwYAsjCmtYkRyp4y2MzN9e45nVGsjgWXqbmWAfLhHBQe5wZAhYyRUm7gaJ3CPvNU1Fr8fOOPw6S9qJrF1GhNjQPPNstp6hONLcSvMoABilwc3+igqLgx4KYBQcGT8dGi/58NBGidi6WvNTYJAsn+rcCXH0C8MvB8BwDgZUBtXABSjAJdJbOmaFIpWzhVDw6oCOEMAG637Qff/9H2YgYgAaMHYBzUUN+nSJ6JkhjmZM1IZKXPbQphZo7ODTMRsIdyJ2X60M+/aW35Hua5+KitmA9l33YxWMKARx/JoLbjP7SiNKL8nU2qnl2NkMYwmqWO3SzXJSIxAP38pMfLfgIEPJQnwQ0BACjwEfFSpy8DMM6VjNHGVRFnPwcfl30sIhnlg565IX5n6WUAgOiDwti5C2BXZ0j2JDigSpYC9RnASO7Wd2Lk9krf+/qWKYtr0PbeD9jQu3z24USrXQTgtA2vzzF9FRUhN9Y06brfDAB0PtoMSCBA/x1xoKyYKe0gvHXmf7kAAG7b9jOL8wIAXDprPGEDlBnofn4oQ6WuTskAN1RmEXBOVAxaAFJw1XtsZjPr7z0AACPOIVlOMgcJHViWUfUo+qfuyQlOh5N1vznxXoaa5XN2n/e5FOStUfw9ADADIA0AnXk5EINo5+LgIQIAMqd62ALHpKbZaZtnEnQr4tNNf8k0o0HTRXHdHtGTM5/HJbaK/OzdTL8C15GafD8wTEQWvxH5nPakv1fPfrP1HoatifL5Ovs7scEgYDqDWRg0+uqzQMI0GMkrSzVVXGRatSqbsSNI5VFtVBuVuGnVAoCUAOCVcFBDBIgRiA+KDulJTb81fhubvOuRbg264KgAYPSFV8Rjx7GULOrlvugHqqAez2NixRyAbmQc0aZsD9hgZuWi4/0+Mo3ik9ENELp8ZSzc8dHnLEraMt49bZUpE7SWq8Al1y63oaIFz9EqZfVkT2B7Yr6TRVBwN9v+pg3sgonT9y4mCkdEGx9bBLjf7vIAPhFt6XCwK3kACGHF9/56MQC4vL1s1zd1BYhWZtzv8JuIpsLZv4L7YADq8R1HRNUq29WhTpK3F5cNfOjqDoSvXB9Vd5cB+f22/dof/FOvGQGAy10z7QnCPrBiljTcEjXOOGyJgn9LgQ4S9932pK6Qsl4RApoU9syP6GyGGpwpogay8huQK6ZnqpfaJ7CaBcgUPrvvZa+YHXKJCtYSG2BPKiGrDntjwCDnvzcBL6Z5FvD3z82Oa9E7GMFlNrs+I+OUWwJ8PFsox4QBixSxAGCIZDOEbFWYoz0CmjIlcz4tzsLRyZ9/IVko7UuQgrY+ykkwF08QnqUGRGAEeEx0+DUAUNgzr6elq2qWYwLol59r8AdR3raPJ9rs+hrWgRUgpO62ssLOZcpWZBicPQDMkGaoz0GlOP4sZqBOlIrQHuV+ebNAT6OIP4kNyAAfZljUeplrdwkn513BV0GAz/+4VcKAEvwhqoiLMMymJUci1uflM25hcNZEa9jKF0iFWRr3doBAynR/HwOwGgEVAPRk7X7v6pk8Wh9YgOqimfMe0n6oCFBIqjq6YaJTJJ62CY5X8qwYraYTK73DCwDo0AGJ9/TgCwC6zKFaaGVwG0/AhTdkPslEayD5frBSfCst5dpKUHoHEvnwSCBR4KgwYhyS6/SyLICGDsoAAADozlRII8Lyl9DTrX2bqlSPqNGpWrcEBqg1nQ4sYPk4owHQusr8+Puba3i+J86IcWbWwho6CffPz1adMV4ypY83m/aAupVZlXpuRv2eAXgYNmFankCJQU/shpe5C9ZeNOvJVw4QJdt2YvFBzseaNCUHGeORTbJ5ZK2L5gn+6QhIJuTrrZGLygGh+88fNH0LAFB76VECsAjVPE+yfxOkdBsUAKQfGxe+2AaNjgBag3ylnQMQ5ocDFgTvQzXiH2izA8LX3W3buYAoYIj7oF0S/d6kqTqUTGG/CQA8b7erRIC0TplA9I2MitseAAR/m205k+UA87XXDyN1PfkF7K+qwU8AEMeXyWDMUx8v+/tt+64AwE1WwD/Z5COEsyEdQZBNolqzk1Xi6aQ8ffUQotwzGXnJGjoAwHsIR6kMOAkASCmMgAetbhYgA7wYfcyv0uu+fQ4snW8RrcwysdS98l1Py54uAzAAQFmgdyyAA3xnTdRs5yEcy+61GgDuU7OzKcoUg5fkIRm4gV86ILSGVCZ8DwAqktQsEQLKmgXV3qqymJmkVeDWPfjxg0Su6VIwK0Q5ErAfc7B3IsBqNfQZbKX9wHpMYXXX/2RM8oyaQNxu29kqdP4exhdr6AaakcmGeaCTaTxuayTEunkWQCyYrcVJ19TT+exyp8WIEl3f9Uyu1iapPq+hPXouq/X1KsSlhJOS03uznk22vwR3AEBbhaPQDLMR2BTwxML0/3R7F9FFgQ3gl/j3vg1wANC2BUIrDADQDrP3DEDbxJ28LhqAMnLAxvKdZWjZj+0eGyUA/fy/v/37d3n3fCj60395/i8GEtUHpQsprTdL29zRrnAwvLTKcMgUCEhF2TeaYjGCv4FAln+R0UCH7RdtdhOE7zal0MWBtl7A8gso8+Am0jaSOkOPynih3yY9M7MD19XSQ902rHE453AqFduZCXXpjEOyA7+MJPRV/gAwAGptYaG70Sx1XpvtHBjC5CFF7pLI74QyL+b2zS81vFKhr7btjQion68AaxEBdpOvimMDDQfp6Zg3lKdBvVZhw6slO2OwjDNg5rmOaYMGYxGNlgHwE1avtU90Beb4AJgFYHKcwaANQbAO9r1NwD+pBhiDqgIvqE7Eax7TiYtC7tgjAJjqbABAD1CGvTAshslaIU4zwhddA21xUMAR/mizqsat57i/bXupoL3cpGUQHQoAqE8C/uei6p+3t6taAWWtOm2CfXgGbLpemYVUkRC1zai8Q4vrur2Zr2/bUfMG2voUDrgtrgbSATK2As4e/e4ffNef6Ud//lNGAVt6MqdIEnSZCMhAo2pCM/iprZ/WqjAMZ3TTRPXeEgDgqs9mKUcZIPvozqpuzhU1+mj9zbXpsxl7pbXMzKFTCJz4WpZo+SaCrJYAyjL2nOlpp8+pXxisxBBnYcmVINl73vdy9mebqXDL7CvvvWjOVgBA0nJEz5Me8/o2uA1RU0S9fh/zN/93gBeZaGvU6WkPCP/s43kASIvjbLl73V5tQMVrTh3AsoeTnY8Sx4M2aJYA2gbY+7tmuR7G4/sGWB4AIDNRJpMTpnkZ5evrUlwROPI90jmn9QX4ETDWHlUJAHEq0wylx+HzwfB8+qRpeICYTjTUs2mc4N9wDmwcGAmmAQAmG87+9bs17mg98OFo+lqDJ75afZS92/szEi6bws0+/yH0LQhdAIATp4VlIndKR1R1Dd9QAjDgftdiWSDwf97+r8eA/u6//qMBQGsXBQAWpw0AsNtOFPEi6KFtbwUBnb/c9zdVt7pKBT23RaQPp42rOhR9P9zSJZroOFtT6njWiV9R6CpguCMgIjJ7C8QbHcnr6mwV+jDzCkBakwEoAKD1r5mYBDgEjeMptb8MzDET8AYTwJCQ2wMAqOmLqF4BAPXx6lATUPB7ZxQ8Q07IJCSeGkKThV5TnNEkg9FGVQDQ+QqD2llEPvn8PfSO8cL3X+MGOw4N/fccxhSntRj9OFgrph/pjnCQKlgzXqAeL6MbqP/JAJguNyuQYVNVj6eLw/dWDIAYE6moAwCou9MGSFli56Ec1QAAKx8BALxKbuRykNr50i1GAmAVUwpNKCAxMES/q+IF0HJ/3Afsr3f7GPnAUWeABI2iBMx04Ny2MgAWAN6lVhatjlUwFnK11yZzoK2Ow0MT+tB+PKrZlWXJhOl4fbOXgQ+p6AC+dtCVEQsI+O7vf9fh5sf/5t+5Dx4AkHa8DPe5ZDSxSZnqJXzg0P+P4DCD6EJjtxZvEaDbnLj10O8t02T8sRgOexTQ5tcmtDod+gC07kHBF3BvpuWYSX9EFy1A9lnqzs6wuneUGGQcOGuAvc8fqfOO0kda+QYZXyvX7AsF/zIAKQ5naBRgrj4APLcCHj57AUBr7S0BGABIhNdOpAUEjLJL2ladPFQMGxZVz+VJ44Rbg69ATqZkGX4ENjRFlX09KXjU+o8i4vG8ckavPgDedwFWDrbXG06ugylbplD2RiZx8G1fAEBLMFZPeP8xf8F6HLfjkXPI4x8grmmUGv2NDsCuq9fr9vzVV6MPvrFD+1ndCwi0Gfpl0Wy6B2bHhFoo9ZoFABUFlAFglHBW8SgBWNBs0JfJIAGRLb3q+z3zJvX7fHTO95zJFdG2Lb0lgHYCrACg7PT7EkAZ+aT+Y13rXv8HAcAvfvh4N5pzjZ6n5e3gP06vcc+jT5+yJVxGfByz+lZnAAEApeBN/2cGMci54T/ZwLJJR+U2N2atD7le2BG9HpqHmA5zHeqJrSnKi9+HmIXaB2eQWlXKYMfDz2QrB78scL2fF1iEaP1cKMMJHF70Ee0Z1UWopq/nD/Lqhkay+M9TosQCYFyhDELhTtftWlaC0d3q+ut2/CARXECRKSWodDIWiam4PgxtYmLkwwvgoCDkboJabIaGHb3fi2hngJ8uQvsxKGOFPCo9R72QIKdMwjmEPALSNmodhg7iw2677tPN4B7xCIBKkSkflspah5ymRhYI4ODONDDNEmj7Vi1nJQwMAHDAr+AxgsAyAAIAM4OaWabRuddl9A2+BymPlG3JYap6YsGAM9L0neu8tEe52mzaBhbWYYrCbtvOTo7cx4PocDFi+pw31NXUwZWVydMcMyDp7j1sxtQkczFsVBXL6kS0UUJgzDBMzJDpRpS3cwkAqnHQ/zZNWUaUOnOmfVbX+t0/+DVf20/+8q9tOaC3RlQY8ycHXEoXysyqlyA7S+BOh9BdRlLRe4w2wFLOodcdBJc2Oc6dMAA+PAuuBm/+0Gpnk5ecI63zc5Cyrrh1EdcNDwb2ShmAERzKkkSU5o6XhTz1+bM41WkdtRRR8d+YfWInu4xpTqAdZcbaE/W81OuUas+1Cgi/LRoA7/kkGasOoNPr1jZNgonmiE32gOCM/sHi6ZYBEnhgq6PBCE1ve+mFlocYmFbMCqQFBZBV8UIxANi2D7baxbfBEqYE2gayjpAGhNR/AGCkv1MwH617TiIQx/pb1UYpjYEBAgyAXgZToPgCeBjXFJLrvrnkej779+XCMCEH/3ZqufyUNec+NECMGYCMfy4Qdav2KO0A6gfRbkwaAB/Tn5anPVkzg3wKAGru1GTXn88i9YhNx+6eQlOMvKYXxPpnV2DrtLic836eCblKms3oLQyPP+svfTxRbnsT7ZI6gZBLxqWi/paRQ9rgcsgM6t7BLAYTbTPThlvof12EA/KwWtVPBIHaRe6+7d6wFn6PEHX9qPRj0OEyBMIQB+tkuTjVMT+AtiKdvdoZylBB7SsDAPqrXKz9n2kDyaRAxGm8vxZNN5bR5JJpmPo9oVg/n59AqfKIVm/q8+v2+iLrVx6gUfJAgFDRivaawCcqkb5x6sb2vPbExbsXsRdcdAAdCpQ8hslxyQBGDT69o64/tq0tCmUHhohv6pI3JEd5YGQqCIp0I8zpuF1Lqu2dP/POAECfX6CHAGW6Wp9X72tPfuri7QLQYW0NgDZz1PJG0x3369Y6fAms4fCGlBd7Mphk7W3BcgnjRjdBqbcmeT4wXDNk4MyovXmjx1s9pjMte5A9tn2KReKuiCSbjrFuuWKXKEjqPviAyqwDKGm1wbH4BQQJCjXXimtaHKSgemFQ6BXOIejTukFyfh2OeAal1+31Kh8CdCPux09mTnsh4MM9DM6mESx+9w+/66D307/86+Fk6XZHvyZOlwQFWWUDf7h+XeOcU8D1ooAv4EQDMJXYfi52aeMeEExKVtClg0j3sXXX3R6h5kcJL2u3CYj2mu9vX7llqtiAe52sBee1FzvnxbyqJikpm4CBkzx3uFVmniz3R9bOLhdFQzP2Z0A1zAwvRL7yWHOnXMQNqU6lAdfcVkoenkLqJIKzqdontmhKIO7qabAj8JWVQ48y8sshrDZLmjN5KNerio9j3uzS5BorttOzPxvcEdi5ltWnRcAzpL6z/6nzKgtzeZHIHBDGx1h8D+737XRGcNuuhDr+8VzltImRlgXTPu8yTTC1cp3NvidxatVqRfPC+fZyVxtlOBuxGRLZWhwPGJYInUU7pH8BiHoVEow+L7e62to5GhjvwQhiwwZozRIFSUo8f6Vnw6I5aADvquy5NNi03veLPn+jwUy0+yd3kdXcbIi/t233jz472L/kcOXgMMqJir5T+Ly1vBEHLxy0Ro+6KdTUL2qO0zp8l1oPXqNXZXZ8chzQSDEnAEjdg2UQccRig+iwobnIMcKAwv2PBwArNUpPZcYcexZC+5gRqfWhgiAjIllQVBX2+xPzE7Q5n05PcQe8bS/Pl+319bI9P8srfkFwQ4jEgaxpClaempGg/YzDmN92sluG2owBNxwptmKtl3iJlt5zvS/io/TjBv27tphN5UBbhhxv22HZivEPIr8CADH3BgAnRDNSIa8AoBlXAYBmbLOjYAA8+he1g3/XOMmsgjaPPQFi6BQAoDey+G7RIWit2jDpJjA4pwnaqtVoPP25ywbFEAWA4UPTit8ePt1GbOruBx24rj3bNRM1Nj3ylF7wLKD1ENYh42FvsEGwg93wOUDjAmb2yllC/CVMV86hQJn+ktHBmbxnpifGPBpnrfa40tem5NOXnzHNiA0FOBlOpE3/3T/8ju/RT1UCuGaqpxmrqKiHKp0A5IKLPogdDzMoKuZJKPEzR2HUN6HBc+QPf/YeUwOsmUlTl05V9gEBRugExiYBVkrrQK2fSMSjdAgEWuiZxk/C4DF16Zy2fMkYVbuPOmEI2Z51U08CAgxe9U5gDPSWfZSArWdRvYj3cLpRBuPQvfuwBtJqSOR9KB9MBoC7pal1ugY7NKoOnv1KWQh6W5FzlFBjvrR2/IAx65HPWW4mwDoWT7MfgKLgDY3MZuFyWVGC86yl268ktekKVKs3aOeEpmi60zrPogJeLmK3vb28BgAUyBQIcY1fu+/VwwRsaBmWGtdSFaFjIGBvhmiVyuD6PIOp9ah5dRRIj8Np7zJJAUBLYtKWAbDC/ObeDabarCbrwjFO587CgCmJMwgzkx0mLNHZTrAH9tQofX89hj/8zZrIuExsK+yFYl++u6WZPu/1PXa//PHgFtajhVmx2F2EfGvr14qiywA0AJY6Nv1fVB26rui0wd/ZqEVwDBmRx6LmqYOPJwgZphaBHknATBw3+7dvexbV6hsgTUezRxiARSHbAF4jkxyMGIm0jah+9dxUBXGdBWTkyeZy0Jn6FULNBtU4SQUeHVaXV1FA1+1nP/vyawCg987oT/VgMwD9PKXpyIqcpYfKLksyDkcuDCVqfg3V6TiMY/CTtGtQlEXtqcuZpifa8ywa/P0syf7TBrLt5f6l33shdP0ctKAYANpuIqraH7YPHz4bHQAFAGYCJH7KB6oPACAgVF/q1lb+kr5iJRCQ6MV9321n1d3TBsahxr0AjfNaI0Pq4IwFAHA+9wgYktS0ObZlCrUN+rZA2+pBbJ+sO4a4Uc+Ks1abKSs7NbDZrrlMRBsAIEEhDIAFojrszCABOPzV2TRsgQ7WF/fH8xCtHbCPRH/HxMtLWSyAG0+3XxMAuN8NALRGzThFvEotvYOcWrM0iUghxDbGvQZRtVWrzELioK8jQm8J4WtnmwM2DIBNXtI55OfYtZHOAQ5RRl+vcs83szFL9plOiU4GbGlgMI9RbVukiAJg6T5i9Uw5Yqakxl2OLRMw53MFIrmGNwXxa6lutqeuIBAWwPE07p8zoCxeFbuK4AAA0Musk9b49fxgWFOL15nYlj5nnbAgTbzW99G/8lQBV/03sk22u9rzRvZZoJoyidaQpzEuLcRm7zLqGeKj/z1bKUcgUiC2VfXMoglWCHZ93dEnD9DSTqOyFPIVCVAU1+C5HmaO2NaPzKDWs1hBAMCcOptzJWtHZVVm0mD9XACwtgd7k9uciD3e8pfK1NVr6flqXPcKADLYOZ1rcoJV8F+snEe6wG4Z621lshZGWZ3Ia+K3/sy6394DjN0vP+n4FGHJDbTP/igBTPOLh9pBXrH0+2yRmhT8qD80sLjeLltHOTsxe126A4v7tAkDAOBY6GltjZXrqQKZFkRn/xbFcUhV2TxAQINEskUOF6iwqm/5FsR++129o2M+E7Vub7wAgFDc8OLPg0CFLwAgcQo/i/JUFDC1MD38L7/8uwS6yQIMSssZpVSm0FlerH6arTUFAJSLTLWy32vlsca1LosDiihBaWmNGshx5ZZU4shCdp++BZAs6ApL0IXw24k2M3xwCxQAcB/yBACo3oVKcX8rADBN7+yY+QkCv7qnzpy1LiL4MwBwyw9lABTYZBDNygdl72FI5wcGwKxVjEP0uqfz09xII/DnwDElnh50f/pKgJtRZsH7NAQABItk13WuwPQgwPWQurrBVN8zB9sKAvyNAgB5JtCbmADJLhgPfDEEpeBTb16sn9UD7TPRorq88QAA09DK9D/jbLbv/ME/8T77d3/xUwNx140vAAHkJbH07fRFXzu1eo/EUZkgWgllPC0XENSi/DOuin4l2aT7xbNWYWD0jBnYY52OD2XKBcW07RSh3KBy4ZTYaaXC/yWDyznGqF7OhxUA+NvatmVND8s8OfG4NkEDBxyp0SVCHQzdPFLJcAHFVKhaZor2Y+zJpjdlmGYZwIvIz6wllwCDybkvKnjOPMA2/gaq8+u+USPHI75Uue+XZ7LAxfQO9RNwTu+2y2KT2wRnuOlpWmGs0Ic/Qahw/fwY7rZ4MPiZLolZGxrbalpTGr+/lrNKwC1hFFyVjTFFPq54rAuf38r0zSpj5MRdlk8FbarmdRIc+1nNnnqSp5hrWWlT7mmrs3Uynh7JOjS4TL3Yy3W5j4Dyzkjh2TvGqdtL55fP0N32JgbZySNau/Yrkaxo9QKo1yR7DeITwMy6fu+IrifvxD1Y7mP/rDjUtdyv/t5fedobaImiNT5cAEDpGwfPRUwEbR66IwcbvshB762R18wlNXxl6x40IgYgqNcBWei1FAZF9+FWBgUDI60P6tiTuj8tNUHUUTaTvEZwmEDqv/NCj5iwuoMwDkgFpuNTA0fFGrphLQGYAVhaEjnAdtv544dgl2mFqp+jjn/dnj+9pPY3ER10EQfLbSeRXT9l4u6oWdOGRkaRPvsAhOScAwCsB2uDvd6xopRRsoga2ItBFRg3wob6DwBon6mv2G2vqGI9kS4AwA6Se4l0dM0ELh1KBgD2IwAAnI4I4yYAoD5+iwe5fBL0vVL7qwRgHUWU/wWAFhf1sG4WFmX5SUY0YQB8vi8AwO2X7wAAJ+EEAHuJuIJ2BILaUUCBJccmbkGUbDL3oNlgDy9AUw//sBur+tUpOuFmjgOOkt5v1PqqDvU5Ntgiwfxc3QOHaKhaDeOCu+2DJa4rA6BPqYPH6upI9kU7fsclgNv207/4Cf3KFUgpW/HYZ7EnPJfuM+qIKPY9zTAGVKyj0sIRgebIscjJh6JeL2K71CELAMTuONtS8Pd8A4BI47TOjZzBDpQAAM4E11cXAABAROMxukUK2Hs4+psIulx7w/+aeuWwdeDPsZ83NZFWCt2gmHNrZUQd2Ea9tXXiR1MdZ7f6LHECbKsnAacoXQBb7aU9W8juCwBQtRMM6RIAJDTYD8vmnNlVnDcj0S2wdqpzBJbzrT0DLoHMIlax97CCJpla3tsgZYkJJjqixcrrdyQt0ZdJnFDsZUkCwKRBMermfnCPOEcZ8au1hRf+CgC8i6NZm+Lo6IjS56e4IACgZ9c5M9UWOSxbPM6gOr94/YBCGBYMeEhadB66/wzTaolTGiAcPbWmCwD0HAoA5KRaHwzYN155/dq1VGb8AQBMhPS1nyUOPQKA8bP/+Ly3ZuxwOju/KAAoIvINj70jaC19qbUjDOLVTazIrsHWNakKraLytIBPQaFUpdNkBIAOWPXxD5jwQdB+0kW1v5ogeCMWACwEtcyIAAAgAElEQVRugBynrFrftGQP1NtWS0VqRvSGl/acNZ0HACDnsvcAQAzA09N0U1wOguoNKuZbsxpMd7CSvW0SocyFTQbPv+uaFBBLF5rByOLASne3TGNbU/tweOkIcBzvrPaUTrwAb/ftRbMuDQBAtJbUpSXSDIunE9GOVQBQMGDm4uD5WKMPt4ARw4q2L8aYJ10ADrQxPHLNTBOuogEobd8yToN/9Qiu/TfDi44An4QcHsPAJ/4LAQBr4B9pxe62HTRQ/hsAQMsTZAxgBoUFH8YRYoELKmylpglfNUsobLh5oFNHT03dWVQMRWzpHHtfl1PUMkhLIu/cWmE0AI4yAoUM3rkqeGuNLgDA3IxAdrJ/yhc3AwC94l//m5+YqqBVscJT7UeEmq7up6+/gd5Nn8n+ad8LaxH9Amu0lWDVkMmImKmRhKLdASnvuB57p2OGbgQYgJaSxl3u/RoAgLtbEEASUP46jFpOvMGKlTL1uUA50vHFgf7RirjiLNoFe6ZMwGBgrDa69wBgEfsN1Xj1Jz2BXVVSGYu9x9kSltKfgXfsvi3grN4Gpo17RDZcBjOhKX4c3vvjPJ7VYoIKinrOgqUEELfS5DjpEtLlICblaJ1M4/DxiI5plHMM6hBpVucxgpkXrwDQ1C/0tQFlEaGWWXHT19QHEF+qu8lnNP2vMkDOdI87hpH0ICaj+GQwYZdbJgY8snY89TUAwCWaICD8MApAWQeaD5IQM3xDfHbXGdJzIaLVeDe9DyExTN/6a03ger/G13xjAYhnAfwDvwoAegoNFuMfnzzNWyouryB/nHfZtDfXahGZdVkdgG6W5mHXiMYUYurpBQAOuBkhjNFNajN5LZUE/L9Bv9BJIPXlQIqLd8A8S1MqyNMedF4/YVA6wTOI34NSeIgYf+iAYhQr2X+m1C2oStRoBXkNbv1ei8mOh4zMJTs0Yg79qPeGOZDoMa2ENDdTJ5KRiIZ5pA2kwZ2MieCpADnKDw8AAPHVWZ/mHYX4DgoMMxhnY6KnUifEs0DgLmrpzKYfo3EtsrTKZgEAtP+xKayTTYCpujnGKtoEvo+Y/Zhep4iPX3/8B5w9KIAPLwAcv0bLUJ34okmo2AjjIMoJFfUBWDJsRR0d+j3GASP2egQC1+0oK9/QeTXwURbM9/KcCj4cIOoX7pkOMcBJwM+x6J+tGtpKX79tVmjaNm0FnArEqFV6yp+C/+v2dlXbYMpDEd85QFgbUCGgltDBYEoAQMJaDxEqsDYDgMgUf3OPmty+8/sqAWzbX//lT6zq1wO6vmmt6rCKfiF+Cm0/HQDAwaK9+zrA6Apoq1Wts0uZKjjYAtu06PTo91rPEKgGDKa80Y7YVtQepKVOB2AKsKIARYAGjjR7TyYV34iyhqWFvXy1pjS1z9cSQzC7YPLf2qrStjiJCAjo+iJgTAAwD+13an9pMjokaimp+LhNAFR0XNXtDYB6T5iTVSDX+w+A9+sEgIxgENFfg4YD9DtvkAKAzizo945Sof1x9FkCDHzGFCwvTHBYhxp5mfauV0B8CZwhp82YdQRT6wqKZ3e8ZwAmAGh5pUxA7w2ljenKh7sstX8JACGUoeCVyds3wMlmKUwydwGAYVVXFjolgHbckJRNUMFaZJ05AY5gm6QH0FyYQBdASjtDnBx+xfuZNuu/j8F9aOd9F+hhkmeX3mCzFrX/+9JC19JOAEDlp+18jsjqkQUYQrzR8vKOAUjNoQCgfZnOltyfijjI/fam7gACBQNVbvpWkYIPOmZQgREF6QVXVER9i5a8m3rhA15cL0m+1Kx5BH/T/2x6/Pgh+p+eyEzWGt5s5Yn4z/alX2cAKlCD+eCg9+xpZTv0+Q3zCautlWU5GBYAaJoXfgDOnDIcYjhfpb1sdC+sFJ1dFPfbB82lD+XYNsVusAI4G37o+9NKNACA/Ao0Dz3tQ7piez3EZ0FKYAUjMn56fa2y9kbRAQiCRSFPkCuaVRdAfch9brgFEJqcNkD+xzbG3KWgx61DiSAK4Nq4tCQyEMffa6vggx0XGb38yAA4+FdQmAN0tDu2Xra7avnnmvFlr0q4AEAOf9B1HLZ+m7gEes2ka2KQ0jns2xYV9VVAAGZSzpot6qMNl8SDw9YAQLbBGhusPnz1JfuImrV3DiYGnxxuR8dwBX+ZBjFFsPXP1uRZm/Y431237/w+DMD/8W9/ut1vrwCABH/PUzEg5H64i2NUP2dCYBCQzyFQUtX58FuIU52WhVrY5IOhf2uZyOBJgclOi/gQDNYvCn2AI9SeD9bWUL3JW12OEVWAQA2bCoJha2YLLqAtTysAwHnx+kzTEaS/e355yZmi82aOAu748qabPZ+g/2cJwO2Pyzje9Ryz+FqDGNb9GwalgU5tcGuAeJ8tAjDZs6MOvPgNWI/TseQL+9fzsZbFXwMACaLuelkYCmjqSVGfpIGKkyd7UGde2Bz7X1SkOTMzv1dYBImPv1kEOMWAZTc4YVaxIuWGJqRHGaqpbTIugrqerjf5fVjvVHbLGiOExYNaH6ZFlKS0z3StBHa6C94zAK8Sz4ZhCFGQs4j/cgLRxLhTMUfWriT2kQGYAIz75RJCy1SLfqbn3XsAsCbs30QMjNf/zz+eLOu5KGtqXTi1cxBvSgDlmRqcYmwxFsV+z+a1mIifO3qik7zvj9vl9ZWNu7AAHXWrG1unLseGIDAxAD0Q6iMwLtxMVACAlpH7NnP4+4Sem69lC/dGI+R+B0A2q9gfUOZa8fKQCdGwVawngRw8mE4NBSEp/hUIt+14Vh1ImWfm28fsQq+jeju+RlpQRx86AgBtPQIwxSJZLECYCGdXMfZYQYIyZ+VV7q0o+KknQwCSlPVdFDbciZUyG363PX/iuTlrtAc3gs22pmkTDMo9MLiHqztlPbwgfeaQG4MeHIHDcwB6fIuBaPhXzy5UczOw+h2U0TkpQiuoemogIITzH0rPNlUpl/iAWEoAiAtPAxzYzMlrG5R+dHC9RNw3jZw0IhWQJp3GkoGFJjYgdWmSYTTkA9n+fnmut2zYaC1rJh8vAQVeGWkpILUHXwDAv2+MDLbPQ1oQTXbf0Ah4RoC7aBQ9pamg1YhWuQlw9fPK5Mhq6ej4r//7X3Uw/uu//PG21/MLHWxXQAHVfBXGOJ0kooyhUmqXpWJ9LTcYINguygF67Wadel9ahsmJhqlRDjM9n1U0VpMXMwH2q9AgqQZsQHtXEts+TpgVD6ftnkQkXhIZv0smNw2TKqLVy3hNZ7gXA8dgJcVEwkigCrevREczZypjAyJnVOZShPTp+dG9UPbQ/eISo11omZyHfOZChBZWMlG9RYP0PNiTuMA58ddrsBiuhPPcGmQUcHb+b6k9sxdTeGqLmoMYItEBhO0TAADwmvf6IGlCyyFdUKDz+yQul2pr8FUrY7aK9+delYWYgX8yIgiJ9X20hmeIkATFYXRfXl4GA+DzNwUqJ3luO5YbY7q7dCbYgrzuiAHpaRmnu6AAkjXvBHh4aDxyr767nePCAnsXk2HlRjhZRNv9jH3mawv7+vllVOb0c7G77zMazynvWtDgv//PPju5BCAA4MEmrYGMntxpWNEA6jp+Wvk4NOgldb0kAECvAwCA9rPTYBSjD6WA1JBsNWuDFbJMizIs0CAj6MYcm1dXnwKhltb+rANkVllrYqIbMuodZvBkeNSphjxEx7PDFAHOemcAhZ0Ik3p+7eFR6VTG6FaqiLVkDaxFpP5VgnJHWDIkSLS7jzAHFyXGSB1B1iDNNQPn0MTIYtgih/rBE+HE6NdmwL49YUfiitV7MjNngpqw3euL6sTQigJmNdIwKddhSKEYw6vxs6bxVK5BpNZ6YenuiuMk1PHntXgro6RshpH+6rSR9QDpAdrnbie+AIB2XnRT+P67XDC7QnqWoKE4bMcTTmZz2QAc6NnVAaM2KrI0G3uWAq9+YQEAZqpygjbboZSB8rklgNQJCCgypEonRRkSC3+U1S+iNnr7BcYa/BUAL3jx72nhk1hI//4AAJ4l+kvxO5Mkvd9KU9bMJ10cet//6r8LAPi3P942v0eqZJoL4FKAGAUAoiccrkEt4GtlAPBF6CHU0coAWSvo61aWroZhGe37AwDQ8ybIxk72/+PsTZcsza7rsHPnrKoe0BhIh1/DJB20FaEgAAG0f/gXSXmKACz7qQyCNGmH+NMOwUADliV6CpkKvYdsc2p0d1Xlna9iTfvse6saCro6MrI6K/Pmd7/vnLPXXnvttSurckQniJ8OEgT0fG6xMHZJ8CsAQHrCQ/0XMwiNhMtLXMfUl2jiIM4jBX1pFKRJcr3W6nRuewtDewkxAR0AoOx4mxYn3wsAkMAQYNXBgNaZGMb86Rk4jNGKIUiGmG8sQyYHbQIEgWedcOLf+PcWoMVuCOgkC368Ni13PD8lOmFQCwDYUwIlRn3vNOOaUZAH4FcAgAkCVIboACBsnHxgyG7iLIRzJ1kAGTfhDAKDg+/h7ACAW/6oZ8XYcCwlWDx7lUin3iCmU/IVEEPKeOgzVgDAItiso3qiYrl4TiWjSTD2c1MHWECPn0razHNuNaFmLxXgn5HQRavyvuw/DMED8hiLb73csK/pwv5qbUDW0jJZr9V+Ip7DhgbSwmdm4R6SQgUvAABujNExAADQezaa/PVb64gXI4O8F5MAgJykYuEbTBUAoPulryIIbZ52/P5S+9dBpAXD2l+yhjAARnHcOAsEgPR7T8VuX6Q8AJvSvAIQBSCezY7IAVHZBrSprXIbAABVDYdA9I0yw2QtatBQJ20gdZ1mARJveGBWG6Mov7T+bBbIcH0amTaXiErdDxyH7L8rc21uZnCqO3l8KFv3YLfsoSPiPZIbVTalxawgivVyQgDB9zXkzpKK0yp4I0haKNFOWu0CAGTb6ymEbt/j+zGrwwDeWjNjJKJ1OsYS//7AAHCLNwAQ5Cvc2BgAvlcJ+2TC5LYeKuGV/Re164wynQBaH3hPAjhhANJqxI2P9+Pe7bRSqo6vbIqmKhxHHSMgBX0AgWT/nEtgx0j8W0YLY0w3RX+H61iRsRAIiBtgpWo8yF2igeZkXMb3/6vvM5D95Ef/47icj/79cJHDWhAIKC8DrtXZwsZtazEW6Wj76fPrXqN4PyrneK5GzhVPRixwDuqazzeC4zi0OdjyoHUfe9r/7kS8ODhlUuX81EN7DIhdMuKTstYoDIDuF4y0THFHXESdWHQuqhHz1d32J68Cdymwt011ZxiJaUhZRKA6HwkA3FrJbXLXmosApkDcad7cX93rBP7oT+49GjYckasSYkTCVYtuBmDcjumtbB0KYBEJQbzfuFf4ITaXGqCKDVMDkD01GTcnPNQzaJpk2kpDhffyR0ESA4C8f2ERM1Yui8370Wvlum8BAOo0wzMIi6qy8fN+r7Y+sBIAtvwxmbfBXKxiRxIwDwYjk3y9khGVgB0sg0TstO42wAEAoPW9HWZnvLKuzuGKILcofP2bYlocEO+V/7kPjwxA4lIvAfS1k/2Z78ssk7lvDZ6++WpzQ631CmOESJSswCeiyYjSqP+98XBD6C5ntEPnv0xisjAi7SjVk2rKnvy3X4/udV5YSR8pJAFlTb9ne5O7Np5NzAdghIW/YlocX6e1IgqR6RCTyE8Z/6MIURUlbe6ZwVpc4juIOnKv4XEzBJH5wMTGokEKVeUSz9TQEpZINB74eMR1yf2OckQgaPfR132J4IS0q9p7pje8lbEOrgAR9PK34pR157Ah/hyrVeOtZnoiFTDGkfIz28VwmElFG8Tb26AkhhOa5d8xLIgHRFAsHozZAC92AQDU5ab9L647tN+0OI4Iy0ZMphRF4dsl0Q++6C5UgHZP3MhZa48MQC8BlF+S25ZQbmHNkEjLBzcBmmp3/L1pQ3ImFgAQBoDWvwYAfF8UNIKVsOOgAa3AZoCZrX9Z45MRFg8VW+0CAOBDk/jYLM2/364nBmzqA6oEgN5nO3PaHEnzBzzO2pmcKC8ZAREA3K7jJz/+n6TxMAPAWRYXGRmFCZHQ7J66TEZmnqywMg9BKvxtrEUxlIAk/o1JAqfUKagRxLrLhd1H7v/n87UwUx1gU2zJMl71U1/GisOooKOxs5+ZzDCuAmBF3KgE4G4gxrgGAMRqGTyo1qChYm5PZrAwM8kRKsA/Z2iKyCZLANycACWMTIvv1DFVIISVsRnBTu/n/mrPem89dPKQYbThDcyhonbH66TmX62J7uJioGgCMQESJSJhEIsmdtcL3eoqDegtivoZgjmDmpzM3TMl7EeMzu5oaFhmE0PKAXUGt6q8ea0YILdrD21OL5Eqm2o/F1G3sIbDpln2XFLCAJ1RY77DwCrw+kpu1/KdwdjjAAC221KHcx0HrOm0mr8T4D2J1rNyChww81PpOY6L9ebbX1RSmexa/p718wio+r3N/VQbedekmG3+5NX6JhUuDjDXPNqgCFpsWgDBVghT6Aj+GQikhZEhMk0o1Yw4eCEGAN2Gs0h7H5ASBMUG1gDAh0Zou8qQo7HEwmONbLYsqp/YCJ1tF1rfEXAUhWOqnFbc7aHfswHq149oLw+kAhD72X28OBOBux/LS7DL5X3QJteYYKigxQBkhOlmp2EQ2ZgyJ1LtC1t8i3uCY8AljWSLYqKtsn8AAKHqeXRbRRywFcMk0YBS5CsYI9u6cNobfoQzbrDocX8N1maGbCAADUfaZIotsB7AGVUCKTINTgbkwrf7JA41T/jSM5itg6Su2HJ3T0HfIeL3MAAR69XvbRqArHM8IJUAAKDU9qgSwL07YQ42miAZJCoFSL8uMhXU4Owg2ACASjwuDZS2RhmzzLVcpomlLqOwHJIU/GEQdB4L/x3/f0N54Hwc5+NRU8pQl8UwIzpkyoJUPuTSdHBIlLxSZeJE34nL+P4PGwCAI6dDZIK+BIGznst2uSa+KsBH4DJPrGSihLemZRGosLblNSCtjDoTxLrg+YpJFKMTliZMj2yeVSPk7AcLsVTiuIzlCgyA7IDMq9yB4AAAoVzHOt0Kddr5bEsCIZGmOqKwvWD0pe5OgGs9uzNKNbht6ME/2aPEmC+/oVhCa35iCHV3SNMKWwmBztL7+n++lvicoVn5THAOtuiiwTOZ85EuIukMJu2fM6aAQLpVeuT1cca7wPeLN5mWytD5M1tN4OT74v396i4I3Va/Vz4PDwmjPa/2lV4vZzKMnDwu+q4EMNccY1QN+GoZtYcdcT4J2/XSUIs9ez9zJNl4gRCzLkyIbD6H4L8hwJZ745Vjuq/jACAQ/xnvo5R+8UbiaUGdQe00M7GeXfAo7My7e2SFApw7AMj9LLAX7GLgUIlRa/UkaPvo1eoWw4+idelDH49pLUZstFgZsobvMkC8KuKbXm+vlJSilaouERagGAALtkjFSDjV570LPaO1SQdU2geZxVvMU3TVAwMgi0cdU967NSyCuLlpCDzMsFbU+wBARFCpn/HAYoa1GNeThUUUQoEFuNgpT+AE7wlnzAnB/0Ljt3Hh4arcCACAQ194TR58FB9rjMO0II8PnUFa36cDBuUHBeNCMb7/0VNI0CkxVD3bhlQhwhFDogAEEEBLzZiLaBqMa7zshFdOxxuFFsgAoJQL0geu5Y6XVQuS2IoOAHBtK4pYZoYZC18eXp6CmLa6R0TMth4EeJcAEki4XpzBdyvgrPNYD/OgBDBxTzHeV+IZ2zQtCgvNzXqd5wIogqAEAAZK7mJTYawRo5ppEH2NHMbIAmRwlYcASSniqWLs6QMDcCIAuJ0P/Ixa/RXBE1MFTwACJ3bX4CCCkFB1dhnLkIonAFBXgTqfTOuubuN7P1AJ4H/+o39Cpk1rSe1/aFdFGSAsQG9DqoMqPercSxKSpYc9lLFMu6SBsGqTwV+BCu6GDiKe41A24uEMzHJxmIlpLXXdWb/DcwCzCnAA/9sZAHUOuZMpr4E1zNkAsvXlNURDoGU+NruNrcU9K8UMANtPkf2fx2AnaUsiughLX58lxKLOcYYs5jjgYgCop+g9+WEnlRR0EMCYexGgCgPAMqs7aghsndzxdubCqoQ6z46uw9OWVgkRGojU+E1aStvk56PSygQE7O1PmdBeI9MO2UxMtS3jGaI7ZGa6k03UmcDBW3Xevdsvr72eoWfShURrg/fL9e0jX/S/NENi9uT8V2W+CpI+hw0AkPAi+NN1j8YkKAGoTR2zArpQXWfVdHRli6u1LbUu4stg5iL76quo/AKTdW6bLU3bYddvxGSodYz1n+cZiTjzwSvaUNCpjYHM+CT0P+kwKMNZ77+yvQiHCwctuBNAF5zUyCgZD63T0L5oXoTV+GnDIbXmflsdtnkwcjCK+I1B3IidIxDd10pHJYfu6BcS5DLNUKhTQQg/x/VRAADjXO+SGIGNmuylIK0anX5Rv5mkrs7yFNCgFVbFeciD2sekONQ4KWo8LwgCEPwBAoj6b+jCRAYkBoDvBkHR8+kpCOR7jXkRC3kyb2GZBhm4gnKhSw9D0fhXCTTjSyD3K4lWlN0CfEgsg/iARY1Ag0204aYSTTUDhK47de5sJq2BAIBQlpO6EiUJK2gohm23q65HTvvLtmbxxR7+KSOpxS/+DDN70PuXBqC3AWYdBADceQTkoPbULlwTp/ilLdMIHt+m1ibpJXhMWkEv9k599YTHSwEABnzS/1ARA5R4zjgy3GZjrClj0dqoj17ALza+Cv4DgRuU/3EvFoAA4DBuAAHMPkA/yU5b/vjRAbhDplTByOBuHt+sMsD3fvh9tQH+0U/MlgkAcKwu5wLIEwBfUx139p5XHuU9tcSxyPkHaptCps9WQHe0VHttlQE0IVOHnp63mKXZz58zBc9deiNllsZfsX9SeWRxuGMA7nwAKPIVgyUWQgd7MYl4LswU5hwTHg2m//GZAAD/mQGg10AcTy9jvLwu6IWlXu87J2RnsmY6WqtqzhGYyFzsTV9nS3NYTHALuNCezcwS701Mg7TinklJAECmi7YCjli/+YddNLbDzVdzjmQcLideIsB4L0iuo3M39/ERAKRkpPvumox/M4cSVVshym/SCM1z1QmEaQABgMkORAyZrgcZJd0DAIFRt1bbG4TsEq3jTYepTiXxo1tFU6biOGICTI3bxf5i9o+uFLNGnNqJ096toV3EnLeM9Us22lbXMSMKQFNepvOlAGCLMfVMmvV37rXYUgw9UgLXGYAqUTck+ggCFq9esgNzbNFHnmFArudTVGwEgeDGDatUsyx5tZBE/0tcZsmYP8eco5abH2ItGqMW6KEjJCEAQOCKEhigo+g6CQgpI7sztTBlZzaSB9HdYJG4ROkwUbv6dN5abCIgdECK01xo4cqO5j3Je8IdRBawAgnLjMEHOg5cKFE3q7HebXU9F7MAZADm6HeMEZYLn/uaAR6IDJO4e7iFxSnUTri2iFtKANDguzaqtBR4LmhjSgudxDBpZVJWjuir+yKfeWSZgINQ1KKmicOlAwAeIaWQR5udraTtcGeutnQBWDtsV1xvBnrqYQtMAOFhQNg4qc0HlHQfBE7oaqNWubnKmwIzCd4HACK20ijS0K/1exoAgIqf+oRmkcyV7YNF0/Bm5q9ygAEA1z1EbGEA1N0BAEAxyEKzCHDoMMfvw6tsrALtCBTFirYI/mYALsexvJ7Haf92LNnofxq3y3FcT0cKAfl9njKmXvnmKW+REg9C+1NggBM9BQwA8B5/9sc/HQdoCRKArwCqmSkfHU0bXGQ1tgklHtz0Ym8AIH3LsvZQfY2HNOvnsv9mC6OfIa3I3QaZg16K9EwYtGFP0fcqXYkFBKNywvEqEyDX8KcORsFSyUfXH/lMwKp34A4D0byqyPast1sREHEDDFABUL+O8QEAEFgTOynmzOVxUB0kyjYzJEZZmELZGWunCcRmtqtQHA2OmIM4A9pfBdeFbIJMz5woVx0PVcye1HuL/4zNCFBBBTP4q5NIJQDPwKAPiEZjRzCIhC7z6OfrTohRoNQRMc+hAhTA03pn9ikCv1yFiZ/K/mcnRE58gkxMaXT3klpNxaBUDz/GHZdomSOx3FWkscBXCmQjYJRORS3RCv5kCJ2AruIl47WENXEEQMF53eaMiJlWPJEDbBIvXXlMzNJhELvhMMthAt7x4rEiJBbduEYOH7rrwpgtgVMIfJ+48nx7Be3UdYwnHMoGam5I4/VkCBAPTQdB/KCGD7inN80pWu1JtQ36/GYjBGroE0Esy0QPRzfr3lBCv/d0OJKe7iI+AgAeEmhqujC70dQ8teTR9clnasxlhJC01idCxM+avuQBYj2d34tc4CY6E+3fljrYCI+jVaas8gl+CUx3ZERjUIN2wQuEgPADQG8xbtl63C4Kigz6YqfY2kQtAd4bNYDqqZ0P2qAM2oKjRFzJpiKsgvofCztGHHofk+3QMSpaSwLgDJpRVwTFNDBZal0VYR0iiiQQWMGoR/2sOIh17dhU6eENS0SLobEA4kLvr128NsiUfY+ZaYS+tNMf3kcoyKpnFQhAGdZiuyieK8cTrdhFhOn/z2GMwLVZ7e6cyELR6uy0mt30OQ/jomjFmXFMsXuK8axR0lhingHEj2AYNk/KOsgEQHCLD9dJmXIfldUTFWr6HzL7G8R5yKhP+PfDuJ72BAAAAnHvk+huzhvnoWeXQGoJaBKjmirYHK0tMADf47359I8/HfvjvjQ0pDQxaIZ7SP3vzPbMmJX6s3oeBABE4bZWuRLxeZiOA/BdEObtxSqQSEkr2CCYwV680BRJ6X0wEFdGCABAT+lKNOPLVCDAWWiVDjK+thIYjTTHvoWam2oCFn/ViaIyjtYCGarmSopJeCuMNU/wN5vALNzBX/lRDDLmdFImKnhVqobTZaHDpbJBHhJmP3w+pkQ5y3YWe7Zzij/ve1rB0qWoBO87IJCuIYvZIngJ6Kj8oqhriW55HplR7RmsnpuCKv0psr9JYE4hop626RaeQHrmYdKvdl0AACAASURBVKOd97f3oudQbCe7nHTOpOtMAMCtpJezDJLcZSTgoQDJdY1kFSJse1TwOsF4UeSHv4+xxTlItw8kejK1I1nHyHMbN7glOphNk6Bpb5xx9RQgpqOVlQi97ppdELYhbg8l7zHjzSsOJXC69ALNVtd88P7Z3huglAxaWxu8RvzsBwAAlzFeIGMxA0BFP3UxpuM8mz5MDhGXHbn4i/DvOPhb3ZkXztkyepj8ZVzHql9PJ64sdi14/G4GzoeBFnA3CwsQFX9YAAad1dXT+NSOFfoStUweMBmTWZOyRGfWQBYoo0PL2oyIC8IHQLXUmUbsNBqKKHiAWBgsZ3hxqZyh4A8goHqygjb6UeF9IMS+GdcLApBmfquDAItTAIAqowWC/3SDUhbhQ59ilLMHNClTRlYvm2H9PycZOvCXH3bqkrcxdvR1wJrOPVE7I40ZbfwTxB5BSzJqAID1WrMQsJgKAKzAgFhNa3U91cYDHQsI+DB30XZZ2wuda8XjODVV0RqA1mdMAOCJkTrkxEZMOBk1v8JJRGb5u7QCehZkG4amiU0r0t6Ko8NmvVHWk1nwAXrsH3ErIoMEn996rDC/Hc98s+Xhvt69BBoUI7DE3I0VQQuxJGkh0foXtIsh4NPO9zxuGKsMNgY6AMwFIP0PMIzsXwyAMoaANK0T+W5oxCjzHQMABFLevnEb3w8A+KOfjeP5WPR7pvERBLjGKXFXqfNc6REgx6utWMOdFH71yztT5jPLoZ8sPD71CKBgS1g3djioSW6gYdOiaYDqwVTMkt0bz4ydDI1bmcs2YAbTrh3oXiC4fhwTNc8ECQ3NKlWaFJumVjH5hgg0izFTQ+vCWgzhZ5fynHzMXNitt9iPGU8el9ONRNj5U4E0mgX/Q9c9BYiw3ZIZzQyyAuP6IbHVtMqqttopcdf3KCGyMDWh1YrXaG74jc0qWbS7Ok/EDM8kKfX0BBoC20oiDd5Mkxji+cn7eTnEJym8BwO64AkAEPy0rnFm8Lp8NkoQqeBYuosYyBUAGOOsvFG3rMTqEnfjmbPDo4SnU8+C+EaXmjXa6OfkQQlx9Xr4SKnSp3kmhPN3MgG7YkDeLKNHP5AyC9vkizGa94hAjho9rAG0nuv9E3QZAMTcLYwCPt8BAKC33VjzAmiJ6CyYVJp/KRTseRjM4VxzwJtkxRvf674LWsVSAKHtmdKwgr8JgobAcbF9BChzRdtwJtuDCDA3lejbmSvrnqjLLicDgAOdZwz6mDVD1oHAHs2m0dh/DRCQwSYtgwj6zyja1GuDzCcA0zx60IAIoUX3xK/fwANtigQDS4gBRTEdjrB7RdaH7GMHJYYshDcADsiewSLoEIeIS7BMD181U/mA0/XtepWXvmcHWJJjWlE1SQE6nePJSHKIPKGGzmCaoS4yqQkAiJNgWT2318ByIoXHq9PP4ZnQXMksANX8nsBF1S/a5mALnNkA7IOfQhyCJtope0F7UXNxx8PAh5ZAg30OeKhInCj6OG18U0NQmb+fDQGIKewu/lTNX0coXB11qE06tpzZ6AVuK2K4j8HzfrulcnwF6hgMwO7FWKy2Y7nZ8TMBAMSbtIBF9Dky2HNsqIEAavwXMDuXE/kCmDUAAOCDgAAaAY4Nlg6EAJYskehLthGyo0AdKSK0PA/gdh2/awDw0x//lCIvrl3XtuO/EVFcBYmwAE3EqwcvtVxq+HkdaXB8VDuzYqCgU6EXI22n7TTIc0EGK8oLlTAUA8B6fxgA7QcObaGhvEWpKUM6yCaYkhJ3AM/5IX38gu6cUokr6bngyyh9kfXxjJLU0aM/MggAALgeD24McXuh0TY7McwaJANVGUj3WgzAjRqYuE32TC2ixXqNpqDvAGDD1kNnveyps9jP9D8DoX1OAgoSEIUS5llfuXUDAAVMypnP2b8FhhCkMoP16zDBC1PgPn1hFMGczhRodagNPdeWa/i7AAA6lNu+HL8/AnIGyColTaYsfgiYTXZmDJlAyEQo5TW4XlbNDACkQ9FzDgC4wejLzDID/4POjWd1wFhOcYNU3Ke1nRADnAK0AgCO6PZJl1u0Akmsa4/cj+8WMyhX0F4GUNLjs/ajl8sbBXVXoabUz9TXrxKAxAuujXscb5wAiW4wTha/iO1as5m+nKQctLiRGbyFqqLkxxvDAcpsg0OFtBdqsITdwaIbEAMx/ZjFM5wG3fdWGDurmjYAAFuXbEohkZtUyaSQLBBBJoFBEUUXsvVH9B8yANUDY4fT2oiyyPFeLE5UcA0SzrGJWUvI7pXRMuMAC3A88oOdXGM3VmPLQANrWpaOl0D0gKAwDzoYtMctSpSOyhHKzFinYqlBxxuNOEL5hwGoGettgy4WYwcVvUOAptFpAh0MNehnAK8IC8pi7CGxk0RwSwY15hoeNgNGRnVDinNg5ctTSU57txteD5SxdAAcB5pFaeFd7Ip5UNUo1NQgW7aEn+P8bgMiohszIW4flDjPIkKzIhENyp5INTSBqz5zwtS5ncG4Lm2WonNTAQ7rlzVAZP94hrst6/5LOBimFLDejtXmxViud1A9cp1TCHq5jAUyfai4j1L2hwG4kPo/0WUAmT+Cf9H/NgTSc7F8wPMB2J/MrAuZn4dfpMuAfX7X8bv/6PtcQz/50U9YQxXw1/upwV7+/2K8LKCoQ8VUKBg3dgKl5mkgkdcD4C19wkMdHiEfGhKWr/ihoM/M1iUBEsTp2XO2L3ZRAXuPTSTBQWW5CbDJfJJA8AzCOZA24rHUuG/nCgzOZgD6cLIEQazH6kLiLA5oM48GF1NgrDbMCQCUCekauVOaUycAQCnHWyYdAFAlqQYAnFvxPgEAMKEJfV+pgq56Np+JpenBX+UdizzvapuzTS2JWH+dClZsHFKA4L3265MhqRKAfASUffj7isgvqGcA8H4WYIIDPwmvNWqVrJcKKxGwkTMrpQgCA4Lj6bqKI+jCgWw+W9nxJrG6bTT4+jFWktbGZx/LRbdx3WDtmxHzsDktqCJiCtxUD0Ocb8lZqyWa9zlTJX3vcJ/3xwN/PvFYt3I+x7DqnTlPKUNryEy8z9gqI9MHQKvxXgToEgDfHKkhZ41AQzYBovreWSUAABZ26Fl2DdD+UyuRCF75nkV8U9GPN3hiX61qjtgYNcvbZQUETCIXb96UEIRssPCPzJwBACjxQ+Dn+af3JT9xaQZEVChopgzAA5ynv4INuxLQMueDID4D5jSUN6TtAgBK8KyEckLDUzCImQial62MlsK902nQo5oAYDOWAAErdAzgPiqDzgCY8/lY076yeSPQ1GLXsI96fSLgNn1QHjNWc4toLQrPlFlpAGw3y/GiACNtquGsn3kKmV3ziOAZeD0TgNdvLQNqc9XmZ88C0P92UET9GuNAFXx9aHjQTzJ+Qin7SlRngAN2DvhfBQCmCNDzBGzuI5ZgziSoZ2qldczv5O42wUFyFQns4IQoBgDrJCWAYgDQm79R9g8tAAHAEpoJAEFYMF+ZQbLmSCGZ5o+zBABgygXCST9jXA5qDbRJEPwAVEYy5ZfhJbQUdgkAG0G1Bn+IKfiP/5vf5f79yY/+CdtQ1e4Vq9sJBrgKrT0JRXrn6YEulCPKDA6+Vlz3dlMA3fcCAB4PMMISA5D57fwsXbi/Zpurah1ym5wz6TfHo9v00quuKnFqpuYA32EACPqwhjWcQ61i2tyqDRv4g0JXtcPnWGOkSBKd0TXjgVZhNliWVyBRBp/7824JAAAgYsEAjQRTiuwAEKyZKujr35PwWSWRVvvvVHIyyOwXvR3dr0cGIOWCCOO2GBaXttXmNtjBVcBKAACBku8T1k+1jDfmTkF9AoBZ2dfzCwNQ98R/Cf0vdvk6thABtmFufN1cZ2YhOH7w39zVouRijKsaodyqmeAu8R7eD0qqxVC600bn75BmZCWDr+wPYVXVXIstzpswOOvvLdC3Jzq59/ga948BgNiEugPVeJWzszRSTbOD/R7VXnQb/P8OAHKpvQRAe0OzlFkwNAHCgVjDS0j60lEpF0HBlilTPF623gEAsAMpUwFTQ8RN1CGKQE/Bg9F8BBNpWQuq5MaNnBtTyK7HARaNgRb92KiJglYWPlCbF1sXDQCIsoEEPcM+c6Kz6ZcLktlgqbH1UdMNRZpFn0CMA4AAgDU4m4vgMARwohDxxva3OY1LdDKnZR2O48hpfHgFgAPVsqaJnCSZ8H0nOIAh0GOPJ77DQg+yJm6pynAKWXKmnUt/l7udGAN6tVOwpHKKdauaL24AEMQpdiO2wWE7UMKxxSUtlTXfFu+B4AHvyddNw6FqeZIREp6VxwrW+lHrXbPg9aGcQUa93WUK8nDYcpWa7pwlgPLor3kCEicQANBBzz4IjboM5T9BwT07IP2BM2ahlxpUtHQZgNQu9gtKAGQCnhTsCAD8/i/XcXj77L5imz1RaYwMUu0iBAEoSEIASN9+ZPgyBNIa07MgoCWT5k4CMgB+HZcD5DB4Gf/Rf/27PGJ/+t/+ZGxeoISivZc9mA6eYppMgRPcOosiU3FbjOMBz11C19TLqxX3CtHrrwYACzAl9s/LWCUZRgsAMET4JI0wk/efAuAx3qIlMrqQFiR65sxHFI+++ONHlzRbUKz2t1DW7cl4LwEIXA+m/3XOYc8rwKVNEfuJQbRN+KsSQGYeNAag21zfZeemzWPlKvLDGXJpKFTuYchswYGKClP22DcRdOe91Ojj5hFQ5RqWYecezO8nQHRrdqfxY/eezFq7MDHAToFmflsc1D0lR6WkZAb6exZA6pD7P/l//PSOnv/TSz/gicDOmXISSGXvWt18XhQPTH0DfQHCwvj5RXEfvxuCKZ+p5J8pftY76CBArblO0Pz+mDinDGIWJI6wXFsNXKYUkK6aiLETg8QCSJMgo7p2ZqbWy9imEmt1DoRt/dqTTHU5SMQLBl9AQMbG0qLxZmAmL7MRmUvgTMKhge+V4CwZW5BfqDxqBriZ8buuY4nMnAtYjxHLl9P/SD+n3zb5r5AgFmSmi4WuFQWOEH3CQEAHWs1GZ28vf88YW9CvGPJQG9aqWZYBRGOr7iDU7zEt9RkHumxKIzzSYuQDxywCNtDLTCQjS1kTpYmRRCgsXazWVqquZYt6OhEAnE5yA+N2cCAOEEBAhVUrgj82Irvn0t+aPeFpWFPc5hJAnp9BQAR8uLaUJFiWsE8QyULWXyUcExthAVhRd3H5mgBAVqaixNlvXgwAKHvXUR1wowXg0+dOUCCUha5psGQmPLVF71NwVIJK2/OaIp59Dd6CFh0KtKrFMCWAqQFwSQDQKw56rZWmb6aA38cSALMAt/ZZXWcPeQdDZG4wEHl6QREg2hWpA6BzoMohLO8fENxbvQ7Ps5mNoBiJIEP6nwBA8wBQLoBuIEGarn9Q7gM4sK0w2f9kANQ6eGEJAH9++oc/GeststILDU0KAOC9+UzGoZ8AyucM3YHbgrEFDwfoRe4BQPU90wsf1zzb8KgBcDDjsQmGyIYrBAA3tJapTEh6k3Vc7zl/jsAYu3+PMsxdq9jMbglwHXxyQKcWna+ztUsPWfuc4MKtwQ6iKW8EEM71wRvi96fzQBmg51t4nGuVAFwqyfUqIMcnYB7gAhrC47FyjYCHASoZHiOayjo9gOeGJahkjfD3mT4vFb9EA/Xz/JlHEG5wEebxDgC4zTIBt9iKdOWYYZkhvgdznDaZo6HMv461lI8bOOg/ie/EyiUAyPc269zcL53VYiR03Y0S50Grw1wU/P0cB91mB1q/n5LCUMNxZQkhIlGlM9KbKD4Ar6t7K6BIS38CNrkJuPRojVMxAP17U6oJILXmqYyxw0r7HhRjl+6VgIuAvo9loc8sSGpqLX5bXLvmkFvOy5+TAJl5etgDWtlo6ZnWkPTo6iawPxKBHxsZd4/ZOcRretz0/ccmNrmROhxBQSsJ1HyB5jIF+HC7nej3Twoc74X2vOC8BQBe7p6KAWA5Itk/GQDEfjvRueYfAACDB4l0IFJx327baAUAcFpRbKCDBwGfOgQMnzidOQedFqYAAAYBBD7sBriO/R6v7ZGX6dmmqAWBbozj8UB9gMRocsbKRrT1S9mq6oBS0ItwW50J0HJkWIiuhSI7CA6EU90GKD96dCFQA8DmbW1KbWAdo3xtjgdFZ4P90wlg9MHWHE9DDDTWYSQToLgg4rXAIAQAMAMKAEhN2QAAExYpEIxZVAMAM1OfQ3lyncHmAUgqVbkLgOOPoYHQARAQ0gGAxo3m3/WMawPj1tjoRy9iNoDDZDRsJO2AEABSDIiOAI4K1ojkJaxgM8oX5QTy7mpFQsCm0TVGArN+LwHg9YLsX656yrzc98w++8wR8D6zsI4Dp+AJcbuO7/2j7/Fyf/7jn0EERDOiiP/oE+H1zjMBFG5q5s6gsPeRAAgAYNyw212tmP9VACCLk0kElhRV8BJaSaGv+n/N7XCjmACyzikFO51VR58fqfnmWRYtmgCSDRHwwWCtCaFJRhL46/3jOnx9JaTrQBUYDiJdZ0pUXftMFcNkCpfskzpUqrQat7+WwVUZzACAp25aBJ3VdQAQwB4GgG/NoIXr1Otas1EyxEj3sQMAPguzC48AIGdNF0MHFPMzhxF5GA7FZ60nJx0kD/XwgAEB6AYAwnB0mvsrAIBOo3sAkOCaskZ+TzRG+veYQeksk0OmdVEcNR5bfAVqxMScS3h+ElNbdIl44M6UdIn0bhEAAXT3REQoIJAyg+h8GBV3J8G0PPd7XOeNQcAEYIywUtD0xAk/HDFiK/cEhBDUfGSDLIEeLdC0KhAIsO6jP3RnW6JXXUIXUkEGAKht5qYFLqQEgBtPkRluOjaHsxtRe/rD5jECAKlxY88YIBA6MjWS+FtLAX0eK4xzXUoIZ1JXo2eVkEp3ADFaaQBUB6WTkwEA3z+lpGjpGHR3AiAhOnMWGnFUbr6CL7ITZShBeUJeiqlMxHioa4GhVxUBRyMnVf96/ebIejA90rsVsNOeUnFbzS3a2yJA6Bvi9+26eAVpR154DmhfiWrT5le5IC578kVQ5siiDmtanlNNZqP9nL3ZRVcuqaLWH9VAAgIKWdtNMLR7rk+iJYBG1cTrvppORycADinpCyBGVObfdQAERAiO3MM28+B1+QNOa3XA6v0mW2WQp7WsnRDdfnqf/WvaGNsrrYfoZRiUVNTeZ1ZCijVlz9xPEEGC9l+PBZgoagDgzxDgtRyLiwBjDq3ZSgYAC6BsNT9r+2kB9HAglppE+59PsgguZox6gsvYbtyjwtcRqPjuD77Dg/rTH/90LDaaEIjAnxnucYvEaiBL1JX/Plz0e7EW3UdvdzyZ5mQ2hxiAeiIpk/kJ4W3TqZ1MU1xGPS+yxMK6N2H+FPp9AI/bOKRHpgUePlMDusr8DIDvMlQzk+QJSkxqG15rkHQA2pWgPPHVsorrOMGpkWeL1hMzQJeX8KN8/xkq5fVcegtO4JQW5fFPNAphAMQIeO+b3sa+BVCfFs16lQ6k8XdpueQAWsEjmgbT9QmCXN+91S6BpQlgE/DxutEo5GspU+RICGOc4JyOAZ0YC3WRVXphXUIlHFM0OEF+4xJulxrFVUApa8uCU649n418DesndEyrxl/BKGeomRrEhYyrF2cdE6GIOpG82qq4dAeKBTUvx10vs5MgQgC1nB4NAELtvy8JKZbP6v7cS0EgUxhtARVgZxeDh2FZ88Kohfj7sQGAAowDIOrTLgMwE8DGpwoStX/VsoVg7OiFoL6Sk1ev0+ima19v8XOuay7JBLin1tyz7Go9f4CARv7MCL5EyyGGHAT4wHINbNZUAGCJIpYNGYtqCpEZhec504ojNVECAB/IUf8zowAAELUIYKB+77Z5as62PPPvgr8pOookcUAWEgMA2NB6GXQ+N/hiOd68Pcp4Ba1fNBjXe9GCN4+U8gDnlTvY+oHTiesu+GtjZUQtarBK4n0M25EsmbAWtqhEuZCBsvoKAECkOW15kbmzTdQZmVaBUBfYA4pBfWimppV1Ss6B6tdtAQCfXkX5x6KTh5MP5B6gBQBgddtETb6+CYTsJOgpfTRmijeEDUt4aDcdy3Rwk16jZ2ZiFuy2hduGbN7UHUBKgj+DIJ7CGhk/MmRl/3EuJOhEARIpBAUvEaeml1wCHLJnWLO0A8YzAqWuQC6tCcoBZ5aKQP9LlY2SAuc809ERZiGa8yD6/rs/+Dbfw89//FOKczAgiHV7C3K7iK8CZtrorHHBGQDXQHYy2kAoA08mYyZDljsA0Ch53J8zLbSn1XUNjK52YTNQtcansp0W2wYc3WY8h22ttZ49t0yXe60FCGZ8dtRLwsEVHX8QAzuWJd3uDJGudpuZTwMAepBQ7wNxrMGpR2jfAQAkB+W004KVtznOirZ7tfYywAgMUWY89EBn8IN9o1KVPPGLwvcLystAWekd7dwAQABFmIUACF4HzlcwXT79uVZaN5RulzRRBQAcgBiAKaTzxTQKm19xQElgTBLSgRLO8prF2TJg/kx96CcCIB9fN+WWMCbp1OAZipIwDbGwBsSu8tkzeRIbdQYj5xIXwbefQxILsHlaH5b7GYTga0h5AQAsM62fDQgI6Ml5UzqLYkruuyhcOJqMXQNSJWT0fV18zUPoOCjEojAcuGxRgngHWUUdfsqcSOf7yUUVLkrXR78vTDdBOSfGBycTBwAI5Va0jK1geRMQNJyFU2HpCUpUPnpWAOt6FiGCAbjiQLTSVijco0OtwiwhUXJgZuwV9pSNgbp0gCk/BNOgAQCF0LwCtXAg8vPELa1wB/1Yc6ocgdtCHcJqM6CqxaZmqWCxHM97iAEv6grgjFExLgo6OEDmuF3sCgr0XG4hqGn02pSiZNjQchzQTmYflwTFvD4pLWcIqSXSPIYz6BXM+cRzaHoOQPQgy+XaXSKpaXkSIFd8qPMEb+3qbDQeJHxtqJznLIpQYHdGQFlQnc5qE/YYQCKCabMDSPEB4MUXwGNAVYoQYx97aP18Mseekc3WwAADnS0WWKIEEJfJjJ5UM4rvpEAmsn+0vC0AAvDB64SgVsJVYTCDTAZ+PTSSjmSRlMFfqQNQkKcFrEfsQlMiASCAguf5Xi4ySmHJzcDgehnfIQC4jl/8IUoAdIBQ7zS1ONPRLwExByj0PNjPOeTxM2CY0MaLTKl0PI0BwPd8FQCg5oh2vjogxci4zTcivfbME3iTFMiASrtfwUYlqyixqcLPmZQ6d1rICCikL0lOSVbRVHkO4WgDSNK4M2hmyK7BO9DxPfCccVafrMilLe3DOY+D7KCnHCZw5LMy/qkBCH3M47fa2cQAJFryTGoteLh2+o2E0W1JDN9fAwBVevP7TEmAQb2G2+jwKxCA92rvl8rQ8+9mjSh8M3MhVtSiSrebx5q3MxB5HpXrJ2g1kMM1Cc/+nOedAr/TSTQA0M9Ks9AFHMnIqmxCMavvA62Snf3n33JGqXsmBmpmZX3RCbh4v+U9ka4rg2ls+7fXg7pPelxp/fr5eoK/wM38fg0imy8wQUCIjZRwJ0vFNfaJJzBCqEUAgBozgrH9oeERzha89E5DMW3aVCyAtl2AlrLkPCkFD3wfDww+rHj5a7NL1DdvOkGwaXiVBaRKDjhmudXKddJatjw9oj9a2KnUuNKj+VbwADKB48Wi+dFG8XzYQnv05C5DJGcmzSM+mzJoFP8PgV7+xJyHA1UyzOgUVLhk4AcAgP+/2stkRLI/HMd+f2BPssACat2q+TMjKSuJK+vrNA3CB54HtA4NVQcEIKjg7ziYuyYgVLloQlnU6rnlPgkA5P8B+krEZXETGCFR8Q7ezh7DBEiHh+xArYQM9Waqwmrody7ZCskpdA09s6WupgH6/rYe/ap3gT2i9bI2QLL7ABzNOkdQB3sF22Ks8ekWSMEZVcQO8h5OMznBKSC8Y1lcsmBQgBWya4mlP2zzMFiCYAsoHAK3Y73ZEQBQs8K5CDBGmgAgJh4BAMj0sXfmqGDUnJX94zkhA+U0uKOmwin7VwcBMn7JDcUkAESAIfj2D7/Nn//5H/5swAxEEwPaJFD7AeAJJYPPno0RGMAKAMP+sCcAQBsvXcscYHOApg3sDgREIU0jMXBtZtEeSgQM5J2CNq2Y849rqEa3GjhksQdMtaREoDP+YFozdHF0xpk9W+rx9LKnrBGfgOqvt09+6v7O9HQWdU8Jj0y3uDoMC9FzzqpOUzcRYM4Jshr+ngAAtngZaPM9hMVyOQtr/QAG8GHCa0C4OCifkw8MS85yArj3AADjE57Z+PfHPnQlQwJ/dyCsmdPolLH4zq2DBYCaZ0DO3RYn7SibREUsXe1RM3QVp6KpcPbdr6fq3D7EM7hL78/xjb84JYCeEIC9lgakWiUfxIsqdIppwVma0gA76Ra38Xw9sOW8qg8GOSkBGXHZZyEATMmLTu2poZiwoPheA9LWBWBB4uLrLgEwEGPBoC6N7Bt1K3uBqxbo1jGLWnotI0hXdJAz9tpwAgGqUbv9j6LAaSd8V9fDTTD9zzp82gK9YYPIcQDheXBRYx4zrFSdpaYVzOVo4SLX1QG1SdeXcYTrtQn+QfgWJurqlSGInJgGRAwYpq5Q18+BpIzJY4yplgaIcYug7YHhDBgAgNfGwXk8nggA8JnT+cLIIEMn7UtSVY8bE8q2EAUCAKzGAjX4ugAzX7VwF2V0UtPKoji1hz1a1LT6ZBrDynW6AdjGiU4BObjxPnhyng4mm/ogeBTFKOpFHQAQecPZyPqANkpXB8xq7N8C9JiqbK1LamtURl4ZfqPp83XoR4jRTdHhBskVbFoiI9ASUGVsMOthEm9y4mFlghWmijyL9XLVETVOSvuS40QxLhadML6NXC4zMyV1SOZhQwaAH2SAwAJocBDBmp0dCQAYGJTJguInA2CLMroA0uZXimaMB0bgZwnANsAI9gIAAQH3AOA7P1QJ4Bc/+nRcUQJo9rSd/o/w6fuq8AAAIABJREFUKy34GcIVLwCUrDBL4HwFWyjxoHrj3O6EfWynuK8EAChVuKaf7+H+5Z5WrZ3Z4ZyOVYp9fANcEykttYhQLZS0v+R77LXhUvc7gPPZWAgrah0Aaf4c9Q+u/7NDwFbBJYgzyBVQiQZAXQD5/wokBFgua5KhiZGXHEUfa9wJAFWaagAA7Z+Z+QACWQSDXoNrnx9akLj/PJeo87G+oQAvCCAL07Kmo/j3OR5au1UpBJjyjO2f8j6RNrPWBwfAAIIwgFdbcxcIDxBqZQAlIKb1w/RwbYjN1bloIZyT01x3gTmliA+AxHWIvLmAV7732Z6o3nsJ4cnvFNuIYUo4v+aEz5StezDG3xP8y8mWkwlvY389whm9/vT6vdCqDvfK/NNhYOaLXSuNAdB6m1wwZq2EjYjwk8/vm55CqwcnL/NeAuDcbvbniwLhG29mPJl+BFGbAIDqiBJ3SQWHr0vEYivgoCG6aFnw0eYOpP7PzMPmJHXwWrnaAQAe8jMOPkXr6s/sxhP83a5Fk2Dg8Aj3daPXn/Ud01oJ/t5QeSoS9kwAQLGPAQCHEBmN4TOBCUCA5wIwbLslDwh9wywQGaDqSLhfyPwBAM4n9VaXSK/6Ui3Sw0J3j/16vaQL2FLTXsXE8EZYpe+6Fdv/PJEqICC9x1gmS4jUeG/dhhjimgYSEwC4IlCiJfWVSs0ei+OwFaIi5SRIhsTjcxU7rZBk/F2M/bMAQGjCymIsAqyDsbIbA1YzNzJK1s+n3zrWy7yPtmFeQe1vACCTGG0uUuR53nXKab3jezLBTZuo6x+IWMeAFbJM9ovlqPXEb4lIEGUAAACIQPVZAEBm5LLudA0ai9ImHBLRhcJ3jw7bXwHUJEJTWyCshD1aGM9OntjFAqAEwA6Yy2V854e/w7Xyiz/8VBKEZgSU+jTLby17ll+E57sZECLwn9CRABrUdHwHAHiNXwUAsDfx8x0A6KDPzovYStR2ZnSEqQMzgqFJlFR6T6rdWBuCX/NhXcHfLb2Su4LCgwhVayEeB/j98p3QPIoE/9IlafHoXAODyt+fz/n7zFdD/auqE4Vw5it4logV+1nvHQAwsJsx5fmCFmzWpr0OHgBA2vjw3lXDnhom/L3/DliZMyiHuo8lcsBCvv4emprntAfB4Xf1tstJ+88AlnM5WS1hrY1PJBYME2cOLiWDpnsoNoBnjEXH/KzQ2QFGatN8Pg1YsBQRk6AAoGaipGVvEOvgrxUpEFDlIZ7tKtEWiM7fo4swK4Sf4XTB1lEDAHBeoQvAnRkW6ond83mev5v6z3sRg4tpr+xVm0lJyrWO2luI8Ju+ojrHvmkGABlsVPDKMeUdnyEEVQOhWFcLkTSgh0Hs0CbjGlNQJgVzbuuLSp14KlaRDKgqBShAufZZNTZT8WjTsciEm4BjH12D9NjfA8xPbAVL0V2njlynp9/DBrQyELKHopiS5vtMRhB6sC0YZhGmcAoEpKiOzeOac3pvBYbmGEgeHgQEAlKcEsjD37OojdIxJZBWu9cMMJrqzlLp07QBaFejXQEcnxBE3K6RqbJV86cIyQY+dHqbhjkSuxgAkF5PN4PoZo2ovbJ1UQdclr8rndwkyLY3fG8UMXrUMH4A1D9+CFazAQAZpSuMitdfyt32qlYi/SJlMdXu569l0/UaJ30b8B5L88O0wAyKav+05XVJhSUAtkl6nVwvFMkJ67fMvpINAYEE/wCzZGWchrj1tD8DgGT/Ygig/0ObrLQIuFd49gACAAG8HtTw0rbJ7hq3sfIhyi8i2b/YLItYXdo6Ht6+AwAo+rtjAGZHAUoKEwD8XN4XZWusboDMAYj5yORFTENT4Kra52XBRqZJrbv8EU8BBKAwCLWOqhaLvSIGIMY5FThaO1aSkyQICsr2CTgdxwqlDgd++Qe0AS6thCeg48l/uLfYTWnj9CCYAB2IngMAEvi7MFmiDRyKunz2/jsT4HoxqGWmnGFJd+yofw4jcb32usC1hMW9Zc+lT7QXU/MxMghM539+nuZbBj4so6ZropXZuM/w4W3XKf9YFQcA8plYCtTZBjyDi+gPh0eHyWJIlfxUAG41eDEIAgB4nWSnjxkwWRkOtzFj0tz9aF4WEJAg10SICaRhLMQs6Q8BANqzocNJhl0Jt76LZ3mF1rzHCVQE0szGmSGqveQ9UWAr5kgGqvydMLNaZ9T4LPGkZhvWI9fXS2ISkctJNwCgP6/sNbSh5/3zWgJ+vrnStiTNVbU1ibHkHhfayFmlSwG01bUjIB7aFhSv20zSCkI1u9vV2PLGDR5awoId3xAEjfSo863E05smdW5DckAW+BCG4fxtugiqTMEslwFU4cUkIncZgtFmi7o57HbxfjWshn2YVzQgCqX2Xti5aDyKOKxFyxa0oKZ4jC2Mbp3nPeQ3wPZVegZl2vLXR5aKl8LfkfmDBUCwlmNegpGwecYXx6WBwVqJ9XgJi9kuenX2NBkzWwN7FGZHt/TJdwmgbrvtgBV0oCLH89WBWhi7VFALGi3xGXLOu1gjKaj1ET1Asv84DqofF7tG3gAyZRJST78/Ps/imFW4LduBgPGyWnKaWwE/C/kUpFdjt4P5Dp696u4APgFoyIYDALheDA6U/TewZG1AAIA0GvI7Xm9fUEjJM9DDwvC2xIQNO0nK64BjguHBsNnxeqi9gQbANUQCQAMAtfPBFtg2vgw48vfnvXP9+3h4ph+9PAFmy2Bq/gLeKQFIHwAAQA3Aj37Ba6bg1h0A1Q5o9bimqjn7Nwhn/ZIAAD78qPsrivCoh3D1ehsYYiJFfcBjKkGy+p05ViYXin+tVjWDcnaZuEMHnhwZ00uPBTBUsMrmUCz3vnCCmybVRbfghK4F/8s4YU8SAEgIq+Wu0gvOGeh1AkKx3CGOpD7KdK8pNzE/BgAJLjpkg2dd/zcIcF2y7gDmfpFNbNP2Us5KRlzmaj73EPwFAC6TYc0Z2dY/XqeEmcnsSWu5rdcAACUI8RlzlnyeA15DrbgOmg60KcEBAIieLtqmcuUEUYKTJtLjHsceI4CQkyzeaxiEiCmpI6DfhMpiEhBKe0YG0uU2mXTF9MlneTz/yQA7eFsLkGFAeP0tGGyT3ClLTOZLpUmxAf69rec+ltXYi4RZ7iAji+YUuHcUpXRcLAVecytLYt6TCAHis+L7GgBdHES57SaZMcvSWBx9r5isimUd/HxrveEj47J2ix1rd1Y3y0a204BplbKNrEVs+gWheTKJTFa7uMEpFQDlisZC65MOEA7GOZ/oxZxDMMEbmaPKE5PeyP2pL6FPEypXIkQ9oLhwFXrywcwAh2zPw+kosCMFEy/oHPquW/kmyzzID6hUvkH9Y2zyflSw5CGIwwXiPmw+OglaG8CWNW81zZYHRQ0vdHVSnE8qH1AdzI2cheuuBSpONaeS3QA4qDwDIbVq1TIz99pAzgwE93HQtscKoz1Nv0vpCzsrQB2XKZGe+zyEzExw8ci3HoevnAbdENT7sK2MZ+AnLDUFyhMX09ScfbuGr3q5Pgio0hXhWQoqqeigQg/xebMsJzjcRGk8lmPjEgIAAI2P4Mm/lukTGQvXUeUPITRNK2VTf+UC5rqf7pG7YfB6qV0C4FpHo7K1D0x7A3BAkzUAzPgtbgT9jz9P291cH3hOZw2SES2VoU8SaKoNMA6YClaogWOvwXBEg4BmJwDv3u3iORg08KDfxHd/8Pf5KP7Zn/xzmQjdNIsD6xXdPzq8lPugjZQHot0Ja6oeO4Kwng8UJZI5tHOoqG7xBjxAccTwhqYNOMkA1umRayLxQyoUFxHRJw0QsVw6UHhYl+vOPMCh4wjdH61OmzjKQGVwX6WOaB7w+ja60ikp9b7mq2t2B8Be9EZkNdwmqCBBZFCngjqfglkF3hn8rEvB35EcpdOAyUmr3WdtuKjvslaG2HiSojKV0twswLDhPDDQQrqVkqXekoc9kfHAtENPPGRb9GJskHAYfOcMntdX6e/dX/q47uvCLdzuUVcpznVy59thdfq/4R7juXKYXJILB+hcf4Am17n1Ganpq4vM/hsOEWpj9nAjt1R7aysh8b1WoLcAk5NJ7d3hAMNIYiaLpyLLujm7debj+jdIAJqGImUAmmpx2mx48HQX6EJnh8V1rDZIeBSo053EhNE+Gw5f8iKxEy+7cTKVl5oXsXZkeyLGjxDZCRlXa3tPi1/b7LiE6cD3UPPWAkhQnsiOyLQbpjjLyk02qSOfffcjh4rgxDr6rmv6UerSOHA4Prj34BK5YFIYsmFnC/yL627zi1QgCyGa0qkWHHFWsqjFpkS9To2/dH8C6ED2o4HP/CV10KVUYWe/lCu6iAKvq3HAyh4ixkCOdrqgtqksA4u7mBFPzqr7tRhjvX3J2Wd4GLAOZvBGRsN6s86Y0POZ887fTX0S/BngZDdr09rEDshlH+neYdfYQmEzK12oJU2GUPhZj5JdqKWvT8hLZpL6OOvMnoeeuQPJpEN90SgEzy0CQP6fa9kMDABYKkeQ/bForkyK8PWMOnaALgAABmcNM5H0xUMVDL+FFQ1wsIaenp70/pxx47iukhHmhccVsBwCzRCkDhiBVwCABy+BIk4drsoVHvakrhI5DmJAEB4WOwE8FTKgAGtuY4tSdZB4CpnBLA0m2UdfIg87NWpdUyQI4WiEpxwxLUDQhYPywNAUTIgK/8EP/j7XOwAAnrdMYrBeBQAo/iXTIIMq7gtTsDTWMhe0whoZqOHjAOI8SHk6gNHJ/XM7YwCAXEF5qjL9IIign3p2d75qoxQEXQqmNJ0zbABZJty/K8xgFHgJTroVawhfMzLJ3uPGR7Exrk98rEEgAABMz/R8sZ7CLgacJ0Mkze+xsTNCJuPUuYk9VOZVzcpbr+EuArb1CvRqCJE2Pr4jDEyAlO5dAMCFTqV8nZiexUApuiVM83RXFQ3ODAD0dpcwghxL96H1QM0z1QCmR39m6inR8RxNK1yC5Dyvcwa8DwCwtLtYjpO1StE8KOBNPQUnW7o8ExvpAjjW5LhiXmJpCafFwGactPxucs4bcHqUO3eHdcEJOLPVc/reGPLxzEBpdLtcjS0N6KaGos/UEBMgBiFC5S5ExfVtAQDMCkO4SW8EJmwa9y0GTYxHhIQEqNET+P4EAMzWWLFKTOLj65DJtnj2v7Z9su+bW2Nan6xyQS0QjvNsIoP0a4pyQS1aIoMo7Kda2W57FJN5KI+teuR8pYUOCj/Bt9pwDADYoljoLsG/AYJQXAYAHO7KoOZGbAZDUJQ4MGUYw8lPCJ5rT/zCOMdk2swuNdxDpQ6Z9+AzPzILIWCEp54Uqgj6UvnipiMxwNfcEZCaaR5osgTsH4zLtbueRGBz2p7oI2W1usSY9SQ4ZzbDVwOACBC1l+PoN/vdV8utAYC4TFrG8lST1oA5bROROMfxwiRtwQwilsOPAEAlJtW7AGQIyJjxYWODrl0TAFi/qMPPHQossJi2j3MhM0SXM3CYHcHiuBc3qn4Ef9onr9cEAMqoQPUKaDD0+H6wAMFsXbqWKPmY/xKoWuH9AAAKRBVDIfZA72O+B0wGxEGH+j9qs2pFtPDW600bwK396kP1iaKZEgEAHLaUf3wAAGLBzABYmSwtx8UTOT0KFRqA//LvcU/+r3/65wQMPDyctRxhKmQQkLkTfGY+hPGspygWz1QahZilpC1Ja1fjZln+Y4ZocWIlB+G/pz8Enw0NyUSrYh/FnCzuoBS5oVUUAABueBZKJfjPfnzVoNOiLOHfvWCLRjTOQAXwrSGxWRQEdyRffMZEXa5gIvAajjJBPZm/9q72WpKZUuIXOMjIa9Xt2Y6cxuXbjQxM2otJMhoAaA9MAMDnwumk8gbJMwIAzfsGAwDFBj7z1Mc51zQICfQ9YCeQ5t8eAQCOLvXCx/tE5bic2wz08QFwmWLqeVbj4j3Je2g2JkljSgAWUZSwM2wk7qsAZ7wJ8KzTNSUAxi6fJJG4txZhmv62BkCvoXuvBxM9cJI3dpbEOwQAYL3GCLfxElqeBgBiqV0DsaKPKT7IonNv+i1mrrAVP2zGLBmrDBh9iQSEjEuOQyyjcH26hbfPq8k0S3vpVHtu7sW3DAA0/X3WfkS5TqVjzGmCen1uCk0hA8YNoFWwynN8NY8sTRmAtRKaIMCVTIGIQZoPX7WbLKBsMKEiAYC5gCYDkOwrwkN1sUFpiWsBry8GgIcYjU7co1wAgKhkXGGlmZoKF5LMFYmylqhxg+5BVgDUpwl6WlDCnaBscY+OZ1BhSpQ8ikCAIHQ8lLukZy3Z4I0e47YBEhZokXZLIMAJgg1j5GSYdkBmf7YfJu1t+lqCo3sGAEiy9S/ctwuxlr3VoVf3Osri2PpOKrMHfx1+t7GAv3zV4F37tIaBwNAAgBVG0/88hhmcFmOz3NAJT+LvzFzg0cl1siZA0qEsYGBRFYdx3MZpJTvO9MBD1Q/hy24Ltb00AAn4IvHi+6B1R0YqCDwgoA5gBGDh/pQA1L+v8pQMhmZpjOs5bTlEmWEAcH/DAFh0686Bcp4jlSgDJ/5OAwIJmaxqN4jS2pM25XpCUJ3TAJXlyyo4hkExS9HQquv4zn/x93gn/ilKAGR8dC9ZAsCQqvNJ47ldspJ1tmuwXr/q4kGGJaJTz89ySmfPdE4joFb5giAAjAJel3TlpbzYeSogYwmT4GCN7J9W4T7kpB5eEkytYfFtAMBnmcCnJ8b9yTY417fJ/DgbFpy2q6ANxCpYs9VYz1YlkJg03dfB+fy9Tut8NA19R//DjTE2wg6GAtXwEXH/egKAIV6aIfb7vbp7/AW+K3cs4Fxj67TBINmZdEMY7HOaXwRqYQL4vDwvBWf4+7zkHVRLoG024BEAIJGiaNRtwAHnAbUUAYddNQBIfJGFNhjCsLV5n2adWWJUgOP6SInHhjq4gdrbYpAldlQZQH9uY7uVCC7PI7K+sL2ly0/Qb1bIYWB4vx2M8W4iRgcT8BLnp6mBGC5h37BcFDv5dgV+ZwYYt7Hbatx4TdNkgtPaNltp+x1DIQBlTuVUlweBblgbBYhiAIoZcJl28Y3d041WmlbGBukk2wttlWlg/SHOGgYy5CfXfBDUETRUp5ZvOdrITOfbREgWuaJqQ0GnVojfld9HtzsPpEltKugt16gFEF/8vzsAwIEDFbkygARm0UYQh4GeRTbJ4L9eFhjAtSsYg67BwemaP/9uBsB0rlqyZZ0sOi/jQ0VnXjdoUZA2gt97nhar0t50kw21W+aw0ThS3MtkqfcAgGUVHJBhRapdLjQe6pyudTKgmSlxoAkDwP3pIB/6PwAACuwAgP5vAtIKjhTQCOI7hXETFqY1wkoa98x9ygRNHtGM+7vdIYNXy2EAgNai50igjQb/OVMGCIUwFRtfhknIgNTZQrGoxwKr80Wvqc4Cdx7EttU1bDyPtP91DUCyRRpQV403RTA9D/n+y+hEbpvK/vn/Tks0oW0KLC2dYTkgdfH3MQB69iq8BwCw9EbqEJ9tCnSFUlz3Xu6lt/E7//l/wAPtn/7pnysEWgTIMsBZAEAGUvq3zM4gHctoWFCwhFilAatBSx43zeCUAWAAEie1K15RusMROW2elXkp4DODYoq6ugMA7KywRgQAYGmjpCicO4WMd51xqrpV85BkwHBpgM83RmfWolBCuFjQoVPZYnseva3KWo6cj2EBEoRyhkWklq9PABDb7+k+J2JRYBgARFIOzRSJkExnIgCUAAATgdYKGV6CVsJt0inKIBJOi1pnEtcAQKftk5gVI2AhXEoAwD7rrSxl7wGALKLxh06FPgvyeZ7fzsZ8LqlkO0FANAARwanu75ZsaztS1uksQ1hLfAYDGF1AfU4pmc/VwFvZwB0TwPOdYDolOLuHpha/WI6nBazuAzH0zOSJoXkyov/NsldRJfcEni5KKAOKONo6XSP2UaCtNB1u9fu1WnUvak3H5VE3ufwz+pqv9md8yye7HQEAhFQU75RqUnXfQmlGL7N+YrTFXYHAJREZK3cGABIHSbGMw5gHMU5mtBdCLU7hUnyi3QdddS2tHCBHXAd+duoDrICurAvWxW4jvHC0zN+pBIDTCzVAHQDeREDlq+XYgUbmZ2T/yCpXBAAY/6sKgDJ+NDGB/ocvusAA7Dfz/xL2IXiqvq9MilljWmie4OwDBkAAAK9zOkKsJSEfvt5FRDmUcU8IuOjd/9UAQHUw1DTpem5Vq/uc3SOv14/mQPyzy/EEYTxsqsUygFwLcuOggkWqIOD6ZRv4NDUP4TDTcIoa+JavrXnjalWUn4SAGTwT2K2QskBejE5a6EPGVpP6nWJxmA/ZKZGUew1gUXsmyy0R3AAAGAQos9fci9I4uARAxio1fdbx9UyoMjfjFLVtMuEAlgUHP7m0UKKlkMYCgYCenP/gSYnqwDSVmuwlnOWsD+jgwbrn+aSuDZUCsL88KZAMkJ5p5lb8zn/22wwev/iTP+caEgDwQCBk//AVABjnczCoQLBGT3kMbKh5nfQr54b4D4AS/Tr8PORIKC8DJgYGAZxsyed8P4uEayDTQNdrlgEE4nQ2IOjp/qOadNFnC1xzZxMAc67FvCfZYgRbWNsCqmH33OttYv9Ec67og/QGK4Cxy0XrZf65n40hZs1AuLwVZllNNeqYSCib1TA2sxUESwIgTAbSIWQAIHQX3wjxZumy4Pqk8FT0bJgA6DxQ5uFrsn3xYRRx1crnWd9LHzmPZCQqAJIkbZYCdE50AJAYUvdPFlxa4WUXPINtMu8EvDIL8rPG+4GuoYyZ7koMuudkQMIEe3Km2AIBKmld/fya6ZPScgPIxtpSRmaRM8otGwbnqS+Y5SbV/3F3le7M4XrEGrjnAFBudFIJQAPEBNNVWg72kGW0WZC23lEGFUFkBsRsuyni6ubTcL/ZrbH4eLe9oUYNEcbdDYxSvC1ctV1UpaselhzcIMFRAMUY2eUK5ipYb2pV28H+Flk0xGBXeN7vx+EA1zLUBkFhuJkidopuD5Pf/WLsdttWHhA9PUVsU2D3/0cEiIMZwVrq32TTmF+wGLvtemxXi/HyCa5tw/8PMKDHg8MW5ZMDUDrH7QKRY3gEnBRv43i6Mfgfjzj0rOR1w3qorCtmSb9AxJJdLb7veLjwZzAqGKUAZiYO1Ng409RDPeGr4eE9lbm2EoDvJcyHAgCSEZWQh455suyVRb4NgcrKVypoBOlyE1TBTCIsHGD8GXUyTMWJ0nT87BQTejiQZOHc+OhiICNsAKA+dGXsyc4nA5Daug5NLPnzAMU7PQwIAswc8eAFgKzKOQ5BBBsJ8xj8KdKbWgqFdWUGBWjcmsl159G3zEJZb8UIaFkNM4NNcchBH+1+Ujmrd50gzApymrJwyqHYAR7WqPTVvVS7a9UDSqPhdiimKCoFkN73qGtm1jJY8JRHucVJp7Mc3/5Pf3tcrufx8//un6t+6fo/1gaczfBvJaTy66J8xRIWyy22eMV7oVtlWnAN3n0/OYWTYj2wUNgzCDoSKvKDdWO58cXoh10a1d4LkxSxAjnkEoCVCeOQPFcGxrvrcyqfE5h7XbtaDTlMyjMrCOQSCOmOpMDELMyfjXHuNDEsTc2MLrmgRRxl+c1SJtlKMXhMsOyH4l0nRsL+JhKqZgCZAQBNwlSaUIcIdE0GAM6cp4RQ10Rgid8FbwDMekHZDO6jHBwFYPYuAGhopp31AgMBMyqBSUvFd5bzO6OB7bUhvP6u06Gej3xgEoBneVQ3eg5SszAwRlS+wAAAVXv1M0lmSnh5J8I2gG3Ok3xlESH3OoDU0KmB0wES1k3zQ2zvi7bRNEjX/ncp03S8i2QF3cVSKeFCnJRcxkDQ/izVko7TKPlSnrGZAOJ/P9N8P/dHJpeieybMqj9XOeXD7eYGqu3Aue5ewL6xLh/wwWV0ra4xDzvmPRAJqo+bA2QwlncNChZ99zhUFTghyAITgAX7/Px2PD8/j/MRFNRiHPbAgMryZSCk5UCxA1TcL3YFADIYJ4sQD7ssaN0FgAM59fTU6XHKqQ0Qd3x2AeA3nTFOjBtR8jB8C+j+py0y/jE+eLFFgs7/BzCgjQB1DrDhGOMNWjaQzdN91ADgdBv7A3r74fIHoLNUe5eFOmlhua2u47xTGi0GQAAAPwtjIK09AQD2sJseguiGmxF9wDQDiV3zgwYA9L974BGksH7oDIYBFVby4t2o40Jq1ACAnGsIYAEAVEETREr/gYMIDAlrvEauhEeMT9qQ+H0q28qASRmPQjJ+HoY46SCQJ4QBgNmE1JUri06/bwDA9cgNpHswXz8HTwEAFdrYeiQh3npccTCiRmjwBP0IswJuNNODFrNxcE+j8mm2gv8gonIJQRoArbpkddutxmXrj7UOBuLctHTghGhxy44OigWTVd40jcw3VPK1mtqoIHw9SEuRCryCP4K1LIOpjTDg4nNeLAgAkH1/+sf/TMCBjp9qEcQei5AqwYyGPwYGAgEBAPBgUN9/2C0ebhx8hd81xpb3CSAVwQZMDYSKR16fgIPqwNXfjz1pGlUDwdSB3bPscpTDtXt9KWL4jPLtzjnBfyJYcFB1AMDXZXXeBnAxUgv8CQhO10gx7TN756FNozI/3bZ/QkPr/HQMcQsgV4JN1VgSjClO816RhXgycO2nlCkIUd3hJMBpkWYpZ2YIp9EN1idmvXAuB1orxQCAlSTv5PX/PtDEa2tgpJ+92dNVX38HBFgP+x4AkP2AM4Wrt9X583ftmBb8cyPNyLDvvlrtZskxbYqJD2GQFSvkTZE/SWx13CjrV34jMM+yVwcA6a7A88MZWMN+lMHrjJ61eJ6dbquNMkGnupJOxEyuFf9s6Zx8T+h2URmM/XSKXV2O80p8e6/95xnR2r9N+ZSOQQrNxdNqcaNynYhBIjQuAKskBQLsL42aOI0xdNjL+AWBBCIZCZfEANwY+He79dg9rRRId6rF0hMe87sPh7F/fjb9YxhuAAAgAElEQVQIuI7LEUIhXSgAQMwvUjujo1z90c3qf2rxsD0adGgMndP3Ka8DXNv2aTO2L9APDmQk85316kmZLSjTy5mZym6zGK+eNuNpuxwvNigDINAhm4ExDv6OPnDQT7fxOUw5aIcr6h+ZOwL44YBec9T0wVIsxuWkNi8yFaby4MN+eXHDQDwBgNuSgGG/v4z984l/x+EYBXzqSXPxXsfisve971Sats5ExXq+mkB3v6HxXKytqyAtllH3WfO+tSzEADgzdv/riye0IepwEgOATeOD1oNEkhfjUVJQCUMm+zwkC5AZlJAztSnsoMD7X5ViP611oWx19CnYITARwJk50r8BkPLmDlDx7CiggY8yTpLHG3xd2R85DTezq69aJQH1G0cvANEmbq9FiqwBJwOcXgG9jTE6i3iJp80HmegSo6FXAMmaEbHBsCBPMMTrno5HnUtc1sro8V7Znoc2xptAS2hOrGOJTaXFwYwAsS0AgypffRclgMtl/AwiQBoIoQtAHQQQEM7hUyotMOt3pwXBAIcK4e4it1+TqWLfMulqGemQdV4AOGP0tdr98nHjACAdrNeL7KSzbdVKKH0HvnY4nlxi9Hq2KRFKDMzYUQLIzHufS3Kk1D1L7b3o42TrXuHoTkkw4me3fTJzNmDWmnZLVi8B0IlN4uJkuQRZ/JgTPTsF3TU8uEgIyfL7KVDk4B531RgAqKvJ12ZnUglRZUGddr0JWJoxj98vymUArdRNeSIhtVgGV5OW19Xk7Aj134FPlQAYLjSOvf/p9XgxgNkf96VlMrA4JPne2rn+8HfJOe+eUh4V2dOUdZSwIt6ohRMfSRDVV69uBQbgWERHrOCsV7F2DrbLeakSjBNTT8WF9kZOiu6qSCmvuU9G5CtXgLjcSHegmC+GNMBDXVA6MXnOWWQq+iBeEFoM7I6hm2K6uiT8y/Mj02QjoLD8eTaL3XLcqFYnilVrQQAAlfDO2rSZcWCrr1oAAAcQbuhinE8I3sxFiGZwsO+e1gQBBAMUY+nn8cshagEAgLoVQfF0YHNv0V15OFLNKnOcf7IL/BWrQvmGfXDLlEwong+MI46Bsm9jg2t6wlS2Fb/GWe+LrQMcovVprJcCAC936/FiuxgfPK3Hi91yPG0WY7u6EQCADUDGGQBwQuA+Qwh4G/ujAMB+r/8/nxEYVyXKVjOzrvGCHtrddVxWoAQRaLEhcI+uBAAAE3f1b/eMJ6PEwboax7Hk+/PM8djcBiWTbpwAoC8OPGcMFkqAkXNfQFYAAGpoaVFz9m/LO9xfsD3a37E/df3a2ZY8vkPRqz4PV0aAQ/mtb7gxYcyD50ETjMyXJwCwSlgLo7LBtEiez4dxAa3MQCDXx+gZOgBQ4Hf9n2yKRyHbxIdjq9mlgqweamoXAxgQ3LbHoqevIe1L8CbwMJc5xlnfXyN/ef8ntY9DSEzHrdwBAwDAiMw2QR1gur+qW4Ke5/5Dho/7Q1+ozFKwYC8CuxuAOvr0VUAMS/IdMADXy/j0T/58nKFyd4avLF5ZUm85pBAQVUyWCtQdoIMEAWjjThgACAED7jtoaYiv8L6xzzC5zkONFvaBwJVxf9hB02yntrIOS7Qlim2ShohiN3SHeDQxLY+tBBeL4YPeALY6mqzjYGAwZJMjhfqkC8Sl48NOgmJgtKZZLngAAOUM6JCU4I8gFC2VhJQZNWwzJ7yOGcGwZwS/DD72FUnHAPebxJcRgdGrgALAhBW9Ss/WE7ST0WZIUKnVazKfGat+0joI92CeoJoSLI7mrwIAeakOAPIsCmyY4QrbEtDRGYAODJIc1mVKkl/GOhHy1nyWctiUAFsMZjMq4vULEGS+hInHOdk2YMj3H91h0v6oDLNkUpTVKi1PQCdeV4nt7FLwSWmAgiNN5bzAH00jtBgxJZxqDe5dEkxrxwnnGEueU8eR38ffZfAVVqIAwJM8LMaNQiiPRHWNSp79olPR70gxnulDLuZstDNEbsjQogEQA7DdggGA+E+Bf70xWqWz2IkswGF/YO33uOfdL7prLrJ4APSM/10AgAfyqwAAfj+CPTMglCYMAID8KVxC+k3AAM/y81gvrmO3GePlDtn/YnzwYkUQ8OppNZ62i/FiuxpPO9Rqoaa9jjfX69hfxnjeH8fz4TKe95fx9hk0PiYV4v5gW6K+v+L7DQDAerosruOwOo8b6Hc4Cg5pEg7HK0sB+LuG8NlYhk90MiLIqDbLMydC32f36cu3aMoOZ9Ni2JQo8je2Ibk2n4l2pkixWCRuE0gLITc9by1iqcJNAwHumw0AiJcCFfrs09ewFQQ+OkKCScEUSoMBzJkPAyAQ5HHNZDYiWoXGYu+5AgqUUv5LYIMvsA8fS4zDZFZa76wZwCCFFjZyCgQYuS1J69G18iZBaahXXgMzLtWT6M1HcxrPVCiXQGSmYm3C3JSLIEoQBmbMRvDEQfnj9683LgOorZblhLJPDdErBgDBnwwAIuVRYqZ0yKh3XyJcqbNP1XmR8s53/uG/zwPx0z/938bpeFDQN6vAKXoecNK7NjTsC61Nc1YAydmFRZx4XhhnbZpRq0VeEqT/VxhlHYsH9f/TEAwEBYsDmXep9jw52KONDxmmgBmxqWuuAQBoE9Ppo9o2Ajbo7eRaqZmTco9NLvUDGscK/k4+OEo05MFvtowARZRxaQFaCQCvmWwxUzth5oLgnw6UWR93u5aFaE7TBOIshNQ5H1GXwpyCoYKNyn6oYsqIBr9D1K/OyBzu1bueIE7pjIZopS2XXRZg2Xx/H4NFBeMHxjVMse6rhuEkXD2WEBIAc6a/73NvM58ljwgpJ9/bgVcBCFb11LOvZzZZzpiFze6EqanoZQyB3ekEmM6QrisoLwucJ2GezFqkPVaFqrQETzaWa6T5IPT7XCWA9OpLmijM484rnAt8d7owfwg0cJ9gnHsblX4XLdvvfQRXi5er5Y0HmKTByjKsJCbKNgDAgU0nMSqkRUOwHnjCQYOAviKFTwucxW2sNygXrNiGpdn1Cv54OLgI9swfj+zPvV5AcXLbFeWkRE9ZJWnP6unEfXC9pNF4eCB8cxZKfBUDQIYCA3SQvdMSOHU+qbRZpxxn0vy7NQDAYjxtbuPF+jY+erUZX/tgNz54uRkfvtqNVy9gDgT1/3UcxnK8PpzG6zf78eXbw3j79jzePF/4sT+i5IGlsSHQYKZDkzb5zAMAPENJ4MCC2fAQE54AAE4oIQgA8LmTNjDKY31KmoUNrtk1zGzA7gSoY8QZVKPSlDnAS1w2wNN06V75GwAQcRrV7ZYOYREGwYpxUf2fOVbLlrBuMMOBrZRbiULl1KegiqyfAIBz5cUGAABgrbA+XOp5lFq0keWv4AyX3RCguzTsCQcjnzGAKwFAnOTm9DGO8uVlghq3uQYCP2r6EPaNlTpKMqrV7XsADhTzLWRPeyJNNRmWzByoiYQpIcTLINvMpQ6OCTYAgAYADEDKCzxSyshE9rwI6FDpEwCAwjMAUACwENDZulZNMk63Yi6u49u//1u8hz/77//3cXx+LgBAG+HMFPBUSLucqwQARgFAgNa/WMPQxDwR2AJE8EwAmEjrlGVPyPzxGHE2+HHKkhsPAFbQN9k5y/xHAIA7neOEUWALMwPfCdnngjrnUDIbE+GQReCXpTH9TWvd4+ySDbntyF3H5Tz221ET7dJix+91xzXOR7ZU2g0uRjXRGvjg1TqUqJH6BwJclUxnYDY7U4eygvkNZT7Svva4KB8oBQ6xsvYhQAmRE+DBRroky+6UuWep9m5CPCq82BYmxk3OnMo5sYfQ5RCKvejugIl3yq2PYj5eWAGQBLdO+T+WADoICEB4DPz6/6p6GJjNMkt1qHHraR/TKrdKnHJQxPmReRQSVOo0LFaIMUkUvMp6cwhdgACfn82sqFnqAMAap/sOutnimwSqMxr93pAZhRC8Td6E/kVaId0DDvNpbYDy1JAvAUsAtlTWO3v3j0TE7/5ZfLheY/+OG9o4hAGsGlZbTep4oPD1/xMkqFYIAIAAvmIpgIGa7nGaAEcltu18E9CZ9YLihW+568kQAT0CAC2kdwN+Mpg7FGVBzFcBADI1/kd6s0Bxzwl1WjTMwJgd4GDB9Lvr2K5v4+XmNp421/G0uoyPP9iOb37yanzy8cvxyUcvx8cfvqSFI27t83mML94ext/+8svx+RdvxxdvjuPLN6fx+u1lPB9u4+0eBzBGjgoo0bnRinqKMFFPZRAGA7CSkdAZ2QxoYlmrsi5YQ3bUt05nPdig3t5lAHKf58KLsmWWU/hvKCEUMz5BV9GVnkkgwxtrETg9a7Y+IbMjHOli9Q4AqHOTPS+AIdYThKEBhvgxMAAsAbAVTWWAlATwWX3zyrRjrjTree5a8IjndDSA7cFzphManeUMAnC1eD0PGkJ9m+wEggw0JBfQ/zCYEQOwdj2eAsDMJ/A0ujNqmGADmo9AgrnaCmv6txmaHA7RZwCwYP15WJFHBBcAIObTs7YCQHV9AwDqFQgA5LUQUJfe/Yj/eNzbhAn74du/9xsMEp/+D//HOO0PNOm5YLgMQYW6B2jSQ8MYiAIFJFg28+wA7Sl4ZezGAhoejqjNTAKbXkVPhBIXcNwG0zDxXABsDCPpJAyjH5sRUUClgxjvGmcFtRjsYbvqGXE41ZJWrPG+T127XAwDAKyaj3mL6FtVvq+rMd5cDwIAVnLHVIvsDe6AhyFlvgYZoVbTZonRJVHWl5EEmQGIUn4GOgXn5LXcjWe1L8cGWxVCJSd4y6STqb9Btm4fETurAlRjumixDPZEKRAQtbsBgK5L9XHtcfsMtMRgApZZWqi7U4yU04qUAFrNvmfX+T2PzEDR0jU0657BuNMQOGhHz9HLELwu+wxUZxgHi8FLJeWgNmfC/H6JHs14ki1CUpVj0joAJfml2JUoHiDK+hA8Pw69MuDC/6e7I+/hcRhPSlC6p9DLCACkiMDup3gHQB9u4zGsEc4tbLbIBABIRL4i+Kck1ONlvnXxUQAAjGioJTGVBBTrXnjQ/hLx6BBXzUcKeGYLt+U4HtAmhpuOA3yKeyJkVj3WbVsGAOoZliobuVZaiPuDjxBJTIACV1iBvCF+1ZnmV2kAUjjrswDSLEtakE6GeLDIZm5ju7yN7fo6Xm7x99P44GkxPvnoafza1z8Y3/r6h+Nb3/hofOOTD8eLJ9Wmv3w+j19+8Xb85V9/Nv7msy/HL1/vx+evAQLO4+3+Nt48Y1zxmu2OiGUQZcfulz4CeKaki2USg3oy/QTwvQADyGyCZPEcKGYz6XY9j/UVAEDLKZtXAsAp5InCpGtr9CMCbGzddM88AVMGlvg5CV1LnU41PLs2uLzGam0Ea1aDrTumq7ghKIwRAGBrpRkATuEjB6agHgAQw54AgGcEKNtOqz1QB1fqedWOxIMgiu4EGqmf5S4nAMBSgE2ApPtRJzIDCc5vKKOR2ZoB2ESQRz9/dRGoJLNg8D8uV2zFCf1IERKzM5UCwowooMSyeQq/1nAScxugJgSqJKUMKJPYJElX2UoAgB0xNqJAcFQbUIY5Tcto+exDS6HXQKL5nd/7Dd6/n//j/3OcD0e68nGY0PloBkDtfgAA1FcYACBEy91MdU0cGeuxYScEQS1YGTI3EVwpO1ysbgz+AN8L0FUAA2Br0AaKDWAAQIOaMADOyBD0GCDxXsF4gPK33/0GIADtewYMWBscZmRKFc+Iz6VbqEbFjW6D5W28GcfBTmR3bqhMIL0GkqD4ACRgxhJWZxI0QepumiZmYaIyNE1Z5mzpmxkZLcfdh581pSBkS+mq4Ur1j9ZpAK3oIAR2Nd00wYpQzQlDiQMbANB+kUUzAcAJTiY5nxVt61pNaz9m7Qki1IrdOe/Z8dWitLC+8/sbte/CPwSPwR8VcFtAw3vBOfG+8oH2e/b9HKOOdag1KKZQ+8kxR0S9jj93h1nSNJX/vqYwMOUCyDkja5WSLKaGRoUufG7ZjEFP1drvTKP8e/3+yFrCSdPrlXvKLa+5F2wxRvD3Olf9U103PDddiuyxs4K8S10dAASALD5crXSGb5MN88kblYi6x6H9CsNU0kNs1JJ6F+raYADIBJxFS0qQZdTFgJUAnqEaOKQsWmCtVIG0168oWHC705yIJwaiAwI+hLSRfIUIUAeQqGGWdIG4sGHkHDJWHvuJnn8AADAAu/V1PPHjMr72ajO+/vHT+HUAgG98OP6db31tfPMbH40PXmrM7Odf7sfffv56/Ov/96/HX/3N5+OzL5/HL788js9fn1gGAAtwukDct5i0Pg9LU50YR8leXYEAhCO1FKpF6djocV4vxJjsbYci9EwvdFqsPgT81PtF6ynpuP+eCQDwjCTyVG9vnL0Cfh8BACgjdQNcB0pU+v4MMlI5hsHfmZqcFAUA1BIqESA3NjKoBwDQGQCUAtJVmF5wsUeiyACI8DqghdMmR/0KzJXwO6ABUaIlapmDgeQDQOAHxgpAhoOdON12rAEAluuxBevhoC2zGgMAm/eclovxvFqNSx146ufH/AjRzRYPcr3bOriBANzX7Rqq/6kbiOjR5W4e5m44qJkWFOI1AEAGIK59pdZXO5/cQ2zSZROr7/zeb/LQ+vk//r/GjYEfHTBiATBaWFMHJwBQP4Xq/zbW1pATTtPBc5ZAjwEK1OtReg78flK08KdFnIJrlAEAFgcA19MVzAuG8lz0gb1vKlb0t0SZ+N7r8czrBe2vMs1i7DiMZdqeqnUwTduzb77GA5vwpsJ/dRtvFifaScf6lwr3Em2qC4OMGhnPpq634Q4CgjouEgTmnA5cP9a71uU91ctDmbcFwmohM3fXVqk3wVgiXo8stnDPx5dTcWfQzlxl4KQMvrogKOSGcFDpQgANnVelgqwE4qsAQF5r1pM1mTIMBF4gHQLpgsjr5jXv9Al4S9WFEdpX/AifvX0ReIYlaD6yEK1M0XVQaHGMDfsjANDplATGlprdAriN89Ya1HMvC2A/D1xTACfvI1tKVVDpAZmsiEHDHRvCrjffP+dwaXv25YmlpkulBgDhTI3YlsnSQlqm+IVEi1BlnYf7putbjMW/uv6rrhdomEt//U++9ds8tD989Yr0OF37nTHFdQyUNkSAaHWjf/jpTESZG49foJ5rW6RmJr3nFDPouc2Mi9J+47NfU79Ti6GxAHHP4iby3HTXydTHPZ3B8LpgIVCX40FKRi3KT7VAQqvA+vTqNnZrfFzq4+sf7sbXP9qSAfj1b344fv1bXxu/9s2PxwevNGXui9en8TefvR7/+v/5q/H//dVn428/fx6/fH0gAHj99jqeD9AKLMfhKHMg1PZlGkRVwrittwxKQHoSVaFrwU5g6Jo4n9kKRecuZKpbta0xpl/OYwuAU+NB9UhFw7l9TbUUj3aeohptALA9aJ1bsBtgajXUG552Pjm7hQFA22YYBgAAsz+uucnHfoIAqOtJmxEAQOgmABCjJ4AzeNDTe970P2uToPBw2EX7whZB6yeaOErrS+ULDbU5WeOH7H+an8Shj6Y//hlkeFvS/1L9M05ho9+wFjYEAWSWmm0w6H6KABH7lsvxvFyNM9djWr/gF7GR/bIz+/g+6BBIy60sWOAToF5t3BN5EmAdRPeRDCiIimCLHSwI2rdxQwnAADoCwPTyc3Q0kw4FJfqyow3w939TToB/9i/ktY7gjxp2AwCw6pWQMNNCFPojAkyN/fj2qAMFgBBrBqUreljI0wH7Lt4bBOCeIIfrwr1+Qv6O5405BFgD9q2nAJKso6h4ZP+Ye3D19EPxUGBqbIzjjCwWuskYk/GS2ud1huwfYgAWp3EBMJJiwJ4OeU6ZBXA/XZNiPJ9HO55faXuNTfcMBGC8lM3Zf79VzGkIZgaADI95WB7oBrjIZFm7R7JkEMCTUKy1ukEiAvTPVctXucLdB+YAAFmTz6M/gX2yFfeDwDoACKBh+S/dCnY8jMcIEhVeavMHuNcoXD2Ibf4eBn+ai3VGswjOuzil4Jx77tY6s4WKQWI5EvDDgPqUJECiTiOdZsYFvPcGARxmBBCeAXGIJa2dGkJwmZjZ4CnXXSZObvtOkuB1o3vNvp5qo6zrMh7jGs4kwOiMHOfCANzQPs5YYJDptfAX13/xTkzvX/i3AoB/+O/+hwqKqNvSyle9/uzlpne9bG6XYzuOh+t4+3wc+z36jkFhy2AH3QGeZG51q44QxnMb8sjxTSIdvm/75uMACTVicCT7hD65jbRm3MmQEZfPgVh+GJFsYVUss5tZivDwI9w6MwNo70PtH8K/p+1tvNji75fx8cvV+NqHm/HNT16Ob339FVkAMQCgbjfjy9e38dlnb8kA/PXffD5++cV+fPHmPL58cxmvn9ESiAC3HsfzYrzdoywAChegBdnpFmb3pKS5iShuw4FrVT7rixnQgvYr1FLVOod7Rlx8Po1lAq7Rp+pQAhP2jPOgCE0pVEYt4RwIIA5VYY1+Q4ortU8usqiw00alk6p2JLJRZZ/3qDeLTV0kUiBHGc1WGhsCkSUfEuzQic6Bn/MAUCLB76+gHTtjCwEJCmTGwnYguAIgOGK10fjJZQYDxVj3EpTgNcdy7JZbDVBxX67EZZoJLwpzzrnXWFpoZpCtgfpfjdN2N87NQQ7BnC1azExF+YXCw9d5kEdIBOvqtZgk0f/cFC4DqUuAAIB0ijQ1nHPF+R3Ktqnat++C3PoEDsKgcRiUR9LG7+G7v/8bfP7/y5/9BTNqMEiX85HZv8oAYAFO7IqB+RXbB8GUWJCIZw4RL0Db82mvsgwZIPkzk4I96WuaBmdmkdevyXgMd2jddEkR3R8aQ6wxwDRIsh91sif6FRwxS0Ctf9zXKNEky0mAdwuwgqTLMz54ERDSLngcF07Hw0h4ZFjbNQSqmzrgEUDwPvH+aJzD9ebZDTzQ1R2VDFHOdT7G3aKc5KXEnBzq5T5zeoBhA9i9MwlS1erUBpr2Ull6mzHge5ZG477EoODF88EBmZ/ZjtmMahKgPN9B2oT5J0I57MnHEkAHCBVf8wzyO1tverJ++TO0tkUaqGUcvTowmLzZKh0vGStfuvX5vtRnD3nzo22lYlPtEOmCNfJ5VSxCVoxb4Ev5H6pUWRRxQzHQ/GExKmz1tCbogM4XdyXxHvoaHc3cRSTtQN6fnrdKaWgFBwuie9w8b1xik3h1trVnGmQMqgAAqBnwNMYYAv3L6//9qwHAy83yxvonNrZrIbLuRO+uvO/Z875b081LBwGMcOCvjDeDFhkcPstx2KP97Tyen9GWhVY2OQSeIXqDCY6WqquHEHVJMJjsL606pFs5F12ZBDOKeHLGECEggOpP0KMGABTK6D2TNdAZooPVLUB1g9PXi9dGbXJFPxg6/6H+v9tcx8udmIAPnsb4+IP1+PrXnsY3vvZifOOTV9QAvHwBmnc73rwd45ef78df/uVn428/ey0B4JsLQQCyf3xcbptxvCzH8+E69sczJweSU1mux5kITsGcw1xMvWYWAhY7WJU9DyL7oHuoDHmVCwBANUjYPMJQ1vOyGUjYY+zPbprAwb+jQl+Oj6CuGbCpfvb4WNRcvTH1WbVfCc5m7TFZgL6uIIXPFB1xKh6Ai0RI06YT9VIcCs7+3fonBijDV0SPMms3F14HCkoksMIFpQ9HrAWsrS+iFR382d3AQSkSj6FuvLaKHHX+3XJHOrl3vpAx4rwA+6cDZ/H+4XdwuhVr9Zf1ZhzXa34tVB2ZgND/0q+bvlMWR5Gge4XlLyBXwgAAlgBY07feIRQnfdcxTliLm2Y8FIZpWElq0AUAuJaUmVDrQBCmwPsPfv/f4/P7xZ/9S9XWKeoFAEBLIISAEAYaAGhWFUto6umXwvp4PIzj5TTeHJ8Jukj5aySDWQD1XSOD4Wq8wSIcLIfBOM9TTAiU7XDGEdP5z6WhGtOdLqI4DuaQbeOb+fxs3oQzhB+s/Ws9i0ZWGRLAhWJBAE9GHN0frH2AABy6WePsVsIAHQAri7UYXH1NzCB98HdNUpjtCsLs9NHPqbzj6yMlmc4WtRxmroIyZ7CgGVGc9kRnx3QkPd158VcG7WBf/eFOgPi7W5cAGFTqulrLWA/4jwBAJcVZgmMNv/2p99v70v37GOxtshMGRXVvs7yWA4RG5zbG3n4gAAIAmEFf0eZaBHFl+2IHJDovAOBrLRrevh6q7LQZDg7IjCWxWi5mdbb64Xw4UrzsgXR2mww4jQZKQFVaFPKuuR+cZor1HkZnlmJw0Rymh7NGKg3BFp+//HeWjsBQ6JmotVjnbsqP0CMJlooJKYthAAC2kdmFU6hGBh5b9O+jnW+9GC/g6se2LWRGQGTog8cmUf0dTKEAwGW8fQsHPLh3od4N0dtiHNDKxiwq9UMBAGQUCODKcISomDW5+El6k2IWZMS6laFIkhmwl3ipWqMrAQIAfB8RZjnz902UmkpBjJPydqjtCvRIA3ApFgAA4GkzxkevFmQBPvpgO77+8Yvx8UcvBxzwxm019ofV+OLLw/jsl1+OL77Y0wMA4r8v357H83Ex9tBYXTfjfFuNw+k6DvD5PzsLX6zH25NqngBjacOkaRFFeWrfAQA4YEwraCZkqhzwgTa1xVjj/vkA4l5yPU+LXMNKqJ6nytpT8ZJZYlwmgrTFRAEAeBYcRJGDrQCGa42eUsVF1SitHvyF9BW0Mut6bdc9maSo/RDz5BOoJNrxREiDaQE4OfGxEyCKaPfRA1CxlQG2lxDJYV3h/GYQUbDBD8V0BRxCBwDbBURsYQE1CZKUqzNQ/F5NUPPcDJYDYCa1GdfVZpxXBgDcnB4bTBCgjasAJBElmYGlNQLpbLjZNIitgDIB0lqXw1kEbXgvoNPJAnBoiA7uE0R8ac31vZu+/ToUGAt4r3XA3AEAIQ15858PBgFArQCW57HDWeBhWCjf4LlB60NDr9N+vD6+VXDkkC+cBxIDogzAwwAbxyEAACAASURBVLfNv8Cz0LoOKasAJgGxqVTqNITiNUlRn5Mk5PBnhuVxsFznlDq49GTHNOJ7ilTU8SM2x7bHBgBgc3AvyQ7BktkiL/4eti0j89e1YR3oMU8AwHWCHSaeX77y/lzHuTNwBuMwG1RU4wzV70kGl9Jb4iq+LgYkIMCZvK5kXC54/h7G04KpymIeQtSE1O8DAAom7wZy/AawJTx9W0Y/g6U6lN7HHOT3K2YZoBpoJOALlN3/yXUINL4fAIgatyiWhuz9+nXuTbbA5rbtax0AaJriI3upFIb3r8TFESLOe4H1dzwBGHoWQhkrTRfdlAtSgsqzFgNwG3DSLwYgLEo0BF8BADQkiAV2fVAD5DXk8pTKMDpvdC7br9CDgxYvt6h0XsdWZ6dEYKTCEHywUUFbgA5H7XZFIEBG4Gk7Xjzt+D2kIdDLf7iON29O483bM0HA2z1q3zca4Rzg9lebG3SPTEDwWZPthLIiclCrg8zLeLDRED/qP4GAmkJGMV8oMN09ZTsZ0HKvugw9E5dA3PjVDgEKSMtWv9QBgAUQA4A4/+ppjA9frserF9BEbOkFgHuCEsflshlvn8/jy9fPvAfPfO/X8Zo+AEMAAN360EtcoQfAsCDxGufbcrw5QKglMx5uB/al25/fpiLQVzwfjqqR4pDzw8Xi2mEJGFHKKS0lQR0/AAs4sDQNSplsAgtVzGyLin87nrFMcVy41JjdIHPv1hyO/NwBgDN/vH4MUkD9s6aHA4QZrHqRWZsl+yRzG05MpCGN63ZEwJglsatxvMrKlCHF7hXMiEx+pFRFaxcN6myTKgbAAldsKDZb4lnH9Megs7kVRguBa15vtyybQOwDISG8FxH815stBBnjgpkCcalzrqK2SY9ZoXhHmb4Mh/TB+4IyAvAwAIVZAPw97o95btKIQbAq8xesb4pYb9dx3B9KhDYdOlUKALCik11lSDo4vvcHv8kn9fM/+wu28CF1v0IDcAYDgBLAgcEf2TlnYNjSG/S4AMB57A/PY386jC+ev1RGjYMQH1Sqa6IlnyXpemVjZBiLAcC1aGyxWg1lAc02OJs44ZmGQare7+R4BrjpIOKxz/NIDCKyDlolEwDMIgEDOb0CkP1fKRKVBfm0eQ3jpZKcsipl/xaoNXCCchL7ub1HaqBNCVU9+IflDwl4CWyYkS/N4LjNz06KEVGHWo6GJLqSZOgEAOcDf3+o9dD8PfNPiO3Bv1Tr1MA9huEZlBHgVYF6d0Isfoptus6Oizlo464DFt6nK9C67l4JDmzJcgfO5ckA1OvHhwGAfzGdFRUUM8QrQV38Qdc65Hpx4nJYVzEanQUQwIqXgwiVuNO6nXe5HPsjEpj7abp1PyBSRQlaL1UZfGcArmuUFaemJDEK64isVpUA/PNmAXjNrJXFoG3qvHCdOmMF2DPDQuHBjpavduh0vo4NAj7pPfXuAwBAu4EP6HfQ7obgj88Iei9f7MarVy843MdWauN0uIzXr4/j9ZvjeP0a9e8zM2AY4eyR8ULJHvrMQ6vxprPsynfArQ4ZyEK3LtCIM4VxKmORzAL9w9jGHoZh9COqUV7hulG6mYUuoyTFosY8ZoMg6ClhBAQtAEsB69t4AVfAp+V4sYMLIKYD4h5seb+EHLd07nveI0jDAljKf7T/7U+38XzE4YGRprIaUh1RdeXLbTGeMY7R0whTK2VbWvzE1ysesBACggXgkBDSuRCpYR61BlIkk9B7zQYGglXdfFqMCnmKggRTovKDDkBlQKKdxJQAgElxLBFVDc/woVG1Q9fMAi4CAkKjq48+h+BadDbp5UyxU82YQd6tOz2DnhtozhrA0bNHGw7b+wQAcKAL0ShIKlvQ8wdTEvEYWAAerO5YIOK39oItr9SaLMf26YkAgDVqioNwiG8JAJbI2EmxqQ4chooZqcsCKltgb9nwx7PsVdJYceATtCRyA8TURvwdM9zVblgUKQGUfA1QHmL8AzNx2LulKxoKj/INAKBITCdQDEe+9we/xf//FCUAt2wi8BMAsP5/ZGkJGoAnuHpCB7TbjqedWmZBi8PK+/m4H1+8/ULT5aL8B+NHJkAfAZJYlwIAsY7mgx6X61F1dbv/6Uzz81wsxvYJEDeHb7OsdYlIRjea6GaVaLXL6Xf2cb2en04rZo9rJZAXmyI/kDltL5krfr+aKb21fI1YWxgRznXTugsUEZwVZh6G1z5r8QbD+HlpnQRoyaimz5trFoErq0qAQYOnnN2jHHNCl0KIX11fsvW0QYaZ60r8BD08k3ZgPOTjYAAMAB5GxCfYdgBQoKMp9R9/Z3+WxfIk4/U+nRmunl8odSY0blnUogDbp/NDcfFdABCC4hHjRPYJJ1IGyOrU0D7JntF7msG/l0foY4Vn5uw7zHIYE7zG0243b2/en2MRz2EDAMEU/9YWr6TnmiWAyWy4RCq6rLqi8O/SKbismJKNB1lJW3UbZACg7t8swALIpU0uamIBkP2jReqDV7vx8mnNoAc9ANTvAAA0CEIQg2Xt4TLevD2NL788UBWPj89fH5gJvzUAOHBoBoayKOBSU8z6VgRY2sR0Xis6bYpCMoktvYBSaoJdcN+vBTihvaaISxlBKJIgWdFxC7D4dsFDmweb8BiUkPmjJIAZALAFhj0wRYKwAoaRjZ0EB937MgIYNf4b9RAwABIAAnWIoSGa9cztRCEQAMBynGCipKGsNZkNC66G2tC0Q33yYADYH29qf7NcDUwTXqbO5eCvDN0MgPlWlgFcCZrHhdiS1AA584FqdAlW2CqFaWttAtbU52qxsv3Fiu3UNpMxsbzjmicDNIVs1gKQThbI1NQ6Bwu/B9VQY9oS9XZmVflwXSzGM2rPbCfyGEwcsGiT5JzsoixYpyXQ9DxvAAACRA5n8qZoEwXVX40A9ETQRg0A1hgofdSJWSuGcx8C1Owz1mXrsFbqTTqiOgLEfNgvHPqPC8CGgj4BANkB+wGUW6GFsm4BFQBgNVHCvdaHHpvgaYE6PQGyB77/B7/FlfBzAAA0QXp8MIL/7XJg8AcIwIwJrHf6gew2FNQCMJ7Ox/G834/9Ee6XYgBg2HN20KcYl3oAeUJwPdpfhAydW03JUFwO0ovYjQ3rhGvF37jZYlaHg2ALLOpjZ/gv0RhJETIAYiPYImymoFqN6Sc0x7UutupiwWtJOpIZEDOAEwD4GmIWI/c5aKXQKuoM2aUIeaXgw0mHIphKYZz+KCCMr0U9Xop1M1/JBNXepRCgfejBVbHidReA7oX+MEh10XNo+NT6Q5kDIKWEESVdgpDf7yMACELgWrJOBe9DgSqfJ47g+eC6d75aOgE/Yx33TtIekjXqMfynhHW+I4Tc8CGxE6JuwH0JoGuJ+joSmFAbbvZFAHJUTEoKphgwDEDdA0+uJDj08w5Y4Xvk+hAD0AN3PVucW2EA3hP8E8zDIPR7P8GOko1k+SJlxYBHP8Fba8As4DfGYrdZ3CCMesKsezAA7s1G8NcHqOgr1e4QvL16Aep/M1598DQ+/OAlDwQGiOfTOB/RBXAmBS4AgD74w3h7vI4vn4/jcLmNI24QAgDqmBgNjP8wwS3CHa6SWccTinb1nxmv273Sx2qaOZS2kKY2PBGQP0rg4sWvmyMaGifRFYJEd4IwPN8EACAIpDEQ7k9NA7xRCwFzJGogfDPVtgUKBu2Qg8OAXnOYz20cMCQIlKhYydr8SrxQFnDNl0pqOX3hfSgLLU0xBYDIQlNzgnIRivUXeL8GOLlfaoOuCiTXjZTBal+LwpWVoTYvG99H9iSWw67DBQzUaxqg5WCcoyzljY7AD4qVQCP9tTzgpUamGBAW0wzCygRn1uT+aGd1cm2bACDlCG7axWLs0ULm7IwHK8eeTv/tHECqKWr6GjNRZ1PSNaZuMmdgUH9BxTpcHOXIyI0D0R6DtJT+29W2wBYtgh30xVp5+JDb/BL4qWdgkKMVzoAFNJwWAQAU/KcxFFsO3ZaUTgq189GVizMsNMxnMgAa6xvv+XTTTItYlgBugwwAsweXACAAROAHEFjcTmMJoykwgcuFDZzkIofXRwngcDyMN/s3snAm5T/HKMcZkuNM45RGi3Hda/XOQ/x3Kk8O7gkDxYAAMEUUjyWzcaBRG5QOCFwT14nFnGQf6DY628ACFAgWXboifFgDEEhQyQTE5aHU8pMpZ61rTc+kebuTUyrZA+dw5Q//bwh7EzBLs6pKdN97496IzKwqsH0i2tpPUERoxRKFhwIyFsggSFEMiji1io2AIM0kziBVzAUUMrYKCjLJoII0oIDY2CKDtO3cfLbvs1tREWgqM+KO8b41nXMiqnyd9eUXWZkR9/73/885e+211157YB35nmlfHnQAI/0sFXnoYiU/bRytnAqsBwgIAHjXuGi1DRpwjMY5YUEJYAX9E3DxMcLI9LJCr4eLmTjpa8CzZBQBuosrZ+7pBIElqBYAFVBzRrfyoY+qsB29VNt9DMYugJYp47PMdgL/7bhzvmwR4P8JAMync8aZ1knR71AKmhbg6TwWoDQ45GgXnTVhQkcAgM/KEtYpUNUCOeIPSpZRjPpcHddEYxw6pur3n0RFSgAqjRLIsrtITK5wnJgkARGDxDk8TY6rzs4FANSbjeAoBoAsAHzxF1MyAOfO7hMAXHzRmbrIAABvvTnaEAAg6MEH/9oLGwb/z11Y1/mjTX32wpIAYInFjRLDYkEQENpNwzCEUAwp9UAaNWuGAAduRrvmppM2lJNcHqAWV1ddktzxBs8hQpqbjnrTWiMvhpjQFDBUsWA+kJniNxgBzLxfYI4AJgXa0AbIWahPNXyZ+Mwo8ENJ4MLRWsF/jcwdDmUS4aUOLtZ4VptYIeMQB53NUa4Z3WoAQBtce+azTU6HCQ69A7x3xCdWPocuj1uV1oCZB64Zq6Jdg4PQh2IxZw+ZeIX/DwVHceYppE4qKepmZ20pARAApKabzkEGVQyH8v3nZ1D7RjIABXgFfBx4YDn40oMOoW2o6bQugBVJWxUCNscbixJLf24OD1G8EHvKzpNVgzAUXHDdSTACTL4WM3xl83RCnLi+Rie6PWW57uNm5p/f7H6YUyPAHuphrDANcjxMhwwAmAXYAvvPAhpiDphpuTyhOQfKHrVmBRoFAGTGddKJT/RmWAJ8veeDb8OD4J2v/5CAjQcAqf6/qgk6ANwFABYAjxjnA95bAGBTR0eHtVova4k2QFg5o92KHHkCsQWpprG5T6zUxXWnVZHDiizaxGdqDAAOR4OzBDfcw7RTUV9gB7UAgPTJQ3cAcyMAEg6b4fO4fgCMvU/DpAyvCuuUmv6pIN5cBn0gEwBgHXl6IEtBLMl1ZT3BqjEDt1HTqIQNHHrpfWBnH0Bc2fNaOhVIL+U2RAkAuxNdeAABUCVDuX+5X9y3jphsY3R7W/4uGTHeVyLS7sQ3BiexmF0fMNarc81YKx1gh8pOie2kCDBZsg8afuG+idAjLEzKj2zjtmbER1zKbzryUvs/6YzaPg8Hf0GFJ1BDwOgn1XuZVAIhu8H937N5wSklPbwvjX9Q+ynXZYbVDTWIvD+TMTAA4W5OaRHynPJcTjMAesnesSKjKn0XNUUNALhLrEGRSU0We2S/qQJHlkvRHxW/QIUABJg4pVIAx+OeWRAEnDt7UAcH6JfdYxaFgSQbjMFdQhiEzHdb115Y1/8+vyb9f+3RulDmpgIddw8HXxMxHdd2iVpjphzpG5M94IMsXM+QBa4GseBBMWihTxyUn4N+/BwUAHUnUldPHSclABXLMAuBu7fZHasmvmM5AIcryiP4qlkBujf4LZCBr6m5gdWQ3e9yDfpf0/wuLJey9rUSk3VqtnIpqMym+26firmLMqPQhwoAmBMe6lK+9rx8LLAN5gF0y1MGRwAiL2Qg3FDzXslNWU0XPq+qIPe2+Q0qpFzvdVGBHtfcDGjSlcH+dAs+CWYd+JvH9kDthk7D/ZWxlJ5XMjAq532ogtLFv1O9j3VARCtl/hHV+ertxvswM+eAAx1aOICIzu3SBSHb/hwaDmTdWh9hQtS2H0pRn1Gq/F7TJ50PAAAAUdM6IAMgWq25eNmrgu2LoLBZ9klfu3puNdtA0/SoD6CuYL9mM3QCyBGStG/MgTyLI2uHByPV570PPOr/dFKIYpczpzIU3eN7uA3wt14nAKBniuwfWT+CofQAYAM4b85ZZuzClRlqna7QOUAGQdmiKSYGKvogeJCOTILU8geQyzWOiZqYPUDPBokrweDgwSDQpvUuDAB1HM72U+JLmzDpYZ8jrKW7LMYaux6k+4PzlbXH2uAzGkxz73j6FgEoKHoHsJZhNwZNRkUpaaRMlvJlNAA5xNOb33rO4zbn7gztOzModNAUU9m6oNvhbnDsAE5BtLsAmN0nSHpf04fB0TglAq1yRSuOtU0AG8BOXicB7LrBR2ueBYoABFsuC6TpzDg8PGwUuMKlgH0AilT4Dr4+V07Q6A5avEoDgbwOqXf20ZvUNBsU3wS8B0SpKQskkLaveBjbTDBNyUeFUsmYpe2wpNlArBsO8fXNvjQw6hJjNEQ4fzKDAfuMbaUeGoVS5WxhNnw0DhoA19iG2Z5BY2F6d0sSqFiP6yo7C6xSnO4E2YDFfIL5dDXHxCEEfbf7sCOA2S+oUlHhAANnQf+fPagz1AKgX1woFO5caP9RixsU8Aj6qoEfrndkAQAA0G9LsZYzRqGmXW2PVjYrE3LmqHBGLH2lWtvCKboGut4qAABxlmuuadvwgs5xrLJA2jIsZrNhDksAEPMhuNt9Km6Hau3BcCCBCc6aH2YkCADg9WB2goMAanv5HrDXn9P8dq1/XypitaapLi4EMtnJL74djJzG1gdYkKJneSEKfiw6jaLFYYNhkZLs6XFLjWwRklW0QadW8+nAtXKeCvbcD7fDMKAZAGRSHjfNqT5sniHICv1MW9bdZmwLljcAwAjvbMIBLG1UOXBykKqXPu5tqiEHiJDZoDnLrpZYA0M9WBMGrbR2BiNqVUNXYCxCsxcO2XCNw8x9A0jUD0RYpJUkRJ+hSKL/EeIWUClb2Nn77eQVgKAz39+37sO0ffQBZARwnaj/LzQ/YG/fsykkLCRh2mYRpC3OWVGbztlLAKMHQMRXAAA6YFUSwGO87Ipb88/veN2HNCPBGgCo/qn+Z0vgkdgAMgwA6bqHCTgBAGwfzHRGWgG7Wn0sD4R084ilkO0w369lrmiDAHBTabABAIB8ggB1COQZYmmnvMc1bNYmGbM6k1J/VxubAFh0BW4n9kRNHDjcywEQBgBR9WsccMKBjuDRaIfZfNMxuVQ1CI953dbI8EgzKE6XDH/eEqBMCcVnUXls1pwL1eGjzpgG1vHJyFCd7ONnJuoWO2lZTsr8Wqm8Zc1JlgYAYSAxAoAGLoYSgIBvb3tL+3X63lfLZaOsE45SYszZMJYvTgd/rtkELUfAyG1ZbmRHmf7BpEczTlJ5U3l58/8fSqP0qGAXzFjW6I56GktlgGQkphJGnyiYfSZmyEmMGT8mIHDDdNcTPssIACgIdfzJ6yTIp6bRSgu+7gbm+HykCQkr00tIjgfssJMbY8rDqTYQAKgCCSFgRGdqCVSgkwEISgDwBWArIFsAF7WAp7uFYnBq23p6HbJxtP0dAgistgIFGG+LTB2HJFt8VIfmAYuNtVrKtMP1DwGAof5PBbXbpmKBy4wYNUAA9pzesd/kCyk7IiiIcrSfAck+wURwHHLaO3KoMoBKskcXNH5VGxM3JsFRsn8dIKOPPzJ/sAAIUBluw15Rj6/khmQJFwtwRqqyDVhibdQJsbvslBgYCNAkRpMI8SLo4afRTVTtWBY8LFRPbBu4PXkFYfaSU5QpUOWEwFpEX4BFTHIfM03mYSRB8DLc8ShTMwBZtGnzaQCEWG0EADKYadSfx1CznujOCGVBDj4+aFRDhs4AwV/sSsxTiP7ZYtepT9Wghebpduj5DxIYsdbQ9Ho6lPpBCIGbMb97+pX905WNQzqGDgCeQPIsOAkAettQ+3ey5bhWAQD27AIAcDiQWgF5xWADfLLFfEbrNeO5xxKAZgToQLCy3pl6AIAYgK8TAHj9H9aKwRhZ+ZqGQBiJDQAQMyCWBcAAeG56KNCUv/BvCu6ZBSBJB6FbTuYAR9f9o3NxONVeJQOwJwEnB0QZANiJLywGQW5rSZOIlbcnYdFnRxi0OI3mHrYugwQMeJJgbxsAwBoZACIDh3Iwt+DnYMr1zz2UspHEgySRBiV/9kKoAnU4mzIeAaiPLXXzGADYUKq19zaBnD6vYIlbQlOeG4SSLAGkxOWKdgsw+QO3/sgN9O/AZ5aT40mAkIAj8Wv//pxB0QPgfmw4bMj3xME89DiujefiwEAokFvTYQYmJU1dqQGBPz0qqIjh48c52Y3Q2+Ty2u17AQC2WqdjEG30f9MG6Z2DHdIZEGM0rs2AoggHU2blmHKJfgWUJThluYRrXZ8p7x/GKKCtnY0Da9OfWG9jbCxfhOAGippcmJ4HxQxquvYXU9pyz7ZoBRSdzY1koU4AALN91wAxzCUDXaRSn7L9R8Nc5HGPjHxFGlx1bxwpAAZyUjND6A3OILVBvdF1Fo79NFoxXcE8wsNymqKcg8HkmqX1JZSWoJ+HlbYuOQPaXtfBngktazCo0eowlchNwb8xCDQicouQAydb9Pg6eM2N7p0NXCDso+jP90N2riLkKVgK/c8gRg2XNHA5qAEGgmHYx48ftDFMxIYWpTWVe6g1G/akLxmfgS19RsjcPC0T0gk4RRtMxEveoKEv1YZpbYBpdxmV6H7wecg8QhnHKSqPmcEwEz0bMJShapS9hhbA1kycXKPX5Rsk4vnkfejQF/GLTiJ5vxuQ+HASwBIVSMdDA4AAQR3mXkbekLgluL9A7MofTP1DrGcBIFiAHJ6KdVZ6e8YFHf5SAhi0Ac3ICiAHfgL0CFAXAMDAZCJNgNwi++fJCOOIkXj96KW3gVLKHUPDWqPqRwBw2RWXEiC8HQAALn6cK7Bmpj+DO9/xusp2wLAG1iIVCA59SpEhgz9+VmsCiQBKATKRErXKHWVXyQYaXONTB5AAKUGNOzjw/xzqg+l+8CcYDs42cMX7eA+jhclgiXLmmtWgDZVlWhnKToBCEA55MiTTREiAcU1ZAwiIu2Zes7Nooc/FbCEDJZU+OL0FAGSdKmvrTFjKAJrihz0ZvQTeXwAA5VWWw7Ce3aqZcgqZABpod716ggLvRVz4sLcSvIfateKxs1XbMo/Bcaw558/Z2z34a73nrOokmgJMwAADmIELGSR3FOU6+dGioncQTasfXpNt4CdQS0ccstI9CQASDVQiw3kgq1yV8U6+EoZotRaiRqunXba3FvLHml3vYAjUki0zRA0E+IJdkyZT5dfnvjHI4dl4CgC04D6wNuPa68FfzDdfe2BupZfoMy+4iqyrspyaFzdZ7E+POX5mu2NttWUUbtfxuV5n4PpHd0AZgrBbwD32WGg01IASm6pcGd2wDr5BBow+TTipARj4JnnzUfiAQ4W0o0IQqa9csA8POqrRfU1cmYkCOaQBAKx0sOOAk5GOM39TcxpjbFTNQN2pIpYkYBTixaIsIlBcIICZkQEADyyDANGQeK+1He1E6dIcCD3/W9TDwXwAHXrD2Z1O9X9l6NulDyvX1pnsMoPSAQZHRlHFDgiQJVr7gCtc4oAemGzey9xPOP3FStNmMmEfSI/h82AYUYguHwotMaFLLDJgxTkFf6CV3mqEEkpajnhI+LDPntUCNcTw3tVa04GINZSMKMBNfczWZVikpM1rpGyApnMFz17shF7X4069KcgE2DhIAACB1kZELmvwpS3MCiLnR8bAn/VaNUsMC0Lwh9f/FHtCQ652HLcbdKdpjdAhNDW/u1eaMDAdFrz/AmABAJ0NkA7AAzMMaMy0uB+btHmre0uslXY2w03er/73GZpSdffLv0YA4A0freVuRSW+GAB8VvjzozsH44Y1E4AL0udCAA8zDlL6aB2UdbN0ADLjEd2ntjyVjqzFcElOWTuExh4Yg/93jzwZAJvvLFdoc+yZU1LOgDdOlcz5FSA7AIA2ZW8YM0xOj4saaRLcOVDeY3+gxu0i6LBFGQybPdy9oBN+8FV93FonIwM3BjyCnv8/AOD7IfdN7bHQtTKsgshU7dFhRrkPaazupMrXlvuglmmBqqbCH8VrAyig0U3rcz85djegYAT2jdHIms/ZYZW5Q63KkWYlcz9yjnQGR6CP5VE/45Z8uCx5opI90A2p0m9n0AF0dXsAQII9jaBaba8jCQITClZpxcd/4JncWlTDeigOnADdTfNwXLOhbbElZE4emBS15Gscs2wm1B4Dor87KIv3R9ZaTJ7G4B8GtsGhIWGWLbnKljTianbcXRVAAEB506YDAD08+aaTFkMJAAca/eIhCtQgBNb/HZRR2w8IAANgEy4GfAQ/qtdB2VslmfoZt8VuS5GRzGp1oGlquv7D3ynLohxUKNqDDxg0EGjRX0fUr3anBPDUgzLsyYxdqxORuUXNHgetpzvlexRo9OA361Vz6esAINakkP2hBGBQAVc40kkQA2pQDYCRWBnXIakXEGBhzzLn1CZwNiKjOVfNMUPdfvH0n2fXA0CW7u8FHMBavWZS0IvgsgcZAClXQ4s1oRsDHLL4ucsJRhwtEVaQzuCVWAMHABBhgwGgUXxnAMIQBGtLmZ0WFLcBGQFz0btlTx/BdKpFlrpu6yb8gqJkLdAjHy3XQlFloA4DAOx4hWfM0aAUi8hwJwyAs77GANBAqNd4cU0S4WAMp1iAvUL9X/Q/M9U2zMNrgi2m6utvzBX7+cUShZ3Q4YCNBeMNzQOQCZBYAE0GFPBD50H0Ba0M4OoFr4OZWLwuFOhTBkCLmzoAJBbEr7tf/tUqAbzho3XUAAACOex/sSfh0S8jIJQEWNjHb4PjFhDQ/788dNat7BVvw5KVNQAAIABJREFUIRbAZJr78dOJ08py1HfoXOHr4VMk6wgDgMQBDECMcq6n11oAQEcEn6NLAFonEnGmjVL0uxgndRhwN0nfI8rHw5XEALBkRK1Izx4VzLXeePbZejr6FJ7lg40216UPI8bwaAB4Hmotp2tJPyfAlKAvsamYUdWsHUgw+ArvH1Z1BAGtrCnTpvGaGyOg7UJzqWS3MRAaKfSspe4rEZMcIWRk2Aqm3fwoZzkJVgC8gQFIds/ym4NMAICMkLy3/XnAtgk4dIV7aHEIALezXW0dQBs+GBKNkQEY6XS+JBeBIk7On3726wJgRZ/zU8lfPDgAyo5rupVaZ6iENPOuELkRRzf2JIyXy8lKfOQ3QL1LyiJ9x0momzdx4sQEZLBiDlsu8bRaRjnMzRfSMG8YABKYAwDgw0EQRe2HGS4HMqv+7Z5R0t9ux6FaF1MBqcJWvZsqfYrWTPuzXh9P81CtRkYGANxsVqSOAIAbj08mLWwK77lJoW+4cDwHnWit+YgooJwO/vl36BFW8FH2bPhBpO7ld8yhJ342KhN4cJKyTWu1/fcCmprmBhYA9wHz7NkL7wNO9K83MSM5J/TYBKifsw0t06gIrnNgKsQCqNSyo7fCIQa5uGxB2ZgH3yCjsaOqr1v3kIGHSncjTjjZOYCmV1T33TTeoByVT4EAFwHA3pQiygYAUvt0T3WYhACAbOJkBzyQOcVvdGkUOqaFr28CDql4Ikg9nrorq/BE8NhcGryjzcyMFCY/2ASmyEXRa5piZoczsPMg0gbE1zgI8h4lI3PL0OxYwR/vC7ZgsxcVssWqmJwJkyDW8nsHgVToqhInU6MWhnVAtZEi6E8xnGhvvw0JIpNgAMAyUxgAByVIEVtJJf3JbguMFTCzqza18dgAYFtvf8PHajXBqGlNAmQXAHwwMGQrAAARh62pKgOQFUtGDnvkIwEAnv/ECPK3D5W9XqK0oHZZ0bmZt6AyGm0gIrKT0EZdAOkoIYNmBsB0cMv4eYBaC5HkzgFS/d9y2eSZwTUPAW1c/fS37PAxm0LtjLN/taFCDN0BgPZOF4xtYERmABDae+wCyInNc9uHS/adsjyJMwMA1A4tV08BkABPrVGxo27bhEASXRQpZebz+71isQsRWgBLD/4uM4b5cieCHORUr849DtjrnSU2kiEhB02NjJrEXPieD7MQcP+kSUoJr2s4sMHVC9LN2oyvdL6AAXUbHd8u7YB+BuwA2DvmEDAF11E7JVSYPThqFRoQoIuehunkl1iAocwAAMA5EZkto+/l/YEweStxeNYGw1VAYotV6lpr7zsAADrqilLVcxp+RkBAejn+OZ+fTLZKPSOoSdCPmyX+X26cnlGRVnt8xH3OAgBaR4ubx/FaQU4q3kKs9WqlAMJ6CtoEtUjSaiUAoOCflhBm6d5oqOGpNUwfUhfumwT0SwTl17dBC5kAK2Bx2IjO0Y2X2EJfIzSSAYLEFdTaW7CX4E9Wo+9B1ezJAE3rCIx2bGqjg0hNuAQAnL8PACB1LrEl8tJnfmnxmVr8cJ3wASCmtcNZdAwsYeCzow2FgdMT8Ab6X4HWXvFwlOJgH/kBoL0JArgjDvnpKukIAnm4mmlIJq3edm6l1kOtsoU3jheY+uVVU00NCR9GXv3KpGmxChEPBCJmANjP79/KYJQNtc3fDgGXAIB9nEH3hQxvAWkDeM9gisT+fnx2XUO6GbC5QcenY0TrRjUvBgCc9jjiCQBsJsM2QWTcalVCOO8MAMCgF2NKVXbQYh0Nynaq25WVkQHANC+Oyu4uh9AYsJ6P55X2z0b9dytX7hNOtRQAIAhg8LcWAP9vjYZGBXcHOQkBNXRotIfF++Wwxn6QLsAKfCrSj+tuD7ilSwAfqfUUk/GWnAWAEgA0AGEB8JVy0wEAMBjDfRNrARbAyyPtTEvcSWOb9sf6XR5iVoF8CEJrdSEt5jFIZ8IgYPOlmPVEKR+BE18jhy8FbhLi5u9YGzeNLiMkAVUtwbj/OYEwmwEdT28DNANg10gFXTvwpRQQsIMzDdMnFalPZIas/buLRmvLCUAARGr3PNi3Wt9OdqKXwP1UiQd6AK037jmiZgWDNUCAjXDGACcbaglSaZak4llPnE4455kJ8BAsgpE4gQ66HjqQOojpKFdmlXG9zfnQei4f1uyS0frIISPPBCZQ02ktN2AoesDlPhqGP4XKjwg5oZrPE58DRk7ugkhsSM7Y6/6iXloGnvSOdEz40ha61Y3m75F7i4CE9EU92LN0RMGoDYuGIJ5rEANnYzS2Ivd7h6cCq2CFN7eGM3lxwM8zI4AfkqRhQBZJr7CnXqtSxDixEe3VGRqvnclihnHA8qJuZ55/cBS0nLRHzExygQAc/HyAFjkkuCRQ47A5xDScoe6ecgwuGntnT7OBBJDtwqXpafoNCmOsQbWH0cxWZspIcpOtSmlZEV31ZHEL73yIa3i/wUogAO3t1RJGJjRln9QcfucJNsfbWtNrWxm66oICQljEUOCji4H2sjYQGUfB4qFSGwGqDj3ZeKBUXipoMltdZRqbp+B5J6ePNuAnva0JKjjYUWZZUV8hb3NepzdPeotan7TpdHgYkJWngEttWxQZGlilXkTwAaOhxYFFXUH5OXCntcPzgZe6++fVOeESEp8v6sKgWBE4TWGyHqUlikx7g2FOHAxlqsF7wTUhvZkzlKbWb7U1zLDY1+uxKCsDFjwn1upBT4aKbhMMBed4ANW09uHnjywxFrS0h5YSHTV63lcfUbw3ZAxcoLIKXIxEZt3L5EhCQ5SEBge4of7PAwIZ1N5BmxOQmj+YHjA+MgNakKFS8J+7xVF2wlzjyExyaNISVK1PCZoBAzAIwlre7tZ12QNvSTz9jjd9rHZTePGj7Q/Df+BpDRAgbQ74pmMAA/n6angPe/cx/GelqYDQDqTThvT/Vi58Qz29KZS9N9MjTUdGGgXJ1Y+aEItkEzThOJjw0GY7xJHNGgxS2I3FErCWt767Y3yeYL3rfqguL2tezw2h2h3/js+rpCMTT9PtoUDspltaloCFW2r8tInKkfblexgADEklD+OUaDTYTEE6iZbYRfysWtQi4lJXhWpU+A/vCwaHUzDJItr4hhehZATlWZ0FcpwT72GntRZ3NaNBv+VnaP2aki2clWn1dGKTkuYENXg6qCrINEtvp2waluQkt6VxPclme2kCcrLnwclw1BAlPjji8ZrQNkrDL/uPNKdTB0kwFCMgJli0uJDlKmVnXZxoHVgCaEo4KV1TuOeaExjgY5SIxwKAA3kYTCTASrh6AM/nbcwyyutNmKxuATAGYtpE/bfzOeUoi2DhCpqheg2I8xMpzol9DSQIqoEPwHSqgWJpzTBiiPlK6PegkdblGPRhsxWgUG7c8OxD/VxGJH0aWQR4wVqcz46Myq0LUuEPCHFExaGZjOp5fciwprAKTVsgh6Rqc+dGMUPXwkbwp2mOM1N87xoolEJGOAJOao8AAK1XKFsAGKiPWvPFxSQEnEA8ebxa1SwWswAwnDdv4xwCAFH0AQAbmg/1aWAzdgDYppUUuxZK6o6Njve8clFjGlOKWdQrlwMwtYubEkGGjommPp31YRECsHjCqqawkbaz9JEb2JKbCErgdDc/aH3V/H7zWzqAJrVdYBwuZZjt/kiMKWTcFiDve5Th7AeVjGnPcibTXfwIQdIpXjXKzOdfdnHBsEpe/HIUZl8o32eOzNg2wskKWzbO9SGmAFa+vG8xqEJfLrJGAgIPb2rNRwIxeTYCZ0P2AoAJi2MDgKh/U3pp6ux2gGBNovVPw4AI7hjs4WWAYN8BAEWBDRgIALCLwuwLxI8AJniePLA3AoSaZz+4BBIA3IL77Ld+7WO1mxyxksz2N4CAzaZmoDb5/HYEADikCRgbABCYwNrGLA4GZqwZU+gAAHw9mv+oi2TMvpI9kmGi54R9AVgmywhb7WPYDQuxqzQTZkh1PQRhGUApSDp74nubVkaXk+2tJUaMH4LaNXF1uvd6EfommEXk82OChH2NZzWr6U60vOTCyMJXTQh6osZvdXsyWC5ZB8kEMJ4r6TqJDso+RRGdabhX9qVTNf4/2ql3tayl5l6wxSooRKJViaPFvPZuCAVsfnOj1AUA6JAazxQHSgEABFgNBpJhot0x8dxJwGliqBKlDF9TsKEGqW8RPUr/v1otpTsb40ur2foc532yMVOYSXa+ICHbE8geAUDmguB10FraAOjwDCRWRmDu7arp+AjfrK/OzJOlD/Q9AzsnZ+YDCQqkTRDPljbT/veIDBsL4AB9svQi0XKuOR5pAQEdPCiRm81PDgISWnCS5XuW1r+w6DyT9ybCk/LQdl1moH7zd6T6hvGuxM7h1tlHb/wTOHMKAAh8qv0sPeA5NAMAJqRqTVMEJZpm0mjakwITfjxTXBDw8dzxnO9mq+hDVphZ1DD9302HsOUH4ywnEwIAUmVAwIu5JsrRgRLdDb2PlUFtAACUJ25QN5WIiK8fFsXXSHTqlh2AJbStJNtEEMKhkjau9tCbil8aCCwQZpXYoKaVcbBjQx5iCIs3KD4PDjOKGumZAPo74i9Qneq7T4BmeQUbwFSj7qvqM8qqTfH5MOXCdCuPn2qtvQZSYhGTozwjh7LKATGFcZ3YtORkrtHQoWhbKkQKQs8ggCDsUQMJEGntwctSlBfhPADATgd2njv3X8w+eBJ7o5rMZ524MQBgNGSEofNU5Sz98vMIgzDUhFtdGjPlF+o0aADA4Pi6IiuwSPL/V1kCyn+JPosTAQUA+Dz5d/oePmN3x8TzgPSwNz5H8voQQQkrAADZLRT/97gCJYDjeicAQKGLRAY9GE04QcBDZsW1rq8cF2wAgNfCMCD9BgsFgOE23ojorKRPwM2Bn2CYPSpgLX1AqOqUfxSwBOzb8zcT1IynCNLBq+n84kGbIO+xwAj4CRoJwGRyyJ7skUWTsFIBXaOJ0R6ocwNdMJogKWHV7Bjjo7U3CBgmmEbpYUYW5LVg6zWus03nW2rZSnWSFUoPkGM1c0BYV3YZS5m/e1W9Z/G+y+OjlgEqrgskEAAgW3cQlQZCLEBnAJx9T6R1kL5LXicJ1BGfJfifBgAYxkNVRYKgn0EwOpniTu6dAAB4D/74AADGZBKfX+9vAND8QaSDwBrHORcAQGMgl5Jaa6mdBgVbTIun7MRky+He15gOKgckWgWLLbL+I0IxoVoKZ7GG+SkMElTe0PpwGMrTdhfaYK3sgVVdc+Fwl89Ndrb/XU6iXN/eIkZA1iudAgCKn5ni2vfIZD5D8fKYXusJkqJFB/FXRglSxS+apW1ei09ElTprc10t9BZvup2umLkO7Sa4OSwBpAaezUExVyowsCjWPOixhpQMTBlvBwBxDMsGDKjIZyJ5Z4WtSgBoIZlpmAwepmeu03KY8QoUDA4YK1ANAHqfK7qI0MaoAyijZgMCtB60cMIAQLGKjDkUJ1WqzVo1FqZd8crgiWEsNrChvzMYDx6+GD2MQ12TuQgAEDQwgMIZIg5pdUdEG2EGK85uPkyYPbbMWPef2a4ZB2aUBE2Khsp9MUuBiKgJDUUd9m4M3Huy4KQn3RrWZp6AwsP98cSwlAGc7XHzuMZrkrXV/1MaoUmUv4nMDksA6aN2mcW9OCeEQAPY4eYl/6qyFktaUXw2AKBDMQeJaFof435h/p0HTXEIiD0QpH1RieAk2keZwgDAwkRcA0YOK/jP6xjTajhUSMGfzAD1AigBeGhQEwL6sBg0D8vVEYN3gj/+zBLA8Y4A4PgYIj308iNrR+sfOgC2ZLUQ/DEDQG5/CIzSE2w2q1ptVqRWmaF7LYWB4R5zzRclvCi+GwCIXTTuGyl5s1FmAKITSvmEJQaXBtJyGkYAn4vMAEGsqXW3IsaTX8HMz8/tfTqM0KEkQEgAwOCobgftGcgi1AZL8r9pQMQCYFltp5hGqaSIyzv929GQxKZ37IQZAmL3PR8Ey2zj09lBat8ntCJMN7bBuXS0PRK178mL6okzpc3gpZ+n+JBAJS6XLgM4OUNioRKAxcPOlpWUuLvLnU2qquk8L4zjxYYb6P0gZt63iPgMorljkjB7Oie1QxElRy/RNDgxdOi6tHQWUefT5sLoDA8ASDBOG55Ks1LGq1QhzZUATR825nSo7XWNkzZ+8/MNo8Jze708UQLo7LObHOizoF+q9csbhQHf3ir599D8EbDi/2E4FgAQFq2BLbC61wMAmlskGM75vAGAdv5hrRzsL1gCCNILCAgNwptsuj0CkuZ7nIBJK+VuxejbdEKR2QHAQI2EAsXrwwl0KEWMByz+rIEGCoi+f+2GajiLRD5Ef0ZN3ZRRqtp8zph75I4yc1jsy6AI7+EDmkHAm4UmKUNffR6nHqAymLwuxU2mowk2Bie+sAAEHQFPPPCEYDvlYzSdtNMAAAid41i9oTTwZVdHR5o1kCYtjasVAJAYUwIsthsRgIkJ6K05rmnbn15tOv6UThCkFYjbns1LTAOS4I03Ahe26H98+LSd5VRUnIh7GL5uazYHNMlEAh2gQsPaLBzZbBfFtGYKYbcnIetPZ+c40Ukttl5Y1WwDbpLMNzY25JP9+ynSNP0foZ02XECRrm9sDWv0pxX6KAGMQlm9t0AA/x5ttB4LHAAAw6Bk9jIAUsBHkyxG1tEQKGWBAICCwArjRuE9kPYkBA2XlI63FLEmeCNYUgPwgFvw3v+nN/2RZgCQ6hcAABgAAKD11PGW3h8EEDtMGAQQACOIsdSaOLhFiYzzA3oPPfZX9gQOWj4b763oeVTj1FyAkwDAPewE4HBRA3Dqo3SVWRmKAUwjA3MDB58RmY9O/xOA0lxLotAxADFoU4sitkETnHt7Hn4mbVTsFuFvt1gZALR57tGl0Niqr+Om/jY4yfu3DieW1RRSteZl7xuamPMVdNK4/jUAADAAW5RI0naJM0eUdpqpGwBIdcAMgPaS6wYofaIEQH8XrCZb++I7oOmgj4aCZVqaVRAVhw8A0FM2ixe9Y04DgAYUYsBp3VBjmfMNTpxSdlTOpEFeAXtiJBV10k3QqiB+nQRLAm8PUcJr0bgK2imeszohyPIMSXArI48AIB0lypDYPdPOuRbolR6RojcAyJlGMtA6rTAcCWhhW8LeBQAk8o0AIEn23ACggYZG6ij+EAAQHOtT5jUmBwf7AkeexhcAMH7FD3FsbvoTjSebOpcdAKgB9pjcRIOmLfh68ctuatmeSc0k+dVfmF7mPojZQugoA5K8VQ5lGslwEXShRdrKcticBjoEGV44e/sHrGWPdTJl50LL0AH4Wfug6QWtUOnM0h34yQYMvzOTOaAkWUJ6kTEgiYZEQ5kjmQzf2ENsMsKY3RGeI44FsyQAkNmQxiJoilwAAF8io5I904CHaGMAVA+ntW3m1OsT872purfVrmaTuzyQ9ioHY/bIupUuteLQdwm2yEyCZsMhIINgym6IzCzRgCKUaJ6n/PlVTmKdzTVOKnSxqViH1j1LO6mCtYBiqP8Ec64Pvm9foGyfsrNjuA4BQCMSsz1ZnwAabVP52pvRUBNk6pDKxg9A4GREtAzCnGhuAICSFoM+mABoUcQI4M8wbQJDQJYHIIAAYL+mdA70/AP3qAf0rddLMiyNBdgu6273vzkPrXe98WMM9gCxzIgYzNE3DNAsjws+yx3KTWIB8P/YE2TGYr4FIADhH8V/3UWPxyBKMkNbGde9RU7UCK1h9CPBk5LyPiuDmb2tpqlM95+DT3nWgIHjoeCTwSU+rj0EfMZX+Hl45LQPQm0tPMz4BDgAo61Pp4lq32v4IADQqAefhlAuBxA4ACCZAcCFqETelf/ZA/xqqrixrDyYFTwDbpNEhSHkfWnqmq4BUFYPZhbNgKDIKTpQpwpXq67SE0jCzbYSgMoAyL5U7uD54m6E2IvjunDfRNTguaHUSqhEMKLODU/RzA4ZPBN09ncKbwQJSTxRbsJnDwDgWaEAoOPPsYEB2gOSOtsTQKKf4doK0HHSoPunM6u1r7vdEq8NL5WUEKndGsoMo34jXhIEhelbAACgUdq/IPAzVhVAFShQ50pvs8y5p/An8BrjMiRdAlA+exxm27nKDqlxLL1KBWImBQBYiqQ42EmMk83JwZkF4RN8AFLvT5bdaBC/wEin8FAMIOAChAjHBK05hlwgmXNLBuQb02cq82BGbzVrVb1/NL3ogRQNQY7FFN8sxYx+c1om7QcS9NfEN37Rli1iQc33WxeDWEQDicGmMzXGtjnb+9t10HTZ6eDPg2PYECdAhst1K7IoWuzZFAkoAUVkYjxaMi06ATfLI1CxbhPh4pcTHWhsLmwo0V1nZUtd80635bGzZXrRuweYh4vrbqsVrGC7V7XuOY8wT7QTpaWfxaHk0bP2ZVAGxLDtT6jrCqWPGi5LBq1FtL+W2Lpks2r1PAEA/OwhgJNlqoRo6tbwQeh6L/uBacijRWBSqVG2BE3NrMc7F+CS6upsHsOAAZzOSdFpzfDst8d37iXLSUNpI3oO1u45F14e+AAAaB1kSQv2WAQlAAAA4NB1QBRoYWBjAOBIeKamnCioeRmRbwuIY10gQ0GNHRn7qrabo7rzfb+Cf/fuN32cDBxoeLahmgFAYJCoExn+0j8Lmh6CXnUDBABACLuDX/9qTd93iOay7nNQnz7kotrG9UFL0AAAwV2mZSoMc2AKxyrjt9wXaYBix0/OLwhr5FavWOayGwDta7Dl9gwLiSUdXOJS67ZYtvP5vN1YJEtnQGoVpCMJA0ADJrCPNpKjqZMDf6OIhxp2AwCD3sq7yB0W7jYxyG2KfU72bI3Mzua8h8hSetph67LpplU0gnECwzXfoU33EcQC4IRTdUqhBEAGwIwrgd1QAsAqF2SxyBjDW8zAjElb7nHO8RNfIzLmfhUDIgAwUO3+AeZ97hKLmPs0AAhYYkmmsYXdnjd2wjxDWzun2APOijC70FufTzJ8PI+d+Y96uGC9aDlavAk7bFfBdrY3QDAYCvnci++BwJbad/FV99QJjO9JZwLw7/Z0GG5wO59bCcY3MZM/sZ7n++jfUNrI2mlon1NlASAIHn+Z+JYaFwUv0A+7Rj5cnGgbX5iGYZ2w0A2ywibiARrKMlPdhpYJtEfk+/M1N5pBagAGuTEdIak/M9+fezSquDNulXRM85h3vg66HIJAJommvAa0xzoh399BZwQC1hqwLS314hEMsAd+Ukt6WXensRGsKPO0upbPx3WshqqPa2UAQBaAF0rnIP7GT+P+qZ1EwZNtjF6gErGoTZLzoy1cU4DUolgO07xyv0XBK2AyH7J1r+h6eD4gSwRtvK0VKDJx+QOVKUoTt269OWp0ZxPJkSIXDRp6OCwGhZgts3Zt3V0ezc3NPdTRkoQBaEOLYhhn3QefoTda2i1Tg4h/QISSRNYDAFjYSCkAQCZGovh5nZkH7qwhpYEAABxa7BpY7Hv0L54bAICyfvgCoBwAEABBoFwhPfGwFjWfXkQAIPdBgQpmUcj9qNrXsAkE/x1c/1ZHdaf73ISZ+m+/+Y9rxpguq14FdWX5HDo9QRvsEf+OtXYzAjzwbAyEDA4AYL1c1WYJgIESgmryYxAQCzQcynbCA0PRLYxd64/WjaJWlQQAkmjGAuOkbORYiTdQqlq/gq1o8RWuCxNL2Y2AAOBx0QaBLEUwAHHR1AwyeDCb9jrIVEx5G9icJ06lAAARj0Zpf8pNrLGRcblzUsC1YeGwzkrtm4DctO8qPv3LAIAUPBkbi3dtWCX/DkI4555aFeY2+CzxHxEgZ1eJAUCrtNqalZBsVgIA+I1SY1IefdU6ixwgpbnxvNa5c/2/WKojfatPm+/U6+oCMq+LDIBpfLhHMnl1YtE7HGyT4DOae9JnehLLdHDhnOW95bnexb1jCTzi1cbeZtiZ9zLuuzRqnQFoZ6TPWjFxTbrUsDBbTKkH0DkhjwGVR7FWBQD8s062cu6MAKDbfuse83tOfX8SugihKf7eW6gpVBm4aFNsAmtITSMNpgyDTzcpPCh3QbqYQuLFW3lMJsF91vRSH+oebRSkaZnjtfrEE3RIsbgHEotCQ3f6dVw34AclnRz2MIKEfsOcdzoLVGCG1Wq3ss17C4EPlI2D3ChKw7/j0BxFhoaVzISQNVgMyofMGfR+0LiHmGN/LZTZXmnchKazWxB2W00+T2sP9AECClUPWD3rnL9Am2ab3ThQ8yFzQ9jDHQtzt2O7nD5/p6hPULatd1rtLE3Exm4CG9jwBNAhShkVhGIUjaUt0zVMWzn3Aw1iRhjF9FYZBGmo6OfIiqHEt6sdDW3QUmpDqgTSbLj4L0h7oQiv25p14TKP0xW5bNmRMtQiN6LU+3JSUxtVyjNi0bR4gtglKmpF6F7n90jiAEgBjKjPvd6gcVnA8tetaO79R7aP/ioAAFbQmf0j+OPvQIXLaGg2PajZ5JwBAEyDpP9AkNQ6ldc9NQDM/pe1XR/V7S/7Ut7X973tz2p3YcW1inWsWrS11BT8oQUWGgH/mVmxngMd7LA/LBxE4Ee2iK8pFuNOMRj7/M+fQqdiTW7JAKCTZTDyMoiSn70OaZaYOGdBHTF8/gDOnGGgOrWbn/gVQT8aGWSAGFmOF4NxUuaz475DJIv1iuBLGt4lAK5ctx4LBMjgSBS7/uM69kEe6pri0YENiC4p61HnouhodRlII6EirfaQXE0luo6TnTSVKUNh/UjgdwwtN66ETLw0AClRyEvELBr3op6twq0gwG66qWLXsKzewehICqEIuVkCCDoao3V38AFglwYTwCR4ndrOOT0CgBNnslkGjupx9t8YAG4wLRoOC3MyRd8IshRi+3D/4bQaRtpVEJXwvNdo5Y1Pa+BFobbFgDiLV/h3t4mmkwT7AcwP/ovAOB0GPJcVaU3pi/nkLIchduFsjZdCOqRS0vTdNKugzziyr3EuBXOlt7ouA6D4IOYkFZN8ZotRnhkgAAAgAElEQVRZ+LOxQB+Zcp6Z88XkWDRvn9lN8c7gIsQj3oMlmMkY5XbjhW0do68OtTofjB3taIHHOU7ispNZQbytVULrlrDsNrAFaBsdOQgnWnDkwuwAIBnfmDXzO/BgosY1ncO9RN2fZrsLfUkdqpYkT+nKYnImEhfDHGa4wSmhhIJW0UyGNATIzLqF8qIJ4Dz7411dgFDL2XZqVEGDfIKDvSY3kF0a9bCpZmEAAvUFhM4ZBLjzBgAxAeFizIFm8RVeTFPt5c6Y3uMAAD7vjF4mGkXNqWf82HloY8t+QOaogzMsgA1+jLJJwfMj9AlWyExD8yu4q40OFpnI+GTOEkSsehtovLAVaddqAzDihtU0KArYyircD239B2unXlc4VBRUAAiNEAcAIBpQ/v3qaJG24IQAZigBNKHPUO87Pc6Xz5DBWhMvyUYxw0cpAPQ/JlXi36H8x78BGGjQ0AwAYLZfe9NzNZvuE0hQR0AQ4OFZcFlkpq7fCLYAAOvlUa1XR5zaNVnKuAcAAGWC6wcAMgNCNwD9I/jVOgGLB7lvTgGAfgDpVbMXu0gX+w1GRDLBYs90pq55v6VypHKJHCFpxEVfDxgJQYAoAKBKqxIaZFE4QCGSRf0agEDnmZgulhY9LAdCX7gbsl7ORyr9D88DlACMpViKS9+4g3Hri6JCfCgDWEtyIvkwKKVbJRkSWbWGRVSdAWI7gXOBWwNRAwD55lgLgP1JItcahVMAQES9aEmWhFi+ke8Gc/cprITXYgBgYU3DNHkzkJoH9b9S9xDihPatXV55ZgEA9Ol2TZszsLKpwYchy9lN0MBx9LQEs0vhYGXgPcsmJMlDNKZ+EPLhb+FQOALMPIMRgChMKEZpwFLOsCnLr1hbof/TRsrShz0jlNZ0r4IOALpvBceCO+BK6yFbdpVvjQnJJGuVOvxIv9FshjUQimwLHTw7vd/cHbUazdCmLVuv35kX+TTwY9sfJgCglSkWZgBUIkqNQACgj2N1bToDEFx76wBgwy4ABY/ei6uhBLIp1UHh1ycSM/fmTYXvSZAPSSXXqZ5xCmE6a8rZ7GOdgzwcpPMQgvi4gU5dcyg5LBuq9D3hTdSJEJNukkOGRRvM4DwsJnUgfoSMq4z/dSwv3fZDls1IlkHGNSiyKMfHdQhnNdNUWKBwryNTkHseBsAHgoJtn96YirrmMWB4CsCOW9ooanEJAz/Dj2S7Xo6lJFToCnqzAPJr6Nkun7e7ITogjCsetjC+P4emDhjmGynlcAdoWiLWGupunBrXDGZ6HzFeH8pVZP+gJHlQ2dKWanOPOBYDYEdKl16YRNnBUHVCsFIKPfmdLIMHEtv9da97VukD1w5cESHpvFeLYDf06Yps78vGHvA+RZlv/Ub0AW0tp7RGAOY2P9P9NV1QCyAfAAR/MQAaECThIAHAngHA/qLm+/s1W8zpZCk9gBwfNQ0TYjYN71nh99GF2i5XtYeS/bo7+8GvknV+Zv8oB2gcMCl/CAGRcRMEAPjuaoJ53OwGEAPAQzM2uKxnyuY3wb95v3uP8X0ysAhfOXlNY1Il8EWNWbMacD8J/AIApjASg+9D3NJ0lkG3seEAKIhk1wIDNH7R8JrG8lBMq+DPoUMAANRfptynYVAMufRLUfuOWlp1jvG8sAiQa8RApfWhD63UWMdpGQ5V20pHPNeGleqERbPqlf23eUypv6ftn+s/JlthABTsOvzVyicIcDhDC+OKDEAEcpCVysFTyYtKhDo3FPwRIRKYlBUbIBkYM5FySOkBKLtDgSvnPF53n9bd0V2JpHS3sKK+YwZvrdm/aLiUZ5nVTe3fNfUwbm14mc+I6AgIwvAbXvx2ik174biW44PDDrjRsMgJGI9aCwfzecX2qNzK+GArfTHhPRHGlRO+ZL6HP2sTAXKGjrVhjcns9zKs7iiP090QUxRgFDBAcGTwMDlYTGQyZXEsf8SZeHomR7o9tBapqWa9qMdPjZIdrIQ6Fci4acjPZMiFekpTi8AVwshFAcQUbUyHEvDGT2dOJR+M2aB1TwiuYRkIAGyNi0MjDMDahiN8kM66947hGCdhkBJq951eDwMgb414iitDaDV7Z+pyDDSjx+sIA6DZ3qwZWYWKoH10fFwrzwHAR+X3IADSQnPobU5d07oHHSDHnMwoKqhqhRIAAAAN/iRSQm045j5Z4AIBFmt5uci0IrVwxWsx3pNWDyWqtWmKlqFLKK3KKBozlUb8PBGuKW4xAN2bnyyPh9SMAVSmR6LWAAJo4cp2JI18bnV0WDfDtTGTstwTJBAr4BMVdVpFQz/n+cdcibRw6nC2kk2bUVN146ZgnXnRKTszBPN64nMZNAqkrVv7H2r6ErWdKGW5Zsc6P4GAAj4FgAj8BgFgBBCh5ByoyYF7e2fZHYA2wvnBAZ0sZ2gpBLPATQ2Nh7InDPvZrpZ1dOHaWl44z5o9hpkAAKBdEP39MtbprMEObWYEDwr8xxg/nQ4A3HeUoNjLLxBAB8DsPd//AMHQqPETURutNAdqLwxj5GyGTmoRETnbMosGNTXK9fvMTrFndeilZY0AYLOr5RLixzgjyiej6TwILuEC2hkANmC4owXrFyVMMZem/dm15HkHAAC2emUt2QwA9VI+EKNB4jp0ctBE12AAkun60NAR50q7yw5cWnR4dPOO9x4DiId7xQQqkyqYxLXgkZ0IhkO7E+tiM93V0UQlAIkAVf+PkFYgIAlc1nmuwzBCt72NH866Vs5ngOTNnb8L1MHrYxYEdypffujGGjzuUz5ppRMaJAn00SNf0MYscu+zb8FuEB0mtnFKIaj3fewvCSAJPKHVAOO4UpsrpymaQY6pG89lp/X4OwJ7W8yLpdV4aXwLNTEDC8C/HxJq+MOkrKjr9SAzxz9XAVQJS13E95P7h+C+Q8fc25Q+BcYifh7aAM/MBWIxtU5S6DR3iAEgQhqDryn6BE9u4gloOxQy2xAvX6iCHQMr0GqsSWkN6nqa8QmsWPvwCtMWzvqCFvmhvKD4sI0MgbLmRK96PzxEXrPFbQzQBgAcWQzVsUEAGQAgyp0GwoiW88QpBlk/4wzQwaLD+rBvPbMaip1sLDFs8AaAs/DSgoJ5BFAyx17zGE5euqZQZaG3E4zSY66BKu63NVBTPHKWfAxBnTQAGBIEch+fcLE4kE99yi+NBfCMdy9OBnvVCRw4tLHwK4po0bNCvGrJkwZAjmN9XKx6qe08Zt0Ah+/YtZGH9MZT5ZhpqtbFa4zQBxMAyYi4zc6dDEqyeqcA1OEZVcyStzeKWBL5aquc6QOLdFJ3SAON3LIC1hZVtqISl9kdDnaJz5jdcXxvbxvE6GfteWPvoZsBNwvljNEciKKfGAQ1S1lcq1r/QvdPZvvUAQAAVFgAdwTIDVAAAOCAmoAGAPZrulg0N0sxKZOak9rdCgCcP1+H56+tzdGSzn8U8cHaFwAAzwPOgDtl/rvNEb9O8P/bDY2vNB8AJS78LKYIug2QrYSeGJlD3/clQb9ZtlqPknHDCf4Rv2X9UBTnw5YugfRRsJ9CHde+yAKX8FBTh4JavxEcCAAAinlQie8KK6Y4KnaLGgACXM8jcA1a46CtxDbFTkEgYyoyZGhwnIW267SRlNczSwkWRrOt19fLYT3O1CKpSyNBuKXWykhzI6wz66WsxuewX9F1/GwyLLIfCVk/y/VaGwNhsVqcp8d1NEMZ1wDA1swCADLKb9oC8wnUAHj6Js9k6zSUPORO9PMa9y/nSJggHkHximDLrhKOiFhz+PIW+74FNCX758wJWsB3jUl+LgypYoGi6gmvFs5xEQCYnz1o+5OGVTybNgQAOAfQBZU5M9SpKC0yS6VZL82DI+9lHQXiEvQyaUOPFqCJmD32OvcjACDnCcuv9q7IFNEkSvoKliEdWiqftF9tIJT0V4qZXeg+OcspsJyGrS6nLMy0hV0nSxl6LaPmBYp03YxnouEHPihNFwYAgMCP3+pH7Dk8prkRYccswAF+rB2RecuEJAd/fZzjmqeFZRDQEThEdesSQAMArE/LnpclgK1sY8caEBdn6wTraI9DN+gNoNfAPaPl7KlJU6n7RUXK2pOV6hyP6YXNhcUA2wFAyxY9DjPClGQQ+fi8Xwjzezk6IAI8rtVa5hagjwFPFgtMm7KIMrUnH77Y4DH90KMzh57gbXUrVf0cKtLOGqmJqUfwOFDX/ls/M8+pBEW1u7XRnK5z6ZnGeU0irqh0NX7To16bv3jcDPtozoZR2/pNC48oDNKVY40xShzOo5+Q8mTdkyDJNbhktPiAFHDM6pjBf2YAoGFB6W44UedNicYgYR/TvqCuZlmji0ClOUFI0jQyBif6/SuwT/cOqAXYUaGFMgB+uyUQ6xXMGVwksZ7AXizmNdvfL/haTGD+Mbw/AMACgRPrdrWs1YULdQEAYLms3dGShxQG+7BVcAdrXxx+K/4+3i5rcrym2I6CO04NtAcAatXQA3hKJAd3sf++H0XR1oQ1pCNmRJ8wgmJUs924p3mmXU15q3Nk12pJ/5tVQaXzAMELIN3n2HqNzhNoRhDYUwoQ4GTVpwmq3OpKRs/2vywz9BIAzp0wADJOlxGQGE0xD5qY6CyU6NNZ7OAFkKyQdHpCtZA0Z4HxpTNIq9HFCuKcpUBtJnvcmh0wPjHeecnSm06Flv1zXWvCYNgEsCwShfYOp830uFaw4kYSBbBtAEA3SOuYVMK0slwFYp28yTozRjtJmiOQRLadAeAeGbP6MI/rrah9t3m2Eoq/N0nPKOJrjCCNfAwAchDEI8RlUpaFLWhMdwoN24g4JjU/d4YAgGVHn80jADg8PCQAwNyLAAAy1i7xAQB0i/seR+VZYAGDyyksoHDsiM4vilAjlG6db14h/jwAtNGBNHalmUpphxDS2dpeiZRHj4dRGbRP6XSbXOQSAERGjMkjPZWxqkPbWjJvBuNWb9lJReoYqSsZ67CizdgdgOBvR67WnkXnJU86iwGL2/FMVOm9htng3EyC0Nx4C6PXULlBcaKXXbcxhUMGIONzDQDIgHHQhzLOUPrsPiCLPph6IPgXavcdACwsoyMgCUsytDO2sorrTClVpJSCdj3Wl5zdpxzCretBRgkwhGyjCx1byIK8MSYYiBGAAiBFop3Wrucyh1TBGdIDAKP7GER5OgNjhkR6drBitKgIGRba1DgK2uNe038OqlH3JIeuuw0GK1M9WwtmDE6i0KVnBIGfa1QGjiwHN0FoBNeZ7ufgH4oIanCIaWwUJVdV1+Y9RQ9NroRkNojJuqGfPrtAnPEj88eUSDASDK6gb5W5N4o7k80Gxf/+GQRyT/uC+MxtpdorECSBivOBQhOnfY0Exu/Zfm0x75TBf84rZb2N7YEI8gAkM9TRqP6foZUQ2T8AAFTJk6ozZ86orGSHN1D2ywsX+BsAYH14wTV4ZGpQw8vxjx0DmyMyANPduqZ4DptVTdEtQBGgLIOpCTBgYr01wHtIRkihUvPi7iGXEfHzFPEZAIhqVSmAlUMmGgJ9Cqxum6I7IED7cS2msDPXOqexy2rDrB9sGMtNZJpsZEMAIG90ZVmixCUkVuCfcBqOgAfePxoAle0khuMepSsg3p951XAmatFzKt0UehfrW9qec7cNOwimtfRZavWXa8cKxjyLbGbETBzrhO9vwRkAAFnJ5P+y/8lMEpm8p2Ev0xwtAKxtAQBsDvboZaCgiK4wiZc5GApAB0NSBX00oh0alDbCJzVsnx6JDfENAWZp44iVYIxsANsA0YaMM40dHr2NNc9fia7Qhtg96XokOMVa6fbLDJAGAKHZRwCgQWGKT1Tt477ta3jX/mJBEEDGlV0jKgGQAfC0WHW+6ROkDBinZp79ZoFxnRFU4itFgSwRe2BaBMRmAMg9DQCgndn8WaW6EUScFJW6a8cGQjzezFbRDbaNn5bAHq+R9Ti5ZA/YFYCyz8sOUmqtZqnND7X3oDh+YKBJe/nywTDztlJ9kJdpxrVGVppAMSXdJWhtzKKppLFuyBr+EFRDNYH+mM+ORXGCBs3Ur4iPBvqXw4JAGQVxsXY4oRESSgBNQ2BmgYveQiS+n38DAIjG1MSxBVTZvk+8J/ESaMpkbQ4ENA3cUJmCAACDSuYLK2A7hSxEp0Ml7SWhmFs3BetOGu7DOiMerssAtAamAY5GJbMEkL59s/wEE7tdLeigJ1YmiuboHJjxz7SJU9mPH4Jqtnj/uTofmRVKZUwWoJleaAH33lSj30H30ZZ4UHvavlCDXXncpjN8sUsaWiKw1EsHrbYm6MH7h3GcSmZAe0qMSBoe1DgoeoueZIyYsoTduI53VNYzm8aGgt7AVsF0bzTyFXY2zcu37tMg95GREwCgXt/Fnb7lBACsLbl1E5k/AMBsfoZgYIN/swBQDoFdB0BGYq7SxHQO8R+6AHC9BgA1IQAAm8L+bqzh9apWhxdqdXhYG7ABhxcYgNXBoa+b7bI26yOCgOP1UU2ONwQAE4w+dQlggtODOhLND6BYCu2B7hZpgNIHW1gzlFXwG/9PAABwYcGb9o5EuCr/aV1yZ8RF1MGfHQE0F9P+5+jl3XGtVmsBgLUAAIM/hyNJSJdCp95DRipcQywvoNSjmgJbA92OHI2J2gBVDuB/k+PanzN97yyTIW3KTE1U3OzEBVLpIEkAYMhN7RHq7XGx1IhxbGowjJzayW2VcDypzWRSRwDobMm1lS39IZXQMIkx28cQwDZd7FuNd17jZ8/sFeyMuaewPUz9y9AJ984TUME6UcDsGRRsQ0QjiadBpouLZWW3ULo8oTO/l8l4vrHjTAkI9/Igms3Zj9dhQpeSgUFROk7A8liAoOXWym9daIesvnU/uTNLQMKkCtbQfFb7cwEAPBe2ALoXHy9LIIDhaw0AqBQFZg/dV6K+Xa7wOYV7j7ZKnPnUXAUYo5Mq58NsKv3XAAB0VndfgOi3XElr54wYcqFSnbnK4RFb2KnlNmRrJAUDh264yefP9o6BHDHNjz71Ub+7pJTDlEZAeXeTuqmxsPzdTL87ixAQwLZaU53KEtVKFZEUjW2Ipl3DcyRo6nFvLR4MPhBO0q27OjjAhtKY0DYS1QidN4Wsg0FkG20ZEwmNCmadbGhR1Odz4G5Kbh9HbIuLf7kz0KEtjbRzDsRYf7oWNRoQhc7h0J6M7g1VzSlosUbVBmjfP2RWCNwX7Z+R2YUFMWoHVP0Tf8ZCVusexIJYL5quhr/bn83qwJPfQtFFMIn3Z9g32yJKGYtMwESDbdDlIYFnAE0O1lwzdRgJ7Fbcs83R6yAZQVS7rY7IwxD3UsYyOJjwVeOWUdPuOhVuGPe/43px7dBVAOwtaTUr0EbKHUwM2gxRM8ehg/sTui1zz93yJyGXZsYjwHLCou1eeX9xQpqB8QnU0HoOagAABCcE+t6RoXvHnnSWwGzc5JG/EzMAE4xiZsCXIyDEgSwPsBRglf8UPb0ANAsCh735AdmDtIG2ey9IVAjcDPzLQw4yWR9d4N+7qK0AsV3XenXItkGK9JDxw7AHg39cAlCg2tXm8FCmsDyE7P+A/YG2w+MtuzlUy1QZqQN5qM13NXd5gQekOwjSd58WWO5Nl09abY4xcVeYJkkcRoA7tYsaDmxkiMr+ee4oJW+ZlASe7rnnnAzsCa8j6oF0aKTLB+tVI2TxW+caycs5OgekNWLCbnATkWm2K7dRss8AAAhsKbLFLAbpKCiMs5Ev1jqz1hb0ezDEh0YAX+1xmHMeH78X5mpcW/h5tr9J2a/Nar8DTHVEAndmVlseQd0LRSyYkjmAJ9LZfk11Qygzlfg4jEKAWtfXJAMlOLHvAY9VC6YJwDgssHcMjT4nTJTw+Uctmr1mdObg+bipbnRKdXmUpdwYwZlllXhQ5xXOCnTNUAwYkzUecgEstkL2uaxEqOuJ+LwN/sbnrOxf9x/tzPy8SWDTIWPyHh4wOFOyTxnHhvK7fBDkrio9U080BKqMPxyvxnbBzHRRo6VYBHKuOEs/f7J3jNG0ePhszRnazHIBQSJBYDnUGwCgFTCq2BHDGQRYjd3WHMf1KvjjpmlYjQ5w2gj47vHDxbnJWUCcv0aUFH0A2pT29+3AybNa6HQcPpPUXdeSoRkBBBHIBEC2K2m9ub0n39lIM3sQLc6+8LQnWQnKB8aMSA/sNKPSNlsmzWXylVkGlvvSqTAI1lKiCCDDYXFuvi/KzgiwTW3MjOzmxd496/FpCQAm0zrw5LeUeJLtkymxiJILFEzRAFDaGkFWdcrJcQQsIwDIemoiGNLoWMEWnJpp0gAj0WWwmJVaGJnQcc0BAHDImcKPIFDtb7BAnjDwA1nj6+HySIzN0FbKLgNMV0RmzrqnlozEPmKKJP6DAx168A0ALBwSSBIAAGWMQKTP7Fq+s0QclPT6n80bAAgTolY0gAB8BfWvEcAY+kPRH4K4gQDnANgIiKZA7HDwvcM8VQauRc3mB7UHBgEgAK/hTgjhaqx1BQBk9muo/ldHErH5EFdGIQAgBsAZP0oCmCq4AiMgMSAiAOjiolW06suopSvwb2oDDQHaTGcaSMXAGIMvBwD8/AICQ+oIJDpj5sk/26HQszDarIPmdIipmrs6hg0FW/rdvske6i1LAXJxNN1PAKDsXTVssQ0rj/tmkIoXxFA3zv6NmKz5+RMYoo0JINC0P/ecQA41QqGsR4G1HRJb37gBwG4tAaVoatTwsTYypS6d473FjmtwelzL6Zat2IpM0pQg+AtcetQ7/Qvi4ZdWgh3v3/YAI91Tq1MWSXCbhM016ICKOAzKWU8+E2EMxdREKNSTFop72Zmj+SKZFEnjsJmahnlOGCSN8YcncvO3N4vQ3P0AEMIuKnByCmcE43ZqTVISg6X+/yqfMJkxAJCbqOIDxYO05u6MLDq3omJjabpPBtAZ0Oh/OKxoiivLCs2dsk83xNm3dotAFy6e7uk3QGrs6knr3+jMgpFO6wXSHRMwkAR68q+mqL4dkz6ima+z/I5EIrS6rpVuu9hp1SpWrpw5rAUnQaE2HsfIZn3yrHdGxZ74ae25AyEXlsM6gGRxsM8bPgKAzgJsam9PbU4SuikLGAEAjY58Lf3BSrECJCjh+wn95DDd6bgZ9+gG2xzEE/YQBPh50uZlhyoeLg44bAPJiGXXrhvCm0ypItXZ1F3FxmmBPEgi4vOBwM/vjHhBEaIATEBApjbi/6Vi9iAc14q4Tx38DpDJMTV2+SItL3YLRwDLph4BANfAsKlTOx/ZorAWI3BM8KcIhuUnAwAzLaGB+fxxmK5AEesAo2CPDEAsS4Wc4YC3cA88FgPW9YrZ6LauvXChaSwCRijIhHBuMqkzoM5dugkA4OFnMLYHEaWHK7HmzumT6iigzzpEmGmh1B1RxdSZElvO4DUB0Z5nKDDwux99hp5+GPugdj9bcDw1rH+Pqfxf1N7BWYoBpQnAayCjVr2b4IlWrgIA0/l+zednpSEAMMQ0wZiJkI1SURc9/RzCg+BHkyBlRY0mhhhwA4fAlbL+LWx+j2q7PBQIIAsgDcCeaBpNRmPmvyYAoJDQynq6OTZKvSvi8fMHE/Txo82wB/+MFU77MO9bjHXMVeDwpQkNGAACAAV4KsObCFAUccxzND75JABYrmBVrc4ksQDdFCy15wB4bjIDEn4fmzZ27f1ZZnS9WK6YPblhsdOBkPS8szykTwAq0Ehx8JDHWXPyIDPvmPIGxnmvexLrerrV+e1xwKNTYcRu4tsEoMGWWhdOALBe7AgkWLIYmETa/hIN4MyWXVhE3U2XSQCgccwtKPos6wFN5QnGubAg1psxE5+5vKhDnr/SZMO97eRALyutTs5/iTUMutNBROvtTFeVR0ECfgY8tViDEoaTT1b5ED+sBaJejW3WVMsLGDkpyghiaTxOWuG3EiVLMPI0icA+TEDKIWRrKSwPfxCR9WhxbxMnJsSnvo/noX64n7XaB/ml8KE1T0Ymcf6GE+hvj2uDe9jog+va7o4Hel50BABL1Aipm0mvbAwptGBDwePDJmNO0MQhOXcbXR5UcwE0IwER1QgAAgx0XejBlNEJg78Rvv+JNwwZVgBAlLxZaFqYGcfZF9bo+USXwLTHWQCia7CalkNm3PZIattMg1Eq1NW5NxGvjRnwEtSON02CTkYH53OPQTMthBFc7cm9tC0A5nl+yGzzRJ0ss7YDhLxgsFX2bbDBw8qiJXUnCNvucQCNMnR8YqluTesTAOhQHJ9LY4j8PqdBQW+DUR+0nPDsYe/MjBm728vo3uXFDgaAdJ3XHA+M+V7tuwcedXFcN0sAu22dPzq8DnVGJoLlp6oz6JlPCQB10UFZDDYB7XUUg3hwj45Pa1JwqM5x3dFvyKKVAYu1E2lc2LeP1j0GIP0WM4AhQKDtF/yK+v3xbF5bZB3TOTsAFgfnyATszc/U1A6BErUh2EChtaV4Da2AZAAW5/S9AAQAFC0DVn1fbUMAVypjoSRAe1+uaQny+HfoANisanN0KPp/eVgbmgcdqfWPSvFtzdmM0oVlVNQDQByjQQ3teGrzTCspylPJhnACHUx3FAKSmkXwOzVWWLnjycyS5Zy42U83bGNLcJAPgNoAOcipCahcdqHTo9pDAUzAEJFRZAba6dcEiZGSzvnXmSyIcENjqzwGa2EoxiN+az/TsmD329ungyUrlj8EAFJ75/RBOOV5nrv2kJ0sfT/QkbSOF58TywAArD9R90oQZOGD8zDGaSjf7mo5W9MPgMJFMhh2E00WzEPJTnmZgZAuCD4FMACm8IfnlIDEZKeVP9w67eyaWiE4GUbnF6Ffb7xye7ZBxCBK131FsqduJyWAPkfMII5jpnmmh/ofsnh4X+JR0APBZYrmW9PGuUs8Fy8RsaWm01lS6ZE5ACCGejR1C/Phz9cByDFF6aM/gj2OWweVks4e+BXs+2+ClhP/3AGA3sftGdFc+Xsnl0wgAhQCwYcZEVsyVPax+McAACAASURBVPzd9Q1zOFEC2Gked8x0JI/RA+Pm8wFEajWuYG7BYBsWVa1jABsCMSjffYvkBqFEZwA0tKQBAGcBJwFAZwUCEESbeFHBKS2ioyY+cnBn24YbghvG1R2UtaZXD4UsWnxBWTFDocc6N55opnZ4MONnFzRpKOp88Dx4WHbXqaaXGOpCrGkjs9/saooath8usxtn+7zGtIdYUBgiuG3OWHHavMZFDj4nCl5o/asJbGQoTJO3TNrKcs4XGEpI41oKsEvZRvHeG5V90CzMS8BjhJqNG7MiHGQQK9L61TO71d/sTomBAQAAwJmVtk9kePiV68tm0Ro9rgMzAPiexgA4brC842FYnK6Ykg32hTUSVPXHvpYZfmYrUCBjASZGLUsDkOwfokB0GCygEVgs2L6HAL6b7hEAbCd7BgAXUQzIoA5WoGa12bi9DZP+aiUAMHMJAABgcbb2FgIBaB1UfDMlbQsDFpkQsNZSOWcQEAEA6/4I8uvaHJ4nANgeXagNzIMICAAOZBYEAV5rL/PoYLXVqasAr59gi2xJ1LL1GLtNnZ26EyBZIXwEYia0zbCV4XxwaYuhB+WGyVpaAO/T1K9V/+8AQEBMLoCtBLDdFtq8ABSSsY/116zz8TzkK5op2NsD8LcZC9YESk/wVOCsBJfQbDDGAEUbWoNPr6ckvo0BYBulKdPSPPeITNPP3aj2aR/HLt2tuwSaK6DPnREAeCorh9HsHddysqzt1MN4HORcjVH5xJ0HBCS0QZ5ajBjvDwEAEb/d8WYEAARX1D/4a8zS0MYMAN1s2nW2JqHkPUtschAcdVR0JUwL7Qn2Rp1L9HfwMKKIk1vsaDV4HZkwHiNYgjiTJU27IHLsucpYrmy7bGkwFnvG1pzWmR585gCAdL41XxeziCtrEZqXBBnRRPzrD/7pmMf9acZyRgnRuwUTjHtAmkxH5osmwO/0/CL9M1L/YwbXrXE7zOgAAAcL+iCV61AlKqsN4+6YsRyrjxIo19QYLRQNAMaHOgYCKslNE19/CUC0pSwWMzCh23QSYCJDj3LXzoQBAiSPPP88garRRYJOA7bSg+lUS3p/FRyjzjc6ECp0TbB10Q4lAMqMptPamrKOeC0thulWyPAgUZcGH3bGm2IjrddsY+ssQac5cV20QY2JUPpDmzDmmOKeoGcG+WM9K/rvx+SirThv8hyCWDet/a/fq3EtjcKVgIC8H57thsBnwLBWZ6smGLtm1fw1qUx10XGAEBX9VMGjJx41O83sjhoZ/+8Kjot7KVPJsStK49T2GTe6EYQOt/QwRwRksAijn8aInAYAbsNECSAOdMz6Zxh2BMp+Tvc+tO7tLQ7IADDzBwCoPf55cXAR2wH1e1HHu5ksn+nfD3CzlEKeAOBM7e1fVHv7AABwCNRrKvfTGF36KzBo63mhzQllIgZqtvfB8Q8UP1r/NrU6/7+rAAAOzxMMbBEwWQYQAGAdPCYzZBA0MAhDhCgKhMUuO0Z0ILfx0IgVDQAIJHMqYQMAYgUy/jpbsddvcZaApwIFLQCQwz3T63g265Ub8BIAADMmI5mjwyNl3zwN1UOdvZZAm/UcgJySnNakMmr8G862kQHgCWEAkBKD1Pm9SyRGZQj6TQQ5uKWCAWAp1QEobKFYOfy9jHZUXrouAGDgdb1e56Q6kjhRb++4VrNl8/PH21L/wqMLQj91UWhejF+b6bo7cLjTdP8l0u77pp+TJqRpmuZSgMstuP45WmtP6b7GwJ/AqafY3WrJGOJ8Y5fMkFghXrQBYmrl09keoarWPcVw8HnAtbDDVx1aaluX86g8a9xIOZiJpfuHRQJrlSJk1y2IdsNlBQOZxIgWG9C1xe4b7cd0T/mU18pN23bL/CVQ1z1Cc5K6HFr8isQgXgGZv3LarOwsAQAQpFBbO5RP1RTGzK5tp8YY4G8Gc5ZW5zIH4JiA1wgDQABgypsAoI3W7HbAotz1KwsrAOBkCUACO53VCrNB92r9sCmCAYDc/nomDkTKPuT0quZGNk+lrrhUy5CPk3QJSNMygIKBvfBrtoXrGQstOIYBAO0eBoDCMrMAblfMONl2Q6xMpkAFiw+HpOlxugha8a/3mdYRRrRa8cyDCxm9hVQ4AAUcDBpaBu7hO2jJIskxsBs+1MhkIMndrEWKtwV3ci1FGxARmBZ1hkzNCADYOTpAV7V8u25pGhOHLfuF3QccVawsb9VHnDoxNRS5nnRxmJDnunBRT0pvAEiLEP08+UxdiGxcUPrS3Y2iMstk0IhEgyJfC4n9VL+lc59LAAhACP4waGLrnvv2qTVAsEbmj6ydk//mtTh7MTUA/I0JgcczTrYjxQ3Tnt0Fj1kwADi4mCBgvn+uJvMzZBUgLMQ1oFNij3MCOlO1gmBuA9U/Wv9gCrQSKN5CALiq9YXPYaZu7Y7OkwEAE9ABAMpEawKACAylMYi2AAFfJQAFf2fGXI9gf7d1drIB1Gmq+zaJDfVwtwTKV93PPm22XJtwsZODX34pmLjjyN0/Oiylu2DgSJvwdsdx2iMAwJ4Rq6PN3rpg0pFk4xkKziaTOgD74vOMDIBBTkSAubJWEPJAmnYOQLjq9ukuFOsMAN4HMRfnp4TUWpsqozoB817HxRoiU0iYcqFSVydKKAFAtMweyl1t9lZkAHhP/Fwy9AcMFuMnWxDViiifF9HMKgoKACRdyv3K55OYV4Db1Xp1OZBuR/lOwC1lGAH/nvmPbdCjsRrZwsm0NmApBg2Wni/2hwdcDbNdwjQoqMPJtmptESAy6Zi0qSPFv5uRmK1y4nZIo7YOAFqGPwA+iQj7bJ3W0mi2C8+VbYAt5urK+i/PxRj/zh1vYZQA5nKmcR2l68WxLN1f0gINWr8DsjsazDIyACNyC6oYrsioJIxBr0Vkg+YrCXZvNLwxKWVT28muBAAsvEh9xz4AIwDIITwG/9RdQq03lJ5gYiTbuIi0eXj4EBkDAwD2yppO1gfMjVJ7pH5piXd6OzXzk4dPW8y2vUhJBK8QBBiEi/uPNiDoWAyspf5PButhRnxnB0gNcNB7EgCgNY4AQGhTg4TkbIitdHh41JwPmQlhbjyyZFJQKmGIlu7iJ2yezKPWt3QA0AI42wABAKACF708UqahTTXVqqvAyXC1oUOgutVL2yh6itpjCaxDTDbP6v3n+7gEApoP3vcCKd2BLRoItvn4c7V778OoeRawS0KdHCqR6EnzkLWNdFpQx3bUAIA5NBINEMvNL25zLfM+xQAEAMAD4hhtQnTyg+pf2T8AQESAB+cuIRDgKGC4O+5m9rbH2gR9fwFeUiwTTOdna+8ADMDFtXdwcU32ztRs/wxfDwwBymlgStD37NtAwT3c7pacEHhI6n+Cst52WbPtujEAOzIA19YWxkFrtAPKw39zvDSZqhZDsgIAAXgdCEk57VHZf1sHbqcCADgz2RbUDk47Sf+j9TOugpvVSmOHHRQC3ugXgPLfngbc6JdapgICpEHqPhi9RuwhRbDOXsL1sDOT/J4268HrYXCly1RRPHMCAI6CVdE6lrEAAa2VeUhmKIRr2a8FrGCQCEhVCNcsEus1nZxJma/hYTSvaT3z/ISeYyIGFJonMQHaO5zPwNcXyILvAYI/QMBkb1fbPZVQ1N6GS5BagFkuAABSZHb6pNLTTbOEBmCX3RmA6wMAKQEEAEQESUCPwUtjCdEiy8QhUtyDxijlYgEjOOmJ1sik1esDADqb7E/i7B83mWftniZyIvjz7GSCcVzbtSytwZBFV9VMh1z6Zd4+ToMd2xUzJ8aMQGYNELgYOOD1MAguvmX6zPKlyC9ZvfcSniq8jr/0iTkJACL61XsA7AFgDvMFolea63NqQQ0CihEAjIihX5KDkf8CFA43g4fxJEPrNXAhdLrJaY82BEu6DSJmonNloaHZkjlGN9AOdQe/XCcXetMQdJWjzhR3I/hD0ypzgiApW1YaUHBYg40rGkJKUD/JADhk+gFon7ZOgJjBMBgaxQLpuud9nK2QbBg2yujxbuMYoMRnqqCvfH1sXDM0ujkOlgz+u5oNBjmL6aQO9veLQcmHISlJZHkcdzrRuFjW9ZVZcB5ghllkJHJ6VtFPn2EozX9/mPnNV1TbWIASnsuJccZpoRla8QIi6IVuJ0o9K/3SIA0zO2GVInzx90iEqaSkZUTO2vFa40HN8hRABDpPrP3Q4lemwHVuEBGBql5Ttb+W3ZjpaEYnqPGxLu/wQ7W6ABiU05rZ3n3+WYNmMFY2jsg93UfLH5z8YOATa995TfYO2Ao4XUAEK/c/CPogetp5/gDr9cjAebJCQAgQcbZmYAEOblCz/YtqAi3A4qAWZ6ANgM5A762hRLM6f4ghQFtNCFxe4Ljg2ixrhvo+aPzVYRU8A47OF0AA/n97hI4AtQlCl0jRHzoDABzQVcC2PtgIa3ww2YHmHmkrbroGrusMApKDGIIUbVhhVgSb4s2GQVaHrGqyMsvxIchoKgOj1P61jjpgXS6XCoys//uMocMf+u63tT4CQBEljOfMM2l0pbN4mZqSGAN5oUI7dA73kohWC1SGY1t29yBrt3C9CU0jNGM2qGK31l66odhCrMObQKa1T+P0sae7O4ZohY7RzzyuMp66q7CY/DTGKwEQPiBaMmzBYxuhL4V2FLDGkq047ZTXABg0FhawaO2GLkHUSgDMyrQYxSVBYzklzw6eI1LJ2HgIbEv63JVxEyyEIUxpdQg+rZTHvQ/2VIZKvQTKT2ZhHmZBLLuhlBMVBVD8/DF9cKAolhGSklGeDe7dh7GUUz93/HtsvaKy9RDdjKzFT7OMLQFx1xSBt0WnYnbcHs/MKMSTQEACvWzRVdrIfWUbMxI5l2ATL1v5qzHQopdjid7OqsWepgHqXbvZzGkGIP+fN9bn7gESRge8+WnZSM9j6/m1YpezvpNd2QyIAECT29rmjO+/g5AGsnRKN++d6+JDO6WDDKIeg4o+qTYJAqRmv8MJUDPmx8/XaZjOACjguN+btK6BOrvYRFi34Nz8xjy+dFjQ+R7NPwf6kyXlicDvmmLbTAY4Eb21WeEEAPIKxxNczKd1AEW5s1B8JiBYAIAlBFjO5hEEcPjrvSUczDMMg4EaGDUMbRiKuzxAfTqr1iQqTVIb++xHvQKeU1+c7vdtbM9UGa/Bk1pw9FlkCezAyuU2IGNvFG5MZBA0ZTGtPVK1RuGka2mHa42KVbl4VQCcpi8xCGh+82QAXLJKOSoAjPU/sC46MLkeWUqQ0I8GT+4IIBPgPzMQQbGPKY3INDlcCD4DEOxxMHsVWgYBCNjaBwqfQ1pJ/4dIRaZG+EYjDbkF7hCN5+dqtn9J7Z25QdXiXE2gBdg/W/tnL675AUoCKBUIAOI6VxuMkF7XannEEcHrJUR/Rxz+M4PIcHmhJgAFywu1W16ogncASgL4DQbiGCUmiAIR9KEdQOnAAAA+AkkdWTpyn3x8Hnbbmu9QAoigUwAAegRk/mAC8MkBANgeJ37Ta4S2daSQsf7CLuRoyuGZNlgBU9ujxssDIGDVnQcDTOPy1rwvbCSVHv8cosAfZ63ybuUnkOIW0aIThRmffyBap5jOKBlSQKErqecoNNdUB0M5OKhsEodB9y83H6q0mLIMmhr9oDpnmyXLtX3OSU13tZkwDeGm03AxME0Qf8sECCBAvgJiFiJQ5E7CuTUVA6BQ0rsUcp425pLPT0xOGACyOhjmlamBg5A4Pglqg/Q5cOor0w9OYewAIFl0GhMzzS8Mbp5xAIBaILuIXSOfRe1jLQEoMmgbiLkHqiv34dRoYXPWHH+gUfAqh49mRp0lxjAhU6LO8gNOxAKoBKDYaCGi1xTbmFGqMrPBM9biRflfZPZFbK9PJu6T/X04iOAfTauO9YGhKwBvHibgZJDU08BFBNWm3YECLV6MxnxScGGqw+UjKZdhW5lxvFHQDwAA74cM9l8GAHKo6kp9XVNoQnylE6HFHGIK3O6R92sU/1jL7wCHgS0CjaEWE4QmVkMPmBvXFo0SGk7qwMN4QvuH/tGcaTOfzmSZ+XMzmgEw3ZerCQAIVYgcHpkava1dAtjfg8GNaWhIxFYruqIdoTZpehubjs52AAFYnHHmk+JEwdztWqnhZREzk3bJQIsSQzJUMiDguk6rzqCLGNibBEz6yUVBOwAAlZKG0oeM2JsmQa2t/NA27dHzE00v5784jmF9IvizRMKe5g4Zj6CCH2c30NQJw3Y0dU5QXO8rWtcdDwQAWH9gAIJUNB2R2X9Mqegb4H1Gehkbd87WP/yZY5tp3SkgAB+AQpkGgIAAAAOBBCAEIgazK9DPqKGCaaB4cL92GA98cEnNDm5Qk/2L6xjCwDMX1/65S2r/7EWcFyBfA/k8g7EIA7A8PF/rJWYEXFu71QWWASabo3ra5Z+qy2+7rPNHVf/x7dv65ltVfc1NcShV/eOnN/W8X/lkvf4dn1R74GZZFx3s6mVP/xoeTt/5yN9ll05ETiCbv+chX1mP/N5/W8+4+iP1lrf+We/C2W3ry29yST3r6Xetr/vaG5Om/uQnP1dXPfO99Zpf/jAZr7e87fvq9ne8aQsKf/UX/1B3ucMLuGaf9GOX1fd8/zfVDW94pj7zmcN6xUs+UM++6t117tyiXvmqh9ed7vKVtM7Gv73+tR+ppz7hLea9q85dtKhXv+H7uDIecO+XdEAZG3L3+GONP/LRd64nPOke9eNPfmu9+bUfqRtccqZe+urvqrtc9lU1n0/rT//k7+vxj3tjvff9f3Gioov1+a53/Ujd6U43a9f/53/+93Xb2z2zLjq3X6/+pe+uO9/l5rrGT1+o1/zyH9ST/sObW/vZxRefqde/6Qf4s99yr2t4T29w8aJe9ervrcsuu+Xw3m+uD7z/E22uyUUX79evvul7+XP3u+c1XNIf+q9Pra+6xY3rfe/987r3vZ/fGDCcBQQcHIktNXyMhYjhzACQebUT7GkfgF4U9TAlRdCmAWgAgLbcHQCocyJJlhI2AgC/oJQH/RcvxXM5TnRq2Ipc2pNkzc7jB/0a9INoo+T450G8jkOY57hZZJMzJ5kAsfVyKvRZf31nH69ruObEJ7E7aAEl/zN8R85QAYBMvkxpQ0yrRqLjnFIFoDuxdgbAGjj6O6TC1p/M5My5fQEAjnZ0Tcy0wUjjxgq4o5Z+rTLO8KhZohz3hHMsKALCYBXpckMHAKK9FhM4AXRaOT2RrQTgQTQ6fPt7CyFNagHHtOu5web12r8FiTpXd8YmaiQaiKDDkQHIMJDW9+/Hle5AUbzOAF2fpimH1eWYBteMRAYKXzSQrIr5qMnUGEET1aosSJGbfzU0nTYaTFObiMGQQY4CHAO0h/8AAIABOEKd13V/uNfROc8tUScWbmwr7WQYAU9ETFh4EcwASEA9vUa7mGv9/R52TUADZf4cofgQgHa2aOXmdn2UhiUWAaamS5W2TZGQ7VPI1nz5+4joOEk28Sp0HlZe494EAASRAwCw8yIHBVpr5ns1XwhhK1A6fzALlL2Aa5/ay1/30Jm+jYM04lcAQAPyJMLk6N4AAB6kEmbuUAIjAMDcAbAAAAKokIfmVPBHGYGqd2QHi0XtYBU8hX/Afu3mZ2uyf0nNztyw5vf5dYEI+AhQdIhOAjA/KZXh+qUiVsvUunabdR29/9/V5ujaqu1hTbfLevr9/6Hu+JVH9WO/MqsH/j+butWXHddzXresv/6fh/VjDz9TX3CDaX3/z/51feKvP1s3++JZPf2xN63bfu3n1Qc//I/18H//u60EgLv45Te5uK656vb1xTc+Wz9x1YfqTb/2pzIBsh35i5979/qGS29cP/6099Yn/vun6tk/d1nd6Ebn6ju/87X1yf/12XrXux9Rf/DBv64nPfZtyq7Jlu3qOx7+DfW4J9y1XvbiD9RrXv2H9dwXXF63u/1N6vGPeXN96b/5vHrs4+9Sv/yqP6jXveYjdfU1V9S//pIb1kMuf0X9zSc+VV958xvVs65+YH3jHW5aH3jfX9Xl936pvT+0htkdYkbz5re4cf3y6/4dX/NHH/X6etNrPlI/feX96mHfe7t67lXvrg9/+P+tF77kIfU//sen6tse8NJW0sTTv+SSg/q9331CffCDn6gfecwb+ZmnC5U9f+D7bl9PePzd61W/9Pv1K6/+g7rm57+9vuRLblgPvP9L6y//8h/qFre4cV394ofUHe/4FfXe9/5l3fOeL+J5+3M/d7/6nu/5prrqynfyvV/ysu+ov/nrf67L7/8KBt2vusUX1gte/KC6wzd/eb3/vX9V33qPFzGbxPn5tnf+MD/bve/1fDEA1A1pnYaVw19QQIlARiNJuzTy3JNrT5wAW5I3nMc8P72f5UPgYUUMjGLuGuuYEku6djzfQFekXycBgJ6/wHY/g2VKpVLs9Wm4BBY0ggNpkUoiVou1UkzP4u1R2BjsMLO4GpSR8t5hpUcWffxzEumch6w0WPIxhjAlqkpoBADib6B9ysSWrod4Lh0AiAWzRbJlNWJRAwIGAHBw0T7VB8A+Qnvda7jTDppidprCzSHPLM1qTtVsVa+j7zEDgiRtwjJ9oE54Xhz4+1A3U6XvPvBm4yhanqNDB/r1ZAkAVov951P7YaAIBWPbT11EJjLpdpPqcgnk5EPsNaQGAFpngBdi1KADW4J/aRlzAAAyuaZRMEAK1YVArim7JzN/AwB8btC1TVBkYUeYAPAFcELkWFLPVQCcEghQaYYtXlsBgCNoAQD7MEjOVHCczdripb+2bFux2blNQ6VbkU/6yQMn2IjFcbK95zavFUbgxOI+4TkBdilVQdvmuGdZ5YA+o6LNa8/gEGTnCJoun0RIc5qtaiNATT1mUloDALhuZneikTm4ZwGlPmrGWP+ov8vkRZViT5kka4D1j+frFk1SkWIASOfHnx7GPdzoOqyQ/QMAgG6NcRCDMtpCcX9A0YOhIQgAQa6hXRmpLMtav88C3gHI/he1mx3Ubu9cFQHA59Xevd9as/2zNBLipED6ArivmUFXrbuydMXnwTCfdR397g/W+vB/1259ngDgGff/ZN3xZkf1Y6+d1x/+uaYCRivwqPvt1YPucrae/oq/q7e95+/r7dfcos4eTOozn13VhQvrevgjP+BZAQJwV/3UbeubbnPj2t+f1TOu/mi94df+jGp/3P/0bcuVUMT3Ux53+/ruh11aT/3xd9anP3W+nv3s+9ZrXvXheskLfpdnxpo11KqX/cJD6ha3/MK6zz1eVufPr/p5cnxcz3zut9bt73CTeugVv1if+O//WN//iG+qxzz2zvXjT35bvf1t/61+5z8/rs6eW9Rn/vlCXXt+WQ+8z0t5YBFgOH3KGfjCl3973fmuN6/9g3n95JPfWm/8lQ83ASqFgHVcL375t9etv/7f1KW3fkbTFmAP3P1uX1XXvPAh9R9/4YN19fN/R0F3IWfJa5734LrTHb+iHnjFy+uv/uKT9UOP+OZ63OPvVk9+wpvr1974sfovH34ymYx/xjVeu6x73uOFTdSnZAPPcVove+V31q2/4Uvr1l99Fc+7//LRJ/LnPv3PF+r8+WV96z2vcTtz1a+/81H8fPe+59WttMD9M6jQNCZbr09GzXoMVv+wMcBaDV75rczr18h5yF0+OCG2pChC20F3FKEzAZJD/ukkL+d3m9cxAIA+UEp+AA04UC8YsyejCc+ykYOtAUZzJuqwo5VjB60Da+unR1+nXDv4miTgB0y2rhXW5nuJqEelDgAYiw0CGA8HphVMEXw40t0QHYxYAIVAawRPJc84Y85qigb90Ogsdt2Z9AECYytXAnCjXKxuT1uHWiNGBsAKXbe6RfRC8eFxeZqeGQDXvseAEfvFFgSHf8TC5wxnA4hRvR/6lwd9asyh8l3uAP3K/NkWoT1wpYaiw17l/SiNOwDgn04NbxDFryl+vL7TNSy/N4MjnGTZX2twFOp/AABByA09upyhRY1pdbL3JIXF1iqNN15YcEZ3su22lptNHQEMIKNBydhiMGb2g9mGwBuEfR0AtP5di3c46IKDcWRiRIHU/4EBOI2O9f9y8uIQU7dHxbVMrLFEegRWHEzkvmq2MHEusOZpGy1H0BrAFfMRHj52TOQ9ihCQbTgWpdnRS2tegR8sA8BANiavYai5qXz2LwAA1PctAmSTnCfREQBQhOoZAROXEBw8yAKgRIP2QDABNDaKSkt1bApYef/nNdk/W7vZvgHAmdrNL6rpwQ1revbzau9eb6kZ2gE/8sRanLuEYABOgwCBdOTjvYhx17a2t/ppivkOP/CDtbzwmdquztdke1TP+rZ/qG++2VE9+XWL+tBfCACgEwC/f+Zhi/rGW87rcc/92/qjP/l03ebmi/qzv/x0veRnbsnn912PFAMAMeB97vGl9YRHX1rv+O2/qW+9x5fVM6/5WL3hTX8mtTVLMUoaSHGSlq16ztPuWne+45fVI37oLfX1l35RPeEJd+IhfvElB/Wpfzpf17zgA/WSF/9+veU3vpfU///1BefqRl94cX3qU+fr56/5YL38Jb9fz3vB/eprv+6L6/a3vZrP78EPvbR+9ufuW9dc/b76+Re9v77xG29S/+2//q961a9+Nx/1Fd/6clnr+jCPaOvbHnhp/cTP3bd+4y0frwc8+Nb19Kf+Zr3htQIAjB+Tqjvf/eb1vBdeUX/yp39Xl1/x8tbGjEP/h//9neonf/zevH6UDf7xHz9Xz33R79QLf/599coXP6y+/uu+tL7+NlfyPPj2h96mrrzy/vWC5/92Pe9Z76lvusOX18c/9rf1+jf/IK/xW+7+Au4HTgNlIjZjGeDqFz24/uRP/q6uuN8reHbd/o5fXn/88f9Zb3jL9/PnAgBwH37zPz1GAOBbXmh9sTqQcNZGbY7zVXoc1mbVmsl6vhkDjDO3WFkTN63zGgJgYw/jhjjUxDFdMxqcnNnROPGMHOj/MS40AEDtK2ex1AAAIABJREFUj9t4XTLsXQWZb6rAzky/jQsWs6fj2Ry57ZTVtZB5EbkAaY26B4BPYP6MTwi/yZhM5txmdm6mq38OMPDqPuq/ugBw1AAABPT2xgx0Qznb/gFOPjvd72ty2DrJniMROZgxlu+BPhz8lUPPRlXJuurQxkVE1zJ/1Yx5wJoJ4Efh+MNe/w8E43lp8VwAAAsA8Xv2QTcGixgHpRXrxCJgy1gsgHUTW6/nOIlP/yIGwNCIaAxe/KRXpQ7O+/bJS7297QQAiFqTn+dki9x4cFAMNwTspsg1CJjuJrV/LKtObpwE/qELgHqAcQqUX08Z7K7mC2xWTRCj4ce2ODBnsbcgVU+bUYgBd7s62qxrCZtUXPYc9JLa6xoaT3+qx2FiZ1PgglhroJc2TzxvAuW9mWx3CQDGxdtLANdHjek5CgAAhCIz52tT0CgGBswD+sj99JQxkXL0zPbphOLGAIBRCcw1GhUx6o8eQqLJgvqNfYsmH83j1rMOAEB5A0BggWlh3Ovx5O7aFqjxq9DGpY4BigCjATAA0HRsiS3laS99AMWAk73anx1I4OcBUBjsIgAg+j8sB/eL278kAIJmYL8mBxcz8z+e7uvr4hIBgHP/qmbf8paaogvgo0+mDmB2cI4tgQC97CnHvYZZFg7r6XFtv+anardZ1YUP/GBduPbTtTn6HMsAz738n+rOX7msJ71+vz78V/CeQKlgWfe+1bae+MBF/foHztfzfvnvOSsApkGT9bJ+6Vn/lufA9/zwB+gLcHZ/Uq940TfXZz67rLe/52/qSY++dV31oo/WG9785wScmNoY22BKO2bTuuJ+N6+ffcqd6g1v+uO68qr31k8/9a71kId+bT3nyt+p1/7iH9ajHn+nesCDblVPePzb68pn3qtufOOL6+rn/1699lc+Vk9+6l3qbne/Wf2Hx/1GPfpHbl83utFFdfvbvZDP+UEP/tp6+pX3qVe+7D/Xs658l8RWk0m9+dcfwUf9oPu93OtP6wFnxrmz83rNW3+gPvvpw/r1X/ujeurT71vP+Im31xtf+5HWsfPsF11R3/Hw29bR4aqe+ax313Oe/542FAhr7dlXPaC+++G3q5/6mbfXy1/5e/WUJ92jHvYdt61H/ujr68cef8/6oi+8pG592yvZw/8dD7lNXfXMb6tXvOwD9fSffkdrbXzHux4tAHDZC10jFnP6ohd/e33nd92ujg7X9exnvqee+8z3mAYXk/Fb7/nhBgBii/ub73oMj8V73eNF0h15zDk1OZSmyGkuo4LZjocM1EJMBrrZPgGApj064A4sH16ztYjnDIk4kcyWO590eA+TAn0GePOPITJ/JqPGEulQgrWVOM/MgbUNho7YnGUQtv86Xvns46CilrNOao12QIMHWpO5U02IQlMRw8iqvH3SByVBf2TRRwAgk/PErlH972PHrcwE/LbWTllDE3DFTOb2+aeaqJ1NAqMoIwzFdDHhmad55MMlXU9LIC4+FO9pBoDiDiZjDuQJtJ4LTjQ5BMxWP0HAo1OfelYZLIdsOihqbP8bayj8d37qTPjqn0ElgN5Skg8YsiViPQSSAIAAidSjNL4R/LxpQNSVeCfNq/CrD+XBPUxoKqhc40kDAvTjHrKBzXBcdeDWE0UfX2HrAuitQFSjj0JNLvpdzef46omDbl+hdS7EgPM53z+GT4frVS3R2oP3Yql5xnGV6rFujcC1W284nAQbQb27BgBjWw7oKzzD+V4DAKGcTtbAurhyLA2IWsWagbq4AwABGT0/9uNC5Oj+fAhHVXO0dfK0CGrw/wn+ESkykGcEKYHROGlOAEA2JsMsDAsLUSdHfzIOiMW+AYBBgrILC0P5aJPpey0MIkBqHLgcbApkz4VQ+fjc+3sH/Pw6ruDMiQmDM2o0UAYYAQDbnUD/szyBB7hf0zOXkAFAC2DNz1YtLq7JwQ1r76LPr+k93lIYKTz56BNrdgYMwLk63ttnOxnPOJx16+Oa47MCgHz1T1IHcO37H1GHn/t0rY8+V8eb8/X8K/6p7nLzZT3x9Qf14U8AmK3rDjdb1U8+cFIf/ct1/dhLPsU5AZgXgC6B6XZdv3jVVxHAoQSA1sDH/dAt6553+5J6ytN/v77wRmfrKY+5dV1JAPAXXG/QqnC2PMpZ00l9y91uWs972l3r9z/0t/WYH30HJxDC9hreFxhehePwAQ++tJ76M5fVL7zyD+ue97p5ffazR/XQB72WW+mBD/rq+omfulu97KV/UDe72efXpZd+cd3h9teQnbziwbeqn33aveuFV7+3rnnh++QzAADwGz/Ee/Kg+71Mhwn7rOG9sK2n/NS96z7fdqt64qPeUF/0r29YT33afesZP/n2etOvfpT3MvM7wEg967mX1wMecGk96rFvqDe/7eNmEF1djw9ATephD7tNPeeZD6gXv/R9ddMv+4L6hq//v+s2t3mGAMBDb1NPu/L+dc3V763nP+fd3Is4f37zXY/mcX2vy16gDLZltNhLs3rmcy6v+z/gVvXYR7+x3vrmjwu7Tqp+612P4p/vc0+BIOy/d7zrR/Ra93wRQQIHsbnkana/9j0rI+eDOhUUVQBoMX6aA5gGADBmwC1Yxdwngl92QKGLAOeIAmALpDbf0TPo53q+Z/ybOKXm70Szuy2UIvAeSMfSNn0QfP901vicjl2xhT9HS1nd8zI8IXTsdtBwrqGL7FT8ZBcbkgw6T/oMb0XDaHA82dM+MyyutJKGBH8R469RfrNwXZ2kckwdQcX4Z3RxXOcesswoRqMm6PFsU7L6j+ZAxd+cZgBG5y2RIrGidbuDAx1+lqKFtPn4eRIo+WlqAfR51CPzIF2B+ki5ONLz7ieigNIFDu0Gx/QhD7jdWNWVGy1DROdhEkEmdsRozknpIqUSXCNgqXr9/xh7F2hd16o8bP73tfY++xwuoqENXoDqiSDeYsZojDcUsCAoIph6SRovjdio8TY6WtvhpSND2owMtRRJ4m2kTVQE5LQalQSIomDgoILRVNPoEU2pMRXOZe+91vqvHc/tfd//3xvsxuXeZ+91+f/ve785n/nMZz6TH1WrlZy8iEJNi+HBkLBRrmOik4xJmtWmbhxGp2KQIURnP0M/FKyK1Hk+XjzpA0JRW3wCmp2knjLOjvrqw0QEbID2DAC5i/XgDnS2UiTO4d5wVPO4bxgBJAjwdju/J4EYBT04aXWbZrNDR/dT64Lp6z+My/Bcsayda1c71/1quxXyvGa+dc318Em0Q9WLZ67xZVeoOC2SQbBGxZIWBT0pkDRsh4pGfFoc+J2LjeZQ4nuxR+yDcT25YMcMAO9FqEBbFLN1NKHAkn3I6Fx46UXzxwFQpy5A1cbQFFwhoWMdkxAyGQKrmskGQY9whup+UgcIC+kXgC10fWJgv1rVAWODWAGMuX+YAIH+v/7Emj3v/6gZ9gK859trdnavpgSguYGlcBmcOhjh3O2e+Z1s/dx+69fXzYffX+vbj1btL+v7XvbH9Tkfd1Hf/ppr9a6HDvXSv3hZX/1Zu/qDP9nXf/1DN+vWI1e1vrjVAABYgP/1ez+OV+Qrv+HtXBb0j37gP61P/7QPP4rm682+XvnD76n/6fse5LSPxpf29df/6jPqb7/8U+v3H3qkvu6b3li3H7ug5TSYB6wQhioChduLX/oJ9e3f8ex65fe/rT7jsz6GSv6XveQfM169+CXPrO/87ufUD/zA2+rpT39CfeZnPLW+4iv+Sf3b/+tP6qu++i/VN3/zZ9d/9x0/U//769+tliUmDH726/n6vvgFP9jMqGJy9dqfeXl9xmd/7NHr36x39cq/9+Z6xff8AjfyUY8ym9bL/vNPrVd87xfWK1/91vqeV/yCYoPbTkjukvUf6iu+TJ/3P77i5+r++59cn/Ps++vLXyZh4tf8zc+ob/zWz6vv+m8eqNf91LuacdcDP/e3eBJf8HwwACqAFDP1PH/pX/3U+jvf+4X16h/8pfo7/8PPsXADEP75f/ZNTGQvfP6r/B4O9TP+Xs997vf72usoaqWIWV0keY/94lqkVUwRGooX1EgGJ4yDQ6mO+Nw1VN3nw0+AQCiWdw1GYOHqWRCafY4wPGmu6cCq6gwtOpe4Kd5UbbsVIZJWgjnHvOY0CzAJIB1m2PeFb8FC7sa+egyzawHEAEjk61th47asFiaoyji8AVIOkDJX/r+dHe1PwPfhPKXKvxdRzF3WIeHPsllIThtSfwM+3SKbtyf+Ag/uHzzBVsdI63PP0GvzFjgLNEJjtBtAG1cs47nTSjhX5ViFOQAMVyEbbIOivaF+VpiE2CZyHWRuiJjY1psT9eP1rMMol16fPqLWF1jI31d9yTd9mYN2bkKk3seoUxc8Ika7NvFT9bf0VTcAMNZsj7tSebKXuxBmunRmceNQ4eo9jck/fycqy725JEN/S6Wa3rpoNLX/vbnj8eeoglBnJAkHwcOOZAEfeF2oAoiIhVh5B+w1nkzHyjZuWnwr/TjFGjXvSdV+jC76TKzIEoEkiq6SjJxNcx8DAAgC0lv026DIp50/exVQ9e+Qm8mWkX2JBoTxU9ci99h2Vdr+ZyDTT61ZHz2RvhQjHJbjlgDxsBSoUZSmKq1YJJTgpICfHy9y+qc/9hZTjaA44Qo44wetg/1BZgDgBVMAEAti/S9n/u+t2bXH1fz642vx3H9KD4DFe76tJssbdZids1UA2pbjl4xcZo8A1p/xXQR+F7/0t+rmox+oq1uPsAXw/S/7f+pz7r+ob3vNtXrak9b1zc9b1zt+b1/f8eOXdev98AhY16YxABgdvKr/7RV/oWYf/pT68Te8l8hXy1TEoj3r/sfV5/2V/6je9Cv/d/3mv/oTsTFenvNpn/wR9Xmf/VH1B+99pB742X9bSLK8O/tdveA/e3o9/WlPqJ/9mf+z/vChD9Szn/P0eupTn1BveN1v139y/4fVp/2lP19vfetD9ZvveV89+3OfXk992hPrgQd+q5785Hvrsz/7afXgg39Y73rXH9WLXvTMetKTrtdrfvLX6n3/7mHPUlf9F1/9l3lP/9GPvD2PSCs+WhurDvWsT3pKfe7znlFveuO/rvf82h/VC178ifVx939EPfCG99RD731/PffzP77+wv0fUa974N31O7/7Jy5tJ/WSL3xWfdzHfni97nXvphjxBc9/Rn3sxz6pfuKfvKOe9rQn1bOf8/H1rnc8VL/+4HvrRS/+pPqwJ92on/rxd9b7/t0HWm/9r3/NX+Fr/NEf/mUm0C/6ok+u++//c/XAG95d733v++t5z/t4jvf99Ot/o373d/9YdP1kUl/zX34mn68f/ZG36dweDvVV/F6H+oc/9MttbpyPFX2NHCPGfj1HXwXJGaujH4n7qmPlGAt6VOjPSccIqv71OZ7yGmh0aa+cXBNxRz4bEz5gr/yAJi8pIR4nQ4IktroUk1/7yp/ke5FGzPt+/TtfQvB+zNGGUXYywWRpIfocXuMwBp01xk1cP3gc4Oer82//Hfw+7OORS2t/A7jWpyAgLY7ktSMWoqresXuwX4C7/GnyZwGAZ68+k19GJNYEBnca5oC2C6rI57afxzGHrkLIEciMPBAz9rajssP3YK+JFa3XO4Y2cvUfMRpflwUZIwAIAsyRUVbRhRSlkoN2qJf+7S+XLID/JmFC7IsNMfxtUoF6FtxMgPsP4a38lkNldVBxBwhoAMCaBPugJ1l2ZCj6ilbNBhyhifku3AKRE6KdrfiGYsrhPJ+RF59xHl5W3q5LYuIExI/v6d472yh2I1O7xQnP5zIeBlsvUck9d17soMZ7xnkPfB+iwGcCpDhOF0UAIK0d3ZycmYyP6rDpu7GYskhTPf+uZ0jfMUC0PdR8//q+xDpHAKD7VWT8z0ygzpADVWs/GZCEHdD544nS4+099toLoCqtwVCfvegDBMT0OT/7Y29mcKEOHuccVQpaNbTx1RIhrj2GQBAMACyFwQLA+Gd1o2bn99Xs+uPr7Hk/TwAwffe31nR1X9X8Wh2mZ1wShOsIkqWBT1yLZ34Xe7wXv/yNdeuR99f64tE6bG7V9730fWQAvvU15/Wtz7uoT/moY0Hsrct9/fc/9O/r9f/8T2qyWdd0t65//IqPr9lHfGT9xBve69XZnp6oQ33C/Y+vz/t0AYDf+lf/oZ718U+o5z77o+rBX//j+piPvq8+8j++cRSyrta7+vlf+L364/c9Ws99zlProz76cYxLH/jARf3KLz1Uv/Wb/55v5Dmf//R61ic+uZbLWd28ua43venf1K//2h/VcjWvr/zKv1gf+ZGPJ+C9utrWr779oXrTm36n7yA4HOpvfPWn8+f+2I+8jdflkz/lKfX5L3hmvfNfPlS/+ObfbUfvEz7xzxMAvPmNv12/8a4/qg/78Hvr+S96Zn3MUz+M3/+xx67qzb/4b+rt73ioPuWTnlIvesEz61ff8Qf1nt98X73o+c+opz71ifw8CBXf/M//df3Gr/9hnZ/N66/9jU+vj/pofQ+8xne+/ffrLW/8bVPPysx/7av+Ms/tj/3orzBvPfGJ1+uFL/zEeurTntR+9r94y+/Wv/zV3+vmZpNJfe3Xfgbf290AwD/4h289ut553vWo9XR92oLlIq0m6nJJZLCfpK7Y2p7iEzbaragh0as2caL2j9Yjq++o+NXzkFrI3Uyn/awBAeT7Na3TpOq1//Nr9DRHLu9Yx8p/KDSXANh2Fh0TM6PsZFJrTwEEfCTXxBugjRcPTqfMXy5e8XXMEY3FTbEpkNby56CraEAnE3Yn2xTx/d+5/zMAAHYBMOBMtCIToiJcqND9oT4oghku5vhnvFS8wRb0hzehVKs3ofg+QDInAgIAUM1q7WqULbaOzQLWzkytN5OgpYCZmeZcrP5zWt3e+ync5je8JrcPuLaVFL6nIlTDNbFjqH/R8PhfUjEOYrZN9cCvdKk2AFS04q71KEmekGUl6sbqMeh+52pFuy9LJzr7VnuBBQVcToJY0hHXLJDx2WqWyD7HwnbTywATdPhy/OYrJOUOsQ/8sPFAa21nVvGq19fpa46YHGAVqvWYBACBy06QetB6RZ/AgcCmZUUe+cTXY28Mb5WUxQR/zMy6f3rw8826Gt5lCk2I8OcIUVmZeCSSQCOjjJlWGcoKqpc5e28vd1CcZjWifuSMs4OPlgdpwkMVEnwa7ORooewWoiHGBjEAmNmXDS1U/2q3sdDwchds/UM7hpMBXFYTF0GdDI6p2jFQ2oAOALZgBlar2s0XVbAMhp7AAGB6/vg6f/4b2QLY/8a31PzscXWYX68pjIIW53ztlloQaPLMPfO72QK4evs31cVjD9fm4rGq7c36u1/0R/VZH3u7vu01Z/XO38OSnovabS9qul3X9uHHaoL+PSxXN1f8O2gAQNdjqRDsgQ/0xvd6Vps0IZiin7/cbmtqepTn0wAqAA7nkFCIjpfSANAF3qOCGhmzJiRb4DBS2HaPZIlXTxpjqxATNKeDWIaXdc89y/oHP/yV9eA7HqpX/cC/sOdJD8y4fps1TofHUXGuF9hvgfaYbMJTZdKGHKeUggH00bU7Ybe7soYqW/q0x2O0DudjlQVeOJ+e7MGTAaBA8OuiidXiQKnn70eRc55HtgAOh3rO875PALcxUY5gYbnCmLlPns9DC4DL3IbQ3ulo/WXyB18Ti5P+yT3yBVpL5Ev73LYyXNgkZl0x+QpDCQag8axJRCf5hjHB9P94Hfh97VPQdqw0a3XFa/i4nAIAghAWZRhDFUt6muNiV01DssZsdrGiiqCY1NlK2veAkc/gBy6dfCUDAMi9Gv0OdKaPcJzv6d3+blKTuwEAIiwHsjwk+fJR2DUm2UaExrYygDGHx/8tFX8rozRjS/WoVN7q98dXIF7w7qsLSUiZ61Sa/j8uYkYEj2gQu4+1nsfAAPRLYiMgPJhth7bENBktoQ8CKRn0jLfcQY7fY0xzBCjaDchKZCTWpaccZNHJHjRWf5JK2ynhnngMSJVtAxokIPbZk5xEpVqbWpO91ovqwd/xdfEyx2rc/XEqVmn45BlRU9UIRk0DgIePlLAScgyNmtaCbodSkLfNYayCu01vKKnM8Yf+j7irLcXA5UAAvdJa1g6A4m0eAJdDo4eE398aADz5QuLdRIjB0CORPCt0IMuUireMhcUA4KUBTwCANjES3tGVyIMKreLQtRGdqG1suIEJuFyh7DWzqeZn0wWTusb+uLhZd9zLXQqjfA0kZGOd3Ng4s2/DH5oDtQ9YBs9qhxns87Pa2TZ4j8p+hTHAewsA4J4XvJlTAFfv+saaX3tCTRc3arq4h6uCOf0Lh91tBJ5Vs0/4bgowN+/4FtL/2ysAgFv1vc///Xrppzxat64m9V0PTOunH7xNADCBHfCjt2qy3tQOK4IBANCnxwd79mv6/UMD0AAAHTA1ejnfH2qxAVCA+ExnCowQSS+3/jh1xDaURtBiB8w9CBAMEgj4HtiwB6wk4gq/lqptAewjkyj2UXfNFCdJzZGcz+mnfspT6ju/54X19/7uP6u3/8rvUScD8JpYhNcLAABATD8rjqdiPBNrahWQyRbTgwIOlAAAB+pSuPQIa5NLIjNUsjTJiTbHz3RYVUkHlPxpI04gJV3PaXJIMmL7bgAGieH4+wd/7b9lq+Atb/mdeu7nf/8RiCCAT8Hi/jjzQSjzgAXETFrh3tkCPi0auwCuqXrs9KBEmmzV9DwGAcxJ7odTpDhYzCOAsHD062mJ8S4A4BQI5VrAKrjdKBLGGutTawDriheML5lwQOwLK8gWwF2KY753CwOSEsiWDGJxnVk5CYbNzOvn11i9GADAMmgAAWI1lK8j6jxtfdyZ+lvnsibn0+lB3xAz2EJdAQDp9ecg5WKNByjJlmsl0ydPkk+F59GlzJby+w1zorjIELkxntt4Q4IzJX7ehOZ6Z87U76ohqEZNH687TP9/BAB8eN2/0gGVOI+Wj6RDBQSyux3vNwCAjnf7jUAA17CKB4CIbgQe+j4WdB309REEquyS54LGQ3a1lOGt/0d5niraVpYhuGh2n7ZKqVITYLZKbro3+p46SFIIMyFy74Ggxm4rFoDUEp29UIMqsDF+ca+BRvBoyOLxNmU7BWdWpmQCDm21sJl0tWYI1IyK7bCHIMxE7B0MOVsAAHwdDgPRNMR5sVOQTv44Gz6rzqXqaAz6o+Ru+QDoHGUHezQlZLvwYJNiFwU3rmImq8HOUD9XBDHDWA6tkPFV3h7JiQs6ceHzBCJzlsIEkBL1L8YILF/x/oAIuTIlQN0FNAD4Gow7BQAgOM5mBQZgf3ZWG+8POGBvACYBsAnw/PF14wt+kdX+xYP/lQDA8r6aLW/UAiCB51b5GTIWvKr5s76bSXX34LfW5vajHAPcrx+tyQ4rgMUG7PkBAHC7ppt1TeAPfAljIAOA/bZmUOwPDEDRYKizAHx2wKTg4wqgQaZEDQBEp2KgFEBKoJzpHDJGu5qZEcgzmCTB7YM+v3rWLaS13SzV7sOE0tECKzsjcuID7wViTHovSFuSs4vnAULGDGJBtKlK3d79BC+2PCcA0JgrfTYwacMRVqxT9hQVhHVugRJkWlydEehUwVl0xb/3WNrdYnMSyhG4cZHHGG82ASBprJCT/CKOQ5JK8dXad/jZiCM7FDFq3Y5gI9eosy1+jsYmAH1YvOMgCc4MQMTgYZHpB3OHFk3FS1f6H7crRkBwypLkmmRXAL9yoP9bDiIIt36qCcLTOraS3s/zyH5Q+Oy/x/fWRtO+jEogUgAgXdkWGFzk4DV2EWUw0sD2NAGg7cnvIgYcQcBAkAAAzAgACDaGF5ZqZqz4xwsZkCCUs+eDkTeeKl/z/qYtBuoq1EZDM6zQ7PqVYJ3+S8R+uYp3aSEwgdvpb6RhUoUi+mvcIwg1OoB+WbLcQu1z8wstIHsLkxkAjKRxqyF+Z1VzYIJvAMCgIss4mkLXyA+hgKNtzSNhTyMk9e31QLZrg6jM0kC9bs6Hw3TH1ZM20lUd4OoSLwKGosyzK6jge3ALHlsRXvJh50dae273VN6rCMbvIyWqikPz7W63qBYrzrfjHnGEbLi+Sfw+HwwEVlmTiuPYUmgh/XzcAwXjiOHANOD7tysiUEOgM9hG45iZgs/DGyovfTwGXVc0oe7jLkYAgOtL1b/EpLi+vMYxHooA09aiDQAgUM9xLWRco+dG/ul6psQkEQ66t8/njMDALRAu8fGWv+gG8DneXEfPADxfeN9O/uz/o0qEx8NsVpvlqrYGAPvZsnag9wEArj2u7vuCt1bNz+r2O76u5tc/jPsBAACWYAiwxTDCS0+2zp7xXazWdw9+CwHA7uqx2l48UoftzToYABTAAAHARU03m5pdbKrAABAAaBEQAACq/7QAAADYBkBV7mcI9xbJe3JxSZOmJP8wAOr7CqDruLgl5P0iABFoCcwhQjYLoNgkF0slC7fnrNuRmFbCZd4vOiCKBUgC1HkFkLOTqZevoEgKAxCBMp6LEQAYdUtbYmEjjadAlZsuBwMA+1gAAMSTLQZRDdapgcKzetICGBNfSypOEhSIniSgu7G3I0DI9yOQ8BhhzKW0vbRPXIEi50rltqBLBV/YLiQ6igH92k+BSHrYR+xsawELdGfheo8jbgNkda7Fo+062LkSRUpWhI/5avxZY/F6RwU9JFi2OpsQWWUHp4jcblWdaK2Bx7T5vRPLhnvA1wmWxzkrABIAAF/D78nz6fXPBoyJgWlvskhxCyHj8IktYQAEtLIC+3hUXP82KP8Td/BeRwDQAlJDEMfU0QgAAhBUQWIdJca4VMGqqnXyp6kNRqk045wLONIbomox/mVq365Kom27ErPTKT7qBi4SAOrK33nAFDTmXlcsBNgZAL4nRgzEPKtbGbuzHU8+7ryJ9ABAgsYFRmowpViHgkikIT/3I8MRIWjoBqgC1VigbjpnnmtfZxO0GGSZLAW6amdESA2qAAAgAElEQVTuAPDYG6fkSHcbtYM+ZmWNMTczI0yOeq2iqaWpYPXrHjNqClT/XPOJAwr6Dl4MTFL+uiHY4mrA5Y8qec0G8fewAOzjWmSo5G42Y7BiJpPmxVD4fn1k0Yibl7L3Z/n93BtjhdqsPDWJIHV976Vht30zf3LPlQ8z76379W4BUJnhVhMuMgEAvYi0WwAvZcMd91KtU3uRZJElT2YAuDucZ7wL4hSg+jpT9fs1L91BQP7sESJ6AMRSVGAhGwO5thlsByt+iQC5zpliwHntprO6mi+pAThgsRD+vFAbYHLtvrr3hW+jV8BsgekA9P/POHaI3QDQ/rRg0hgbqe137/zG2poBuLr1/qrNLbYCIAic7C/qsLusPRcFbWoOBme9qS3aAQYAU7B6WAMMLQBWBJMBWNMNcEf2TPP+aAEcbt2mSRNJ/mbfIabJT2ivGW3GhKSN52d62NUcjAOZGQdWz3QjceHaw12QlK2oID25Hl1FfID/ACZ5kADZ1nGFzPFbg42cbc3cu53k52GzVQVLDqMp2m3ehefLDpcLaK3wQCPWbHe1BWiqXa3pRGGsj+rXYL639fr6b7Y0LHZlokZxxfja21CJz3dLgomTHQBoixgYQo7P2mEyzw6+B14nnqewaBxLsy/MZg2ffzGe4/j23V5DkmFyCa8VEvCRXY9iZb4Xfj9lEPjarXFApEz8cf49ygX4mafC9NOWSJtSG1wHUzRI8hN2VqZFfP1eO87WywkAaCBlAADZnxIAoHZKBwCslVxEEFSQ5Uxbt3vBHBVJtAbX9Yrz4Xitcq9H0NPaSXivN5arw3hxctPGve5ELuiBDL/a4YEZgQMsRW3uneq59ZIH/343AMAXhh4Ll0zYtMcObdzQONC3+fH9AUuPJD38Dw4ARgZAugs/qL7he6BxUFlt3M8CQCxJceXOCwysikpDeUh9Z9LrnQE5srBMo4ge2H2ygXmJe891CEQYdoAUeSFof43Ji1bkhwMXqhMkcQngM0anCqlR8R6XB0BJ0JCyBEjC5kbMeHodmtNHwkyfyEtQaBenN83kz/l1K9TZI0Nfe/jVrHIpX2siUfUJ3cfyp+P+z72Jq1cOchVLBYXeuX6pfTISQThzAHhR4YuyNDXhBixBUDQAZgJCYxJYeaEQKXHuFxcLQKYnkKuJoHQGGqL3siC2ZQYrbQKuGXr/WNjRd2kIDLrK88Kg3T6LV/Qu+XrJAGSngECAPAAWFAFynS8C/2xRl3D2wxlEYMY0wOK8ptdu1PTavXXjC3+Vo4H0CJifc/xPmoNlzaFN4SZNBMm03eRLsX/Hy2kEtLu8SS0A6P+dTYGm+3XBPxPufujdT652NQPAs28EWYDtGuo4gQADAJgHcX3w9ooAACcILYC6uMQNry2odDL86GuLScHHCj4I3sjn6ejW75nDChuvw8Y0jE1or7Fq9fIonFaaOmV5lE17MpZoxqyJj61aBwDgc4YNh65Y6ZUB90wLpvEcrCH6HCorEV96vglEabY2qyV0IGAWcb9ttY124voAINAFXBHKxoI33u+Mz1s9U9xuaTAIAMDy4S6j2q2iPIrg6RtbSOz2Fyj86A9Cf+P5XF9d2QkwltH6+oBdPWZN/HTyk4YpsDzFo5htMq0risCdWId/a2I9q/NPgYBuymDONvT9x9dzKmIfAciYT1T3mAVQ30Gc3DAibJpUZ4kfNrAbCtBcG7YAzJQwDrgF8MEYAHzvGP4gUIqd6lboI/PTkjpiPEX64zbAvgrYqXhgaMXU8O/vXZ0fWMH45uXFhnIIEqPl6F0AQBiAjrzb4+kG9AdvAWRsAF8L+pk7vvmwwLFNhjBabaHtUblpYwtB5hCC860CHw6ivkzBraMg/Z3utc2FTEEr8TIEi/yxGpsX2B7w7ClODAKC1OxDwOs4VLI6UHptHG0cBCAMEFYCiyR2f98qf8INU09TVLi2wI2gSV8vtflhD0SeXrV61Or/u6pIRcHlQLLdJc0aDQAAgCt0HDslA/X/2SO0YxcFaTBN4vUQCODVGtZdEiA1SkrlXKtaQos72fj5Zf85vakEE+oLiPTR9l54PDN2XNJr6Bd8GPQn/dxjAJB7HCOjNl6agA3g5QDIasqugGoDCADQyCodC/pqqgpjgKa5iKqUfOC1ZFlPAHSviFLhyJQEoGrrbZx5DqkWR7XviQD6BLgFMPN2wICA/Wxea2wBnC0kZgRYWp3V9Px6za7fW3V2T03P76spqP/zx1MEuJ+ecxJgubpey+VZLRc4m9J9HLabWl/c5AQAPraXt+qwvl2HzUUdNlgPfFno2s7g/kKR376mO+0T4HUBkNxgT4B2BWRnAFZW137NDwIAsAFoAeBrLrFCGEkb11orlruWAvcXAFvTLa1JBhBP4LivFXQAcXJzkkTyp+bAoDYFCdtp1HpY6BlKNyJks094sE4BAO7rKQDgFIyXKgnAwvSqV+xqL2Ibpbd00mhLnyMh367WaIkwvigukW0YhICJbYiPAAApushYLAD+xGT9WQAgADuxj2cSTzGZRlfdGaNN+xUix82mbdNUKy1TTAItjFNDfjgFA3cDB43Bw/kn09ZLiPwb48rQ/g0ASH7Kj+xu/8N014cAJLkO7Xc8//g19P8DBMa8F5tfCpHtWouLAebk6JrGj+YEAMhOuVf1Sl5i/vjHPwMApAUwVvTsIJ4AAMWafkeONXC9fTq5b3XtgKoH1p95Aw29mDo5EsYk5A4jJqRY+PCrV9z1nd3aV73j7FKPkY6Th13vMgIGAIBlNllqow1SGblSv4WHPT+POq3R6ejoKLZqvd909UvyfoXQJcboO6NwVfsoFqh4PYTsFYgFcD+S1Hjm2H19xmoYB7i1AJyIc9hCA2WERoIcqc/VEJD6Hz3uVsFQoKf3wAcBiXyjPqkYDI1kdgCgMRMkqSygAfXbAcCkNpdrBS30Uj0BwFaC7ybGXHi9qEeQA12W3BDNps9qANRAULbnmZ4VrRf61Pef99dgwwk/dGb6v2QA7HXQBJYMQgIAoAXceTAmsNjIvXgEiH6O+t6GHgD6aKGSg65/Eg5VuA5QTCgGAAnSCMRxjWxgJ6Os0ynHiE4BqtoBagHgqvN5NXOh1avSAQCw8VqTLpUOAMkf2wRhFVzzRW2xCXC25CTDAXoUjAmen9f0+vWqs+u0AK7lPXQCrPl1mgFNZ+c1n5/XbL6s1RIaFhg/7ajkv7q4VRePPVJXtx6jve+UFTbG+q5EuU9g/JU9prARXtFOHDslwObARXJ7dVHbS4CGK4KIBgB2V9whcNhdsRUwgUsjVNioiClOBQXg9eRkuAwErdhnk8wunJLH7AuehnAGJMjDeQBzsNnWBiDEQl0BACV/iGnJ/PhjZEHTMhPAlnBxjemGeFRgjBUMgJ3xIlwkQGsjxWBRpJjHPYWlNoI/pwA8nsr2E0BA7QkAQv8yWTY9TTdG4+PoggHFUsS0YAc3M+mDPhQAaAk3Fa0TJBu2AQBmxxxMzF4IdOj122Nj8OnAW1zT6rb/GoFG/vYUBLTP4fZLTwFYA4SviQCyfdfMw/s8tPhtwJ4x5LGYbT/br270M2hsY+j8pjtTOzVswBEAcLQh5W82Cf8eBnR8xhnbDQASE6IpaAlccE/tcwOA6ChOGQB+77tc41MA0FmS8X4M453jRMi9y2uM6RDlpCq+GwA4uggDW6CLHVo2fZJMbfe5xSTQTrGLgs8v/VGJmIkflBkd7rTdbgEqNIKXoUKTs5gENkk6uQnOBI0B6D8sC1100fERTXaUvAi4qP7T824MQGtQdhDAwM3sEzOe4X35h+Kaxt1wVNCGrqaJhWeGk/RHAKAV806eqAzyI2jUM6ndWpWxRiHty+mcxi1lcMuaY71tXz8LAMAKZHuozSXoXI2SsKfWRvp0rWAhzDtNm1pUCwIBUbOjUmrXP/R7AFKXg/S+noMQj7+DOH8OdQ0WNioKMEGCSpdHgy2CYtjUxB+DD8VAxcU2mk6VVCkr6Y49QDIItgFOf1gjlwrOGf3MQysQaHdEJ3HQ6Mfnrvcx8XVnZ1j2cydNKmoRiQkaEP87uy0SDwpgILXxrsiwCDTiYlHz1aoWqyV7+VtoSCAknE1qj7bAYlbT87OaXbtWtTonG4AdATQJml+jHTAAALUArq6poUBffXNVm8vLWl/cZgLfr69qskOPXUK7+QSCL2lFWJEeJnV2fqMWi7M6W2L5FKxhd7W7uqyr2ze5HAhAYnpAlY/v5eS/vSQTABOIKSh02ADjd2qAtGCFZxojiRtN3EAwJxeObIU8EDyeTSe1sLiU8jWwWZuNvo6TALLtbjoa2ir3nRvS6egZlH+FqEWtJt7WxgBAI3C4BV2g1oCxNR78JgjouKGu/vGcIUaph65JAP3SaxgBQMaZ85An0aclyvFB+gfgvWtr5GaOnfbHIrCRLj+qGEcZuLUQBYYxagtT3xSwId5xxE9sbPZqxJ+Bz3xhGVcHAKfJvz83xxNaIwAgcB3shvI1zQE2z7Sna06ZVgIIX9K7AYCeZ3qboYOD/rVtiihMgEugo89N0HJrmxoztIPcv+ftj99/JicGejOTbmR5LGgOABj3maBoDijkmKINkEYgxWtoB90UhIpDY8Y+FgC2tgru9/XZSszLsE3olMYcRQPtQgxUFSkMH/jR5CGiEI2z3VmhE1GzqpG4jSEOyRiCNNP/HJ4DAGj9Nt2sjGppTTD6a/KCHhGYLpQ+0gLQM/chAECQKBmLYQ5b4duOYe4rMvkaNrk/HnqZB9g0GX6nWtnCs4Y8TVXn8/QT3Aaw8QwDFqNSKnqpkPm9/MBOD9PaAwBQRZ0RQG3w4b3ltislE9DHoJblAX+w9zpEPnrYY7jikXgzHtocyEcHiQl0V9t3L/fEiK3ESHh00NcerxUATolWiVGhLwlxzwIE12iDyo3vw10Ynk30OlfyaLBRk/waArnwfexEOZz7o4Q8ivJONjdypJs/UMwUmSqfsQguIx5Tq0NjT70/iGuQu+GwPvQz8TerlTQYd62MAHIXYAjcK/X7ZKWYFoBXCUvVqSVBCwCApcR8u8mSrRlUgTtcSxg/rRY1Oz+rydlZTWAQtMCiIGgA8HFWNV3VdAo9wLQ2puPZBtpCzCdTn91mzUQKWh93EJ0WmURJEkIwi22G1x9f89V5XTsDCFhQ0Lu5vKj17VsEAGglFBL/5qJqe1m1uyQDsN1cslWwv3ILANd1pzWsaCnwGd4fVIGzJSYPDq2FhvhF3gAr9MMz6TIAALAAGgXUtA6ZNeg7JDxpbUok5Uaz20MC9w3iQTwTm/VaegIK8DRae8SM2g9ez71XeyMmepcFnk09/wKw+V3gQVM9I0M6jkzjEWimVjjz9hAIC4DkuVlKtzJS5D0WHieA03PIM48pmgEA9HXg6ofj3rMpGrOt4RpRA8FW4d3PvvLl3Vu0ev/a5hcAkNcXBiAFk0BVb7PlbPD6+dnl9xsK1DHxjyBozGPiDz2BNFT+auboV/cwTJncGUOdB8WF8WenPY7vz7XpAzua3KiCBMWrCtGISMUMOjeyFaV16Jr6Os3u0bMd9/1HCDC2AMb7Pzmrubaqyoq8PQTpsRyNxZz84BbIuewgI1DHfSxdmIEQH2wNhR39JtkE7gAAeArJPywApwwinDM9K5U2gjYSDCji/gD04H93AMBbOh6URmRIlco6mNWZ3L164Db1z+Qv1zoAEPTo5aioKrP9aqBEj4f6WbqBHcWKCkwwIPWD/c7DyuSs2NWIseaQOftKhmRahw3HAwbFs1f4Ubc3YcVIRSlvNOhmzJbuGwBg3iZaleNaAAD3APj4Uxtt0RqEaFmCgWsjsZUpSAY9JVQFPT0Aev/dhbEHXCzjwOWEtwKZ4D7IKHePgpFOkj89ApphU+Z/7RR3Wt3kzGb72olbmoBIhFWDCNMggAAAbIhV0g0AeE+C7ifev7w07giuBqEUaw0b244CIgxiliuCHgU1nR6OjZH5staCXF8mAeY1Xy3J6KCKP2DBD0DddF/byb52s0MdVrOani2rsFFwuZI2AMr/Ofr/qv4hBKTo0W0tiuc2Er1tr9ZUf6PiBLXPCpD0tUB5AAqWCs3veULNVud1vjqrs9WSIAHMwebidu3WF3X70YepH9he3iQImOzNAqwv2Q4AAMDPAZAUC+i2n2MdKnCaCHH0FnPzMhXCC8H9W4KetoNkVmKDUcBHqHy8R8SMTemDAMBgemQQcc7yDHPjI5gpgBRcGzie4ixRktH3b1ArlNFUAwBS/9bYCKommyi1xPAM53sEAEn+LdC70sf7AgXfAADdLUH9V20Wk9pyJ/ydMZAM5+DOegpC2QI4YQC07U+jufxn5Ii7jMfhPSAiYlUZp6ed7E+fg/G8B6S0GMi2lgHAYASXUcj4wDBeRPfkypp/ZwCVn/+hAMDI/CX+pJWc1xP/kCHVK0+1hqjbFcPyNQG/npgb+DJDGQDAO+9PI9WfkWa3jlDQMmYOAICJP/F1XJiU89RFEs7fPf2M4fBuAGiyKvgA4IB0FzfdIAehOMjl7A4goF/MKZ3PBHB6YlWVGrtX/30SYuvJON5xjtub4A4TwBLuswcIkEMdeqygiGHEAwrQLngeIwkAOH0AwgCAsmuH08LAdgCttOQNRnL0coc2584xDy+FiQEdlaJeiQlkvFgyIYZi5vc2Ym1MRK5dkqpd9tyy7MeHHKNcWTRygkq9C/sYt2JzawAw2y/cwwclq6EaOvM5gbIF00QBU1XZGAWkah33LSNobgGYmgfly+EsVq/ec88WgEVpEWeyjzWI4KyxUNdGIyox40m7pz+ou5oiYTHAy6IYU42N/SA9G4tmCagaCPCjSUmCAcfIsLSHelAW80EYQDQfXIMWAcpeUbDXjPc/H1T7bJmhX+0ZXyi6d7L71cPb64YEu64VEBMzvkaSHRjdM4smmlljgvqe8T2Qw9w4BUBBIDcJar0vpGSb2tZ2uq0DovZqXpPlnOuaDwDJUP0vzmu+QO//jACgAU68UwRYAoBNba7ABCCJIulNZE7Dlc0SkS7mi1phARFshs/vpdvgGQDAckGwADHhfo0K/6ouHv1Aba8wTfAwBYW1RyvAYsCtxIIEABttnkyyY8IrMwBI4BAQug1wmMh8iWcMLbahZThj711UOQITNBwU26GfDzMvPB9eK417QQbRwTojszm3FB9yGgDtEYy8iQXIs64OoIB1Gy/Ntk+3s6QNMENpg6Mx0PMpM9t3NwCAr19gTM/gC9cKZ5Z+ArBSX1RtJn3+e2RC8Qw01feQEdrncHuhjcdYBbI60bUjG4MpLT8zbVeH5uNVzkxrSxa30+tHVeZJ9T+2JvD1HHq2GDbXhGp5aF0cU9NLb8xEKmGyOrKS/1AAILE/7b+kSImM7XPSAFqcZsUAqG+fjarJKGJW9Rx7DPEuAICsBQBcCqDoDByPBDQBOGcSvRoA8PpZN5cYhu8TE6gjdvMEAPT03/v+TYNwwkLeAQBG2ohViAHAiODGi6kbNqsNHgy/2QR2VX+6SA312StglDOw+LaRBZ9JXBCiTohO9D1AITP5Y1QIfcoIIoy6IRJriM6JSIdTlahGdvoFCbrLxcI8MSkX2jrqUNLH26K0BaqojPxl8cTQC0YgDgBI9SARUBgRAyBeI8+X02FMr8BAWyCFsUQjlBEnbDbqcYuG87pceRaSAZhhHz16+m1sLXC99zmlYLVDmelmmtbwnmgrHBKbKEeJqfjVUGqzUvL8fWgr9Y74WfC4VxsIwTKbDft8Liq4DghjUZzBRwRxVXQ85Owr6/qr+zglAKKhEu63XdXICPC/4UOB/xJ6PqpwBsA6MlYSZhoFUIku45c+fqkzkJXPAQCahpFxjFTmSLvTOmzj9id9QVPDNEAcHwYFtrGtxgnLqa9/qxhPrjXZF48GgmJfzGsGHwCea4zxYVkJKkkoyje1nWxrjwnWlRYIcU4cIHaBtsF5zfEBMADhoFku3vjcw41n1NdbCvMA8GeYYccaYQoUwT6s6uzsvGZn99R6eU/BgRAAYInXhUOMqgXakO2aAGBz+5Fa33q49lc3a7q/rMkeVb8YgAOnArY0xkFSQ+InA+jKarMBA4DqH4lcLABaAPuJZ/833KbQhMOYTMA9lbBiXxvaAm8FADh2tzsCAEuKTBWVjkYBreDFciTQsGx17bT5NGJW2TVDM9Q1QDyNMelyT1bW352mlSGUAj0YADzYwaWMZeaF8WdOSnmMEJW4krMmLrgOe+q2hpnFkSrm0811t4o1ab21WI/LNBp5GaxQl+SR7ONtrGOClKcCx4LDlPI99bGe0+q/aczChOI5ttYHz0VG5eS6qOkUtScRL/V7KmIWfPBxoJ+KfrXCYkzIZpuzW4A5KdW07aFzXQLfx98pMk+rIG3ZoahgJT9mXrd9o0FK7Ek+1EnJ5BNig0TE2RnQwOEwoXdkYT20u9nSDj8x3OOWr8jQmoGO/4lf62SZFsAw1nZKEfEADsuA8N8JtGEBdEA6tc1A7p4Zfrio03aH2o1izOGFkAhF1HNmkvVn/AMusMQx0htIMKXkQzoNAS4U9NAnyXtBD/aUGmoJgAmY3RcjWhzeAenhdXkwPu+Xr8XOdnQRwwIdW4XSHIbfQNRyqqoAJw1MDJ7kZjNygBVIuogMh+biYt1eEBM0wRlYzCkrA/RcKVqyt3xADAshvB1bkyqwKAqkKsfDq+3qGmXTrmDtmF5COAinOwY92+kOyFdBE2zAeR32EG6Bv29OLmoD8LU5OXvHON+MOyXyALMTpP0M+Lo9C477vI1JjAGH7pUgCkRg5wuNg/GtnbbIPJInClHXaaTDqAGgmYn6sPT19qRJ9gBg1A8/ksEsvtsOSqBJJwcEc4ztaTaYbRaPT+JHBiirAvE4qMEr7uWUVbZuTM71CITQwiFdDSZiuaj5EgAAbIDEgqjKeb08uribHhjUMd4Il0NUiZgemK/OqAOhGHS+4AjgZL6s/WQpa2iIjRj0lWB2a7ABAGazolcBQMDivBZnN2p+do0AYjNb1pa7B+7h94NoES0bCDcJKDZXdfnow7W7eLTWN99f+8tHarp5rKa7i5psL+sANmCyqd32WG+wBAjgo3io9dUFJ5XWEA5CB4Bql10vAVaOIVo4HBExjIXw8/HfmAYACNhst3UFIyI+RNCz+BpmHTauEUyWLArE1yHpkw2IOAUTNQTjfsZx35YLMVYGlTIFylSOznIYUsYFW2gmDtA62BlBdLK+FyHy/lAr+HiMshj6o8iETTtBdG7bspzBrhbfj6yTa4I8A3oeBHoBJFFhZLKBr8D/zmuIbOJnh8JADUnrGpCxtJ5ClJ9Nlqyn8QKgHv5lgqaEbtuzxnghns1rYT8CxDe2GdB68TdAoQAwpja1HFDJGPqatfdlplWFoIS1Gd/LtBUNxmhCJ03V2OtvrzcahjRvTzM9pgC44Kvb8waIsIVkn5zGFjRBoK4jiSe7hTYB6NBKGUFN/jwyPNHDpJ5prEUrGKOXymSDGR6ch2UtDhj3kgNcV+af0qijiC8XZgyiy1AcpntaP969mvY17R0fIzWQurwOpq35ehRHG8VCQJolNlyoo2PINz548R8xEEOf7gSg9f/EGJYBwAgKdMoHWstzn7gWuVFCohKxcT44Xs+4yR7ZCQDgNTUyjuiEoMXuf/I0UPZqfSLT1RyNUh7Vv1NY4lYAzrVMAMxagMJOBSuQpHW3eRTyuyEPx9AWHEXTw6M5YwKAxZzvi4Kjtq1RuZuvlWwGwNcZgQD7k1zW4qRvAKDLqF66vPV1b4NcVb1b1BeQR4tMvBQAALw3aTIaXPAWSJzbsxke4h4kToFArKrDUvHfM2qF1waGxWOX8V4ApZldAARljV1IYPaYF0sDdo4bAIiORH7tmp7oewEAAFz9AdyCwbDvBe8Ie/LyxNd7RYsJUxcQC0IAOK/5ckYAQBCAs4CJFajl3SKDyE3jblhyJKU4WQOIQLFx0IkOQAA9/MP0nAuBRC172Q4AwJXMpjBktz3M6gDdwPJazc9vsPJHS2EzXdZ6ea2mZzcEKLD4yGOBZMGQfG8/Vju4Ct56fx0uH67Z5rGa7W7XdHtRh/1l7QsMgNoA0z1O44SQlPMPYDXWl7XF1sHdmiJAAhwKZb09EgAArSF+ABBET2QRIQSNuD4AAWghngAA2oXPp9TKQK+hsU4ZsNCEh6OJAkXxJ2FCpdB/r5XMMW7hMx0di5ROTE5mV3D4EceYSHHGRx+KVJVM1hamFcYslWBS8kSAGvdL+ibYiI17EFLVOn6RAY3ALVM6/p0aAMfJmAAxyJgVY4K0MVKbWsq0BM8rCiS0GFXSRkAbMM3fIe5MgnTsoG6Iqn7vEwHg8w6EJfw1DEgYaxh/CItoNgcWuAMAOpd0AJBJAQMAvr9ETQOVNuXjexD2CHerTYI54Ssv9UmBFoAbQpgUGCQ8061yDwNgwXAXhzsONiZGIvYddFwhJJMDBiHxaV46BQBUzvd3abbYU3QGr7n/vE1hCsIAyD62U6gfCgCML4ZB8VCcI76DBDGFFDYgyDY/PG8Cr1saOFBBdrHj73G0E7ISdaQtdgZurgJFoY7fLwE+Ffv4b2Ew8jmcw2ZmFS109GsAADzAGHE6aWsA5YGCziYvivTwqNIZLYd8EHeY6qPqF4eUrnNSKY83Fuc21wpzx0LMfRlSUyMj9eKAKp40NKyVBph7RvWm6la/BqdAfg6qW1HIpLZdweN9su8IpDEo+HlJQmVyJwIOL1TsouNp5MQoJ4dDmr1Qg5F7i3xpsOnTmLFD0PuMKHaDG+KuH3LM6HPqn0GLBPwElLEsYQOO2sPg20nq3udxvL86k/KdGFsAGsHsLYDsOmDVk0VJDuoK6O4DW+iXoJ97yh4xX6uWbtFPzQGZ7a696Gu1aNxXHQAARFIAIUr+85oukazgCghgIckIx+UMAgQDOLwAACAASURBVKiRiV8GziNaWKh2Qc97x4CsoTHRsSCDAyFjaGWa+aA6I/2P+4UAv6gDnAThK3AGT4F76gAAMFvVJdYLn92o1UqsAD6orMczAAHf1W0yANub768aAMBke1G1u6jt7nYd9mueHQAiJH78DhdB7A/AaCI8AzCtQG8G0v/e1ogeK5ZhoYrzCLGmiQ4EArjvlxeXBJsb9PEByghExQDw+OMMLWa1WC7p2YDrgmcR41cEARusMw7trhYFR/ncslr7eodh0xlVO0sOgQLXcv5Uf71NzOBAxojqBADwrGLXSir41BA5e1lA5Wdf2wH1EcZK316DhxHyMVCw9LTw1bEi7Q/G/yNFvEWMBPbui/u14rsQMA3LcrJNs4FpoWCNtTqx9X7+odZcdyufARZR+N3VPxcvef12AEAWIelNkeLU8zokf7AMmUoTCBC4ztrv1vuHlT2uT9wGGw9wvLSux8/TBvKkziDG9er4xqB7VDieM8obnshgGE47mPWH2b9jDd3Ythzj1ikAmM4FjghAMoni0U38N8S8YpA6G8CfCAAgvhkJqlOjpz/sqGc5CP0ScEEV58YGCCTfECUDAY4ztjzYVq2WbD81syZXt5b8TROHgaBxRmMBciM0BXCUPIcKL6iMdNvJGAUpXZNLjUIa3/yons342ODPnGQ5myIJqw3ARy0jK6ioTlsmFnfw8TMDQERrYx+9j/4icFXQwiAAsjVq/pV9SBwqonkBKdL/QaxeJSs6WQ98iAj1MKVexygXOFWqwf1zWCS1rVy6m/3hzaIVBDQEh6Vn9KX0p7TFQklVK0YzLpsYFPmzPYkVBpFBVcEHL5dO0yQ3snwIFYZMc+hIyAOIBgZ0B0LBok6H64ekcLLc5AjEirswm2ELYIuyIgKM33Z6kow5gVM8xzpHvfephljOFKt/i4miYwgAQJJaTVShaSY3Og2BHU5Ye1QKFT+qf7UAZEMq5kTBTgnuIG917jeQlwUmBpBkUP2nHYHfWRkSAKwKX0Dwpv4LP7g1EtUlzgemDZbXmPgn5zdqsjynvfBmfl6b1b01O7+vVmfXaoa9A7BAnswpngMAOFxd1P7ikdo89qe1v/hAzdaP1WSD5UK3BAC2N0E/sJUlAIDbuqNHwAEiQdD2AALYIQAfgKmAM4fP8Jq3VfODphPG5J/3c3UFDUE31mISwHPMlg2eAzEAAQC4zwRU9hLAGGAAAL4/xYlOhLhHV3h2BxGfWnBK/tyV4R6vLIqtDXJflsdoAAB8xswA8IxxUZop9zwvOX22wSU2sVo8yTEhRN4DisrSDOkauSfBc7rWnGLTPwgYK/GGOMx5z1xXZ8SKfhRJqPTysFA7gkY5Xh4DgEycoKgTAJC4N4ZD2vAnar7T62pdSpocO3YDAL+nsehivLefhyp5j9elTeH3h/s55qMUgq5L06xv7VOVUfolgSZ3qfbWIi9v9B5D/709r479nDKpWqOHYe3FmH4CAJJ/7wYCcDXmUIZ7J4D0CAJsnIjB/b2CdXfflqpR1AkAAB63PDV93O2UAWioJtSvf0cg5Zz+0ONngLH6PwmD/tVZ8BAq1WMyCHBrrwI9bgEY1WStMD8/H6p4E+qpCh+D/mClOQIAGt94pKJ9unuxpO1S2RpA8MJbiBEByfh3AQCoPhlT3BcTFe71jPs9KaJGD6VP5ioBgfvKXuN3sCvOkKEkpVrto5aalfVEAtTzEu4q8dA8CBXelGr/JMf090HtaysfKGk5A1Lx7GvEhO8NkUxAEf0NWgsCu33VcnZmcV6fFVaPUtQ6XebaYxuPUU9XcMutNzRa6BcGgGZFFMnNuziTe9ctUVSErNmUq3SOdB7tPNAFsVuvECCciAAVzJX85aSQVyt19swiKan5Eajy8Pc+rw01JHol2NIrUPGjdbD6nx9Ez3Sj/4htkPawIyADG0NBavrIuE+wHIYDnZM/UD/vCcb+4N2P108NiLa7KclpidAUPWSKCMEkABnoa2M0BBEhwy9xml3s6AypMS9qBOarKhgJnV3noqHp2XWCgO3ieu2vP7Hm1x5XZ+fXJTKc4/tNySJsLm/XAQwARICP/Yfa3foAWYDD5aPcM3DYCgRgTwCSHfUt0IxAFIjkz+SAZwnz/Jhz2NUBI29Z0kQr4knNzKKAUWlAJkp5O9XF56EBAD7fYlAQRNELj0gTZ3u9XhMESPyn0bgAgJwoPGtrOncqKURISvLBviLcMum1uaxMPZ0AxgtfAyaH/WmfFSVdm4x4qRaTtz0IWrSjAEysH4DfqUo8cZtOqjHzMQgQFhfTBQAQEV8bb8xjarZBJIHtgn22df6KwInnj9bGOoPSJihNcgw57Ibj7AgAtOzLomaPOybxS+SrCRtR8S5mTBbKktdW6E2X0wXYeN5xaloDxW3YMAHEXynampvt2KLWo5yEPzIBBAAZWR1WfCs66CsCBKT/6VNCYrTF/O7Yk/KkiL9OImcXXvHuD3viCjEFJM5uWMoYzvE7+h5u4LMxbjoMS0AAwH6hlIQjqhvRRv58CgQUTA+cwc0VisYhnscScdgJr62sDQLSQbmEWK71WYHsOk09gpEmprFVaBCYDGyExnDU2eM8eZg1D9zXhOa9Bhni/Wu7XhokFs+ASnUVHySLr200FHumcEmzFSkurik23nzOKR8DANL/7vHhe6M3OV5jvrboF9yGIIWI92AhQEZaKJREAoAIbJijBwCAaQ9GG3lQwtxwkQ0EPzIVwn2CiAzXj68F41i+DmIHYCQU339rCryJkH7T+32tACWbU5imCKIDiHVy1A5JjaxePV5JnUECDF6vG3Fq9WjZkpKRAp3SvVsc1IuIdM+9CxtECInzme2BvshHQqi2RlbjQDKMSfBWokELJueFrEl2SPi6UmSpgqkFCp4ZB8pgcgFEVaocizRNgC1x3M9AmlKTD01Ixi6NqlXQ/txsyeSvJxxXY0MA0ANvS3Cg+LlESM6W2i6m88BXwllkbKhbyHrYyUG+DmJesOl9j10D87PaL66RBTisrtVkBYvh67Vb3KjpfU+u+T2Pr2vX0QbAmCE2Dc5oKgQAsL+8VdtbD9f6sf+3tjfBAjxMRgDbBnfrmzU7YCoAbpJStnNBEKcCUHlvasoRN63glvof90XLmiDCnAEAuAVA/YqZDDrmmWkkiPV2UoJ6V4G4juwIWCybaguxAACAS4U8F6/2lhgAVlfU3cB8KXa2nmJh+6hP93DLJFo6sDZ2W1AtIQV5iYwVQ3NmPZ8rcaqFeCIuNA3TeuIYg3O7KL3xsZCIWI/AxaOScVjlM08AIwYjz2Dyl+hkFUaMrZ5dPx0rxGIqnHdW/tEgmLnCdRh3yWQ6SkDIC7/4DA4shQWPem6sgTBYy8I5vkaPOVNELrpN1Dp7h26ptpkcZQsCLS/9yihfrnlY4lGM11L5AAKOc6NYFYK5oxaydlUwszZbfYEA/GI+AqilBkIxb5yOS24bc/KYfwUuFFU5pWUhOts9Ufs76Web45GGA7E3AAA9tVAId/shecOj+UVeACk4WlO62lFcFnUTFSf6wfQJRwUlqiTjIEiEF0DYRnj69z4qlp/dKH5Ffv+1UTNefsvbfaNS5q+jGh23tTU0Cy9qj+wgoGQUg6+dFZNubBIy5zOdTFkBI6FiEsDjOlEHEwSYo8D8NB/YoE8mWxsZefb8CGRFMOPESGSfVcttHDF2pEjC2lqGaUzquByAAABoaWybYPnYS1/RRIuTSa1gOMNxeNF3GPuCqEi6DCQOr0W2/yAFal5mxLEtPKRMYfKCb7546Mvz4caDAMUvwqW+L3vpsTfOPZcyUInTOgAAgJgXZTwQRyAVFnMmfASGFsA4koqTQiOeVC0DeyXGR+BU/cJQt07kFipyHLZVMBYBxucbaRJreQOw3AvNA9x6pkPwjZmOpDcweFELJpbSWbTkzg4rf5w7tgDct2Y/1BLSLC1K5cVgzu2RvndtiiUeBHp+aEvLKQIorzV3zbPN4IQXB+HfglbDu9mqdovz2s7P+DuYgMW1G3U4u6/q3ifX4p4n1o0b97INsFiesZcLR8EdBHyXj1EDsHn0T9kG2F1gKgAA4BGOBc4OVxwLTM+HGwaR8Onlr/YO1webm6GQdKJ12rjX0AAITImRzIy8WhlDYdP6XwGQqtAEvRx+HaABACIC5BRAvpdbAKy0BgCQHriMlSwE9LPNleUBAHbLFEsae+9j8zABDlvxWtxDKt9LtEZRGccAkXwHBmDsIabvS28Fn0HxTbpmnKO3Q+JRAosGYGjdJp7ekQeieXCBwsinsSH13ZOYk5yjxzFThmutkV7rC1QPu6hDjx7C0mxClcaBc1sMDWK0gsBFCnaNQxI44j0jj5O/2j9qAaVAaiOKJ23uloOG1NNaAER6jnEnAEAvUJ+pfIKYrXvNYvT/JwAYgdlpEU4hrN0Is0mwmdEZsGLte6Y6NLpsEfQS+nG6nn1oAMAEeBcXNf49AYCo4HEUQYBNqJFe2AhgVsk39GLKEl7ScdzTzxlV1wMdM8xVN3qkJrXCfPKJD0EuOqt1r2kNxR/6MxeMM76m16Uu1cHiQfeEwViVN6Ro+1zuIudkW1aqCo0KlHhZki86R8xCozuI08jIv8RI9IcHfwZD0JKTDxMrQu+j54pVAgDY6aoVQJ0cPPQtQNNrBuJWu0ItAChvcf0wJqQAiFEpsgAEAKLXYD4TZ0TW2t4kCN9+VGzTw4Z9W1jAcOGJH2C6tdW+FrRazbxDRgIhwjItNrioqbLRtjRqARjDtS436urWYyU9LQaL1fAgpAzNj787hx2uBavj2ctIH6hfkf4CAAxajWKUkxrPk7UCZHYyk4wEgh6ohXgNGDeIal2Ed8LP4Nvgfqc7GLhq7tm4QjeEiiKZgZdWzqCpAQZiZ62NhQd4wdNISQyRRhkFABiIWf0KfGfEjc+ARwgXNZfRT6oTCqgQUw0A0IKZrWozO6u1gcDk7Fotr99bh/PH1eTGk2t544l1z4176/z8ei2xjRDPvZcC7a9u1RZjgI/+qScBHuVUALwB8G9zAoBNYd4+UwjQABxgUYyzT695u//ZAhj3mwwAFu3QFLCPqhF8uwrkcxg61ayTPtWb8FglaQw0TJ9iOgAGngN4IKBCE5g48sR3AuUWxsyWeywvPyOtIemXVPGS/XE8ZVyEEdpJkuQGymGkFu9Bynjvs3DBhHN3YQCQBDYCgEwrIOlTXDcAUfwbvn47tfmV/QfyHAU0x7wq8fIUACA+RQPA9lfYPQNPtFECLLXHYBASwkiIVrfhy1zYjwAA8THvd2C68I0IAKhD0v0PAPDj259CZb322igAdYs3zG/iet7/6bPcgvSJBkAjp44dYyT3a2Y+oQZHLURhFEyZbDS9AUbbQv6wALkaY8I/Zej5Oh33Yk89TnK0VidHTz166TY3C5rz2fyAAMEg4m/UElEgTutjjqKwvtKQKPjqShfAFCjeIntOGF0yCOCLz+1wD5a0NhgAvDgWQOPa3n4LIwJU/7ovc6HHPvQrW+3cHm9c3gd+LnZutws6vJ4gqyT9BIDQcgEB7Oud6ANyODg2t9lw1zcfEFcG3PdtY54zCKhGlf/YU6KKdgAArhr4+a7kiV4Hb4I+b47ADq3UpZalRDmOHi93yctJLpRWKgua+7CakKkQvNSpJEcg2VlMhp4lLyLGzfAAQgmOD9HT+DwxILs6J7HtTYLuZkeAIryrMZ6MATqbtl3aqNAl/ItCGr93AIAxSCUkGTVFXMUgy2rXlFP6i+OsshmnRrcOrmxhAObYhjdShTFlyT4F03iiUuxZkAoJF5EMwODTPSidsx4ZDFFsbjNKFtJzNpFoTpoL16MuYkgftgpe4JjPiV8bABBc4Hb4cFITCOhMEH0EAk4ttOIZN2uzdAsorQ09F0hqoLZn3Da4deLfr66zBVBoAywhArxey8c/paZn99b16/fU+bXrtTgTAKACGuY7tx6l4G9z6wMCAbcfqcPlzartRc3Qvri6WZOdFlKp6reJEEY7AWy4rVTqDP5OtiZ9okNNt1q3GwDOZUC2Fo6LHKOJi5D4hjBxccyhAwAFVTFAre/rlk8/045rrioBtAAAEs+ixme7ysyoquskKcc5a58FAKwZahMCqqgsL20W4MJz9gpAxT051BrPxdAfTrLNm+AjgjgDuS5Bn0Aorhfe65W5ucTBjD8nIdLi3OuJW+GVxVqzaV1BJ5G130x0cya85ksw6KFCz4vRUIMCAABur2wtcPxXgC/ti7QQuM3RUF3thjiZCj7EHt3dsZZvsqmA3CTjkP06zFLwXp/YKCfZMn9gH0YYwPS4k2CQ92h+1o2c5OSppN9eBJ9Z6xgYZ2VOhRDK/SwBAAP7EDAwLqu6AyB4rBqnNcxQaw8b+HKZ0KDd4vONDwAAXBN5UfeMP1JBBqbaQzJsU2sJFoFmvSaqc9xVfHeVOVbq+nutP0zfBbf6El/IdnOSeygxrQVlAnRjmH2opsRXJYYe4AgAjqgsoy296VOAke995/gFk78DLx/sIcATOYZK3u9qbivStDzi1sXgUxABLvvnDwGG38NjOjkpUaBmfjVVKa+jRTdNPs8Lit4iHuEkSSjmqQAkdZ6NfUx2Fp4wEfnbId2sSHFbeY/933BcNI2p3hDEhOoja+bWc8ekard1xqpCwYrrhIcengCvdAdMCnau0v4U9T+XWFSDr/aoo0aEbEkNXQNaRJmnpjhO89X4P/7Za15zT9SzjPiuG3QEBBiCC9Th3dCLvAf+doATSSi0FBJuHgfp1+JlYCe7x3r4tQnG+J5eHMQWUfS2I1uEPfGw5UUCozuc+ZMBAOQZ6lMTeE/6MVD7r3EG2HPu4ispsAWWUsFpzbDFiFJU8TUBvCr52/bZ74HTF9N5bWpGEeB2cV775XkDALVY1W5+vRb3/jmuGj6/dq1W19QCoPCNLaddbS5ustJnG+CmTIEgDJxsr2q239RhDQ0AkrFYAJoCgd5HFcw2kj4438Dn0JI7e9RPNxrNa71PruCVW2Oc4yKw47Uwq8cEhZ9BoxkLP6OXScUYulSSC56rpoR3yMSkRZ5TzXVLj8HqzoGSHZV2hhyHckbnim/RGqTyJ8Pa1hzHfVAso5I7FnUdajMwED0udZ+KAAC5K8JgiZr11gIgA3AKYO1Lwmcp4r8curxu5wN6K1hxT1rdCTZJNQzs2EahTsg2uEhQOPv0s3ALSntJlNSjQ9IaXkFBTLyAQs++JbIqDeRm5E03SNHCLEECn9mA+BckZ5wWkRyj28gM6hQE8P7QRr0DgPwc7g+xboGvIu0AX1e1m8UITacLaQAGcd+Yw5T/VKKMv5pQcJjgG19jpgFSvIYhaoX4tcX8INFT/9bji2ggh0rsDgASkBptxR5Df2nq/1sx6mAYfJEfngvNHpStMFMB6Q0rITVU6lvZV3H61kKZCyffgQEYb2IuXgMsTdHepx76PIFuVBiA/Hmk7PMwtO/LHqJnbFMVZp2k6b54QSsVDte6XYyEFFXh/DwiH71q/dkHcBAFisYE9bsRgOPneH981se61ygKSDvfRZX1pT8YI+UrmCqxs/9psZ0SrzXE9jzPWB6Dw2HHdawwI4qantfD35POjgYbMgEyXU+PfdHSq9WZHoAE7th+eskUjZAyVmekresolzt6mbu3xgrCfdbcqwhSW4LwYeDcMO4IZ+bdQnDg5xm3EVVwl3rMNjkKAMCRmS8UQN1GCFiL5oIBIsmDPWSZdOhhxfiZHPSoxOd2MAV4yUhGYG72IWIwBMPZpNa4b7x3UlnI2Mqn2gGU/X5aq8petakWab2rcdI2cuUqk6dkMq81ghwAwHzVAAAmAGp5VrvZWc3Pn1iz1fVansMl8Kxm2I1BbY0S93Z9UQewVJc3pfxH9b+55Jz/DOwcpoRQEYES5YcAAOh/Jn/4/gMgUOwaP361JUnJ0wioU+Osdiwyw58h5kvRkSKGCdstvKhOI8wN85Z2XJsiSQIPGPB/k2Gz4p9qeCd/2WzjxmfdcKepmyaFFSnigo2BslGTkzsdAChZenTXfCandvDzzECkaBgDPr4tR5StAWjV/3B+6RYZlqslq6EqTtvRsVz9d8d327hH0xT6P9NTeC0E8IyFthfmMkaBEJz/AAA8pwrzvZp0R1AtWavdwXTRGp7noRukJYrG76BHVX1bxuwkgsGPJQk64TggKqpenOO0kVJlOx3xTgQAuMRU69gaJ4L0+C34T8ybPAryn0H1GwCQe3eU6VNsfhAAoHjTjfz4Xhv1kEt6lzH4a4sZAUAOfH7oKQhw/jnao54ky0rewoJ8Hl4PR08G+pUvKuNX4ygZlN2uBkGFZPkJ1ZGc+c8bU+IAAIAQCgCDrAD+fXPcAmiv7ZSuSX/95Oq2BJV/j97B/6Dxu8zFHK8CBaqlVY57LOH8Rk1AHvYRbTaakT1KVX05eKGk2sschH/5Oy3y0YpUjEap4HcCmcxVpUeYyYCf9aQSGOlRUIBh38gAA39Lep/ViwhIdehc17MK8Ay+e/1z0HWNrnT7JyDA9s4qWnQPefDdJ0Rwha8886pHpNQ+0TYyVhF+UPTwZsZ+BABTJvG0ikL74rPTa71bKyrfm2t0nbx5D3y9I8qPqDEAJ9bLFBviUZtpTBE+CjxybmVRWEixpCsIbnbzvotsjsTvYIhYwVIeqMeXqmIHrrRHvJ1OE354vrDKdVZXMy1kkY7FlWxG0Jh8ZIWKcSosvsFPefHXfgFf2+tf/YDbVnIDzfw1px3A50ymtQVNO13UfrGq/eJMDMDijLsF9rNVTRf31HRxVjOY6CxXBESoirNlEC0q7AQ4AAisZQGMZUCz3VYz/5xf1XVikic1CtpSAAJ/PmAPAIABKHtfZ1hwcwJ7i2s6AgAZO6WahA9AJj94JjJhY11M2gp5xls8dPxoKvaI11qS6swQ7llGAckAsCI2iIsQjhoST4AkRPOxcgOqTeooAcp2F/HFi4YssG1+HPYf2AUADBXkKGijvsMg4MjJEOcX53U+O2IAZGfdW6oyFnJ6HESuBEYUp8o4KYlujG34e/b4zYBFk6CNptKkXIFBxnPQtEB+yonAlLgIADABM5PboHbDaPqJ7AoZRDHL7T06qtLJ0L9yjzto689704o44UY4x5fhtcypunMPyAAAlDaOQdNNUubrOka0KJZWJk1kNVjM4TnXFMB4z/J6kdxTBI8swN3GBBtwyev3N8nUxlGbEj85AGDMh3djAD4UANAPFeU6vmgibf+terymY0a3JooAi4tLdEG0VpMz6XbfTAuAycqWndQW8OK5TFpDjPbBNQBhLMYLNL5nFdVZXpP5av2u8a5etYOyhiArF5XVBhGuNqnhd1LsbSzOhhrhb51gkuRxEOmbPgCA9MPzGrvqV68pBwUUJ8VfSNFZWYt+EsfIbCdLL2pUlUbVDV17tXFTqPo9oZ8YvwW24SdcokKOgBsB1VpIn5DXbqdZbTHm8UpXpavquVf91Crgc7lTXd8PxjF5AOiUhrHQ9EL5CkSxJvknwOBv0PtE9ct5d09o8IFh+WzKNkA0YjD/vYAdVujGWjYZ16fZNLtG/wwmWhvAQjOiBI0p0tnchhwUEuaBd4NPdC6qH/Vfqdalp4HGLLNSmnP6jMDC8ezVmnnAsxYAgOsHAHABHQ/FrsP8tdkFKdD3DK7Y4JeVvl/8tS/kc/u6H3xDu0ecwYd20NUm/RupBZizFbDD3gCAtcUZq38AgIIAlx/zmiH5L5Y0IOJ98eIr0vkIkturqo02Ac4hrsv4rLxZ2TJgpW/mgACg9twFQDMgMgMaF2RCAQCAsM0AgPf7pBeOz7u6BABIT71TuRGBsqXg+fJ2tpoORIBfeDm0ZN9uKvdCgTaKB23Dq/euY5jRSx7IAABPvJAVm5nPMlAnsCTYs6NmTHFo/KUWQNoD1H34euPbh8VoC4G8TpgAH6ZY8QHgJzuuoYUwMABH6ng7C6pKtniSU1H2kYCweykNU7RGaUUllwAAJDGHqu/9+kmt2WMPI2BtgHrEvGAodgjaIBrGbhKvAAZg1M8yWB4YhgYCrDVIDA9Q6a1Wg2wXrafsdvJW9AhHbQC3AJT/FDOUmD2XfxcA0Jlaxz/mOwGAUaw+nuURAIx5q7XXT3b1jAw47jDif8tjA6NIAHD0yUd0Y/9RrCA+SAugV2hdnJIX77xay6V64EpCfW81AzD+B1Sn9KEHiXP++sCvlmw58zipWeag8TSh8jYAOL04uVnj39/t/WaT3CgwDF1EoZnFDTiOnGRYQGDnfeBAuOu+L5ymR1YeIzjh4CDJsJ6y6jSjMXno5jNcn84A8OwPCaxZaDo/9X6+B8GwDYW5RMlZbnkACvIdTyJMBQuTnpBhrPOp9Jd3Al5btgQqXk1qjb3wBjBy0/K2OgZbPICuyhBsGlq2SyHxjwRb2oQoO1Yy7Kxi3bLwIH0c1xKwcYDFkAgk+ki0P0N8xfAygLLW62qkjds6A0xNm4AAikLikw7b4FSY8StWCLy3juwcBcSdnWvFMgFANzjSzLLeq+6B2y5mR0h50qgJJ8FeCOp8yliJQds9X+sQ+D1onqSKdz+f1e3JpNaktG0GQ7Dc9TQ486iCVAnK8Oclf/OFTEYAALzGdhQkCBh1lbxRAgB7bH0EAKAp0FkVpkw4QupV0RCzzhfcPwAAAFaCFY/oHbIAEPuR+ucWRnj/o31HDryL+7gZEiyVHB/WVxC5gh0QAMDkCbkpawDm++loh35UveI5opVvjFCGjWg4a1TbI20PACDnLI6ViT+NRUiiUcbl+nIKtZpUUVVpY1cN4NqodLunelgOMFIZ9GL8PIIhzcrL3KWPAbZiy62eHZ95L+GxhiGGYQIKOkOjiDGKeSZpt49a0olngr8XfUHidOheNLVY2diHXRU+5EjImCRijOKZmrQNofFOEAiIlmLCzw9pjWSlpUR6Zpo90z7HDwAAIABJREFUufVCKHTi5a+KGi0XY4UIAjytEU1AClHdD3uiWBvA6GgxZnrmrWD0mYnmogmJ22ijX/UAAJLDKHh2G7GzclLtd1M5Fb144jIlcjqqfgcD4Bw95rachwCwO4p4t439VpvWoAGAzAYm//euY0+d7OneRQSokRnvtW1pzF9HQUfW8Xbji0FvyMALEYmSIfopuJmqe+JYln6746UXBclhjj3fK4yiGYENYo1QfeMFCQDofzcEk2HCYKz+MybCvhfc2Hzw26HHgbfoCL9r9Mi0pAWMfAhticmb6oOIBwUUeAMAGWVh0DT1ZC/wVCCiNoWOBaAwCieVM0Mmx+YEAFREmBrjVbVVr8ds1AOXWYzGCuUbEG8E/BQAAL4SV0VtNTCvNfpxUmmr9xZDJJuWEMzIW4/VNlG7vh2MCqmA5SIi90ctm05bidcyFJ7XjrYAje89nRZfXVTE/Hn2Ws+1dGWYc0fQ6s+htzyrCjNUDoh6wPTIMNnGUtUAoAEVRkY5Kaq14TKaARn9+B2ZjuYJPoAABRpM4bCrOlT9YAhsPmShXtTfKCqU/FUNgv69VZO68graVF96VsWoBQBG9Y9A/CVf9yL+/Wtf9QBn6rmAi7bI9uEnlWrwiAoT/4LkjuVBYADQ58dKYUwQUMgE10EAhWnt0RJBUsGpcNxQibMxAMD0DhgAPbezAxhCr7N2mwNJWQAAYj6LATkap480f/H1c7oA9nnu8RkXc+L34c2iBOVOrjiPe2hoBhGowg/un3QxDQA4IaSQUVU7IQBgyyZJ0tv5SOCT1u8CLzEAfQqA5wUFtJkjnokwAH6NUcyr+h+0SwEA4d9coVMHYlFe4lxjsIZR5SSOcQxO/Wv1sJNQMoasiONriRFi7JbATgombL3/5p/gnCBqXuVdAAC1NMzuOvV6rQIEAADcqJr5/OwnoXlT0oKvtS0ANm4VZ2ETvlnGJpvWwimJyZi0ctdbCSQlZ4WhjxXxsb9+Pq9tFnVzVJHvRKMf0aLNxdJFHQGAYumCJlFI/tRLnCT5uxat0dbFo0I45mgSjl83UPPJ6+37ny+QOaAityp/EBmMICC1+Wg0oKSsG8denxXEYgQ6RSb2wNajFLFYiWwlPaLsFXo5+D7wHmffF0/ScQDTixbtpxEo/BwohQ+1WyM89QpqBCpi1bJZS1XGKLRQYAZFalGLK3v9NB14VsCuQDHLSWMZH3qmiCxP4QIVm+2EMjYDQPcuAwzRw35IEUCOGAA9LD1hqH/b2ZMhmPj1TZZAxUoiGknV7wHEeMBEYam6kzgmh17Od3g/fF9W4soIRg/JBq0Nty50GbrvNT8HoR7Ilip3KcklKDN97aDO3ig93d1FwCZhgiLzBq6s8F67YnoUa46TEHpgAQDWombashEGd04R9GmThurNQBFpxyYU29yONAAxjxGI7wBAo2ayeo7jGA4YvOONrymR6KYlZAAYtfs+hlRapHLjPWC6n8khjoEhFr1SVA6Oog4zDribTuv2YVprAAnqQlStUSBHTY2BsfukUX+/9OUv5jl73asf8P3LpjvfQ187fjXXG09pCoQPJH5U+vigcDf8MHrRBAJqAchREYwdKHSNBNLYB+eR/hH4ANRZ6p9pjerxWbp7AsGC/sWN9iQAPUc8DeAx4CkYACfZPNsBeYxdqfDid28AIKMfjB+iArWQLwJ7j4hJgW4GyoFZXvrdzREApIFLgnuv53VCoBiwR1+CPiUmLUCbLpTcWlXXPDsk3FWvPPR/Z1rJkpEOl16HJzD/bWOgJAUp6jvNrhgQ+2+3XfJsGwQkWdJwqVlcKy6AvSMAQLI2G8VcsNvR2rztf/FoH49RtoBnNtJmY2FK8A64gMwLq+JbYoWEQLp1WbI6l/ZnDYdFP5PyDJf3irZuOnb6BmR8VCBgAP0teY5iWGkUMt0VDRt5z2HTbXJPn9xyhUMkEmCIbahdHNimohi6Fmzf0Y/G2i5cr9MClpqEUwaARbOt3v0eeA7yfs1gHwkg/e+TJaefNEvU0V1P/aKM1N2Q6tNUapJ/ejR4EC3k06iGJWYeLYkKnr1L7rDX8qAk5su1xjlwEfBB+1f4o9NCV3PnqcjGNbKaPazar5XgWqVDy0rPTDMAmn62ZDT+zPp8eekTzdtGMfFMEjlsa9IYGoOpH44GMnD5sMZ0FPDksDv44rA0+mjwddZNwiFTC0CASiuGGcgtq+HP5YvK2kip/UXHw8RjTeWLjC0gvhr2g48OjR5DU+WSB1KafgpwPCfdREAGQXj/sSHWaFnOgw70Zoud7l5PHLFRfoYPG9+Pxymbix8RvNs/oawVsVpDSPSnkn0X6fiMEllPakNDkwGU9H/m9+lJwaCB190BcFK1wSiaxxPFqYzwV5b6CsAQ0OFDFD0ZKn/ooVOLQwFLgkBRy5Bio7luYymPjfFdJg5xRawYLSq1OVmh8ymHPgR7914hhnJgQfvjCiuTndSix5EnhfYH8IcM1xX/8dKXfwnP8+tf/Tr9XJzwTK9YNJgkpRYFAhlEgWCLsF0Qs974AHjSWZTzpLlsVnAC0GyZNTEoI5JtYGVbOdlpmQoTyD5JWYkf4EspVWCAzwh0JJg955ifWkRpb6l61nhwpjCWCywL0zibHnQxABCRQRA7ByJ1wpTAQvcq5j5g/ZLA9LtjItc5T2oJAGAxWhwK2PQywAPDqTuZCKXfHZnIhPH5HXRCZPbsVCk+VNV/1n6yonZM1iaI+GOIvYM2IF5IYZrQqtE2SlHPWmCDz7vSvg7rFZoWK9W5hbgEaPZfQCFGZzvHjNF1FT19mr9546QKGicvT+mkBedOp64HcTKsu3X+mXe4jdwMM+NFF7kmz7DtxHl86LEQDCiskMsFfA9Y1HgKikBy2+zmUanQUIqgSxV8Ct42NsuYHZBnQfUJs5Pzq2e+F3C06mVrVSg0o4GNYYTIlvFeYknZcHvCxcUyNRSZTktvJIQFigPkSE406YRRC9Xi7nE8y98zxi7BXLKhIluIruP0c9LCZK/io71TYNWB4Atm+1niB92YDEVJXKc+pA4tVecMflrvKwQnAJCVv7StoJENlqOkCnSvzEk9vXVo4JIckoj0rPedAnT6Cr3oB0vXENvkFOCzLUq1nChAVok4gHZe4eec7IfXfHd3ogtg0j2XEyEBlGdfeTMbSjsBAEwg2g4IZSN+1/WTI56AAl0mdFQ5/73W9Tci1uhenwuP+xhTninIAABtXwODosqeCcOBKJQmAYCVzS05ZswTAjSOZvnBtdNYBEeKWR5BMevBFBm6FNeHp1bMUChbgn2bFTEZNu90BYk8pIBuqH4HEs+PRmN+HXwShHx3DRjwXjeoKDkGiL6lRwMNdPAkaVkbwgnscul3yL43HcjcpqFqOyY1Fq81sIp45MQCihyshXq2ErsiiVDLwmmaQy3MoLCNyGDggAIAAAYMFRfMYyg6m9Ql8ujghEnQEEbEWoaeehRcXgIAUFVv+Puv1z7jRGILmyTKUuDTrnkJAgmEWeUbzODgcYrBY4YUycoIJb+0SyHHylR9zGHwozd4fjUDzq1/W+8FaOyLeBK2vNgCEFUqLcydAEALjcyGQABJnYnTr3uzHNdDZbvd1gJJwwGUWhc+R7C2kqguep/eC+YwurDE7lBLt2nEuuEM2e0ztLj/LnFF1yUXCKymBM6JKwRCTMg6k4kdlhpqKVEAwExGbnGNlA9BCoDcVrMN0Gr4vqY6FpMaAIDXATFtDMR64haoSFGCmISOj6aHAgIS6zDWh3tDncCgzQkICCCXtqqvYTc2a+yhtpXKBySJVRfdH6raCEqZP7a47zhfAIT0PuS5otU3q2SJTFEycQW5py+iJeBuE/9SvPH1Mivc1pUPbIGAf/86tnet9A9DHhvjAFC1sm2mx/0mcvBs008NAIin4RREivBhjF2x0ozkUJgFLIxGTCnaoj9jzl7OJgeKmOAlyvfQuxik230xNJ7hqg/BKH1ai5x4nBsAEAgQIjX17rOuasYqTwpdnPgjWKNfdtarqlvNuXYmOvdkW8TtdMh0D3GTaFE+LO2meGY7AZSMhB3bvKiHVrVOLhrFymsXjY5fXMBjAECKfGgr4Dpxn3RUtEkIww0bjSTGR59XHF7w084AKOlnI70MmnSoBAB4z2l/F+Uxkim9UBWUmWD0+UwwbQzH0wgMVla1u887AgAiVJVrjcnBuk4AoTic8TCNjowYAxxUxlEa6/j2INK+R/PdV1inij9qXZ+tvEMEAVLwETKlD6rjyvcIAMDUGdprdNNqbMAA0AbvbLxPAgClF+1ocDjNc60zxTVT/BADIBaAIj3dlMbgCH7pIPD+UbjEvcRK/gGXgTG0AlWFwqUtAMl+n3IeVPXPoUNUXjBuQCJjSJvU5UbVHgOsRYcMyrb3TTJOYMBR/pKXv5Sv7w2vfp29zB3ITMu2cUS4AXrcUa9EwIWBhCwExsDOPM2hgJ+tiagSU5GIPOuoIMkAWOnqAsLZ7oYHL4DWmvP9b6N6BgBtayVrAjEA7rR4o6EAwMC9K+2yhWjwRMfBbc03mtyhDsmLggDQ6KzJZ19xReOy5hqNSfB1ZADMdjTxXwMBgS5mAPhA5M8so2oCDYZbAIqbnohwKyBGTjgTYQDi2YCvYxmm8p3P/ZavG2dCwC2xQtoDneQAACTCQ63NXnUA4PKpsWd6dhWXqBdponDH3GHHS8CZ2lA6D/nV7rt1OCMAEPNnI7Huhs7dJDzDnsdlSrDmKeomb7BGl6kOZADAMttbozHWAgAsOax7wfdNETtqNcSOWNGf6tuTUP296E+nKn0BgL6MiC1BB/7c59buYQHiIeQUSmk1NeY3BWoEwfp2AQCYmlJf5riNHQCQFg5/5mBi1wDAFCoUgrGeVF0D8weNAIBH13Qi+3UWNfGH02XL25ZS5VkBrvcvuiIPKldCgvrkOlqJ1ZDcNMWVtoQObHat8yA4GOo1IgD7QBsA6OpY4atv7IDsOtGtixw4xFO+Pid5CSeSdEW7EhyYYmfgbfaWuwLFONogNgbANzA9Gj6KuaktSYlaVkWQNKTaw43w9mCzJ5cJCZ+ozNZHfKb+c5K3AAOtIENduvRWv17MBSReru1EUQUAuIKBSjfJP7O+OUxjtde/Z0bmfNmteWCFl8VGTLQ6dtQA2zaat86+EjEUWqDS8NhcRgsDCBCoYVRDEnuw8+T3aT5s+TdRiSzyQk8yIVu3En95/reqE4EKBHgBACT+GaoLVFP8e7kg4vrFoU5TJWKr0log7eyKhVeb18QfB+zLkD8DjhoBAFkPN6FCfRNMQJSfzXYChVdrMEa9paZkK3pWoLj3l/PfX/L1X8pr8Ya//1qWjOlvCmG6PeKRJgIAtmr8ipxA+R4wXggRK+1i9RGRbAC5q4uW5MZkgOt4cQsVv8YV9dy63+/YgfsvihogKX3SqOTBLBKSiTGy1iUMgFhGT6GQaFKcEkgGdbKryRVEiaJ/qVtIewUtSbsrppoNe8kqlqX2vpatAemoyc5k3wyYttnYAmAkYpzB60986lMucokTq8Sf3dpCzSJScbT1mPUzxQAo+TOK5Idb+aNTazjLlieAQxwWNXMzMgBJburTZ45dDICqWN3NsV992scOgFEroicvgQHFUmc0t2S7SVnatx0AyLGqj9NJCSgVPbxjANzwHtE+FgMgBrUvlJKPRECX7gH76w1Ea/S4tU4iLKeNdhZqKUcwF5i2b/q37ojgi+PYHhyQKn5giHgc4vcxtpPJhLoZFxbZ1zEAgN4YLpJHwHUKAJrAM2OkC+ZYHIaFeppHoghVNfh1ygA0AOAWAANMtiu18Qfu8BKr4O/ThSxY9gJ1Lx52BCdBOvUMEQgU2NKTmU3hRZ/3KBEgw7t799io1tYPt1lwBQj8bPR42wiMA6MqA4dgCI0c7ILAmx4N79/rVLWyWDS1tuGpykBQaEHO52m0jpShR04+M1XvibFyyXZxvyZTUx3oNA2gron3xaevCNo6ohglZjatlekgDsNcfahdXMhQG3a2oxrb7l6pdtrXA6FyaYWDod8p77lZAIjNxsTdfBAMdvLgq0JVsm1AAIGS/QhrLHzhIxjCrV5i/ncAABEXsn4iAyC6tgGARojqZoyaDz623JOTdc/yIshIZkZ25BGA+4G99vgdandV/moBSKkPAIV17m20koxNPrTaWpVTvPll0ITXHQ+ALQCAVZs040HVS5U/YWhLflp8AQdFsGxdYb5ZDyIzM09kLcYV2xSzZZfAtL4YDAAAwA++ViN0o49GHgL2/FUJK+KjlzksGWKrT+kkY4dx6uyOnU60OV8GYI02PUzrEj2Mg7wqQns3RgUiONoKi/qnj4QX5cgITAwAGY+BXWwtPxsChZaV/bSeDwo08TxdbQiCeL/596rCsyCMItqh182wH8fJHVo23mQX9tB2wDpLetyS/KMLcJgQADBrE8W2vk4aAO47MftA8KsyVUK3POJtHbUBAAsUAZB8Ok6SJYB6lnjNPG43AAA2U3Gfqd43+5nSJDsYTJ+nj92YJSemTNi0XrYF0wEJCYVqBXSNjq6rcsagwfQGPS++4QOs2J9CjRMYxHJgkDmP5BksNne5TlwxAM+0Jpaycj4/iyn6yEsmYKX7RlAb0ZgBJyQUMGSsesXfB4pNS0Vh14C4H4KcM1+Q6NgSxwRKvP/mg2oAtIsguWDc2aCCUcLrUd9Flhv5YDGdHEQJCQBIMKmj2kQTHA0S0lNVEZlseqZO8MMGqND/UVrqEKsq5EpgRm7crF2h3SdFfUaWkPjNApjCknDipA2gV6nXiwpm6I0EoDBA0JdbXs2cy88oI5OTWwQUhmh2mt+1LxZjYuAyFff+CRl8YeWs1PS3Lcd3PUL37e7YVwCgCdMivHLgFnUM1kENGUkldE9ILzJ5qxJLENF+dF+DINT4FHiu3z2ZhnRDzZMBOPIFsN6i7SmHylYAgA923qXPA5InlhnxAcjedD2jg92tqeCmJFZgIZCCr/ewjZKjQWkD0DJUFXEAgNk/6yk08bCZgsPoTlphTsxUqzJvPWgTHGGLkDQoEusmJ7I1xaUSg0IJCBIUqEUozq0BiG/fHEpuX0Mmfwq6cGR1/yBsw13TchgIF8MAcP6kNocZaVucVaRUrWoOAyDiPdvwZJugXQCyj53QY0czUvo1Uv0j/Z/pAfzdi7/+S3n93/Cq19QEuzSaiFD+5gLjAilKiDBiWUjoh4BqqhyUOEWwLTCqyk4gwvMmEVfYxfRL8/usNhu5ofG1N6AgUWS+VsxAhH/W83hPPVgEgHCIx7q+SC0VnFlNfMSBDThGOhc8NzxraxhPOamwJtJhGUd1Ezei3xEDIPEg9xBEJKzHW1/rtcoqZKIG93MbXS9ZUWN1J1p9rfz1qQGy/8iClWB/Phizhg2H0g7o7IYFUGcgplJ9AVQTAvLliNrHz2MczmYPPhNqgSgGKc4IdfVJmaMzN4i7E+MERu9cKBQAoG2AGQs8Tv64Fcu2rCtOl+Ihqc9gDxysIRgAjCGKxVD0sbMsAD6fPY+TcmJK0zl4+9La+PQNzGxj//wQybNkEBs7BkuzovNtOaaanyZTHcnF1gznW/+NVprP/jAuGpEk3Q2Hyj8OhHnWmeJY4FmvMkyzZRqPGgKyc96A6GJpspzNDABU0WTcWglOvvF4wacAIH0wiaa05nKsGKXU9L57P/ikXRHMaUai0Qz0xjlhwqQlxaaMEVARdWOTIMl+QU0B+Xtj5GvIS/yjLpQPLRC8k//o5cz5VD5gMWtx/789xEoKoDSD3FvxPAQ0UXWd4GPvK8IRgx4dr66fGFEyKSk8qBFssYrXsWH/39VoOAuH+aZX6D9dyFJK7JhMKACIhFHUkYZDwII9N/r4Z9hmSCDDOk+mIIIAvU9tpFPlt1gsLd7sQVEtu46e2yE29RnEvIXRC9J3xqCs4kYUiz99di3IzKS1Ank9WU0vll7GY7qXYEhFqxKyfidFjBaVqVdfYVcIakcIZCEYGgCw5SLBHwHADiNnYAJEscv5EONsslfmz/HPioiJe7+HCQilQz30MNi5OkwJAPA8UStIdTXAI/5b35PipTAAKGAD1nFudngdXb8yAgC9RyUKJTG9/y96+ct4Dn76f/lJvp9UPwpkJv/cpoB2QcK/eU0Bhi0CJCOGd72R+ZV+xSe+L2Fqz6EFw63693U4HJZuYUCw50QB4ERLYID3vsoaK4apeOaYoNozaAEirkBsuMRYGs+5Jg3ws8RgKZYp4kfA6Ep6BxAFZsFrpuLj7sDMAEo02dufKQIIdIdnnSnaQF3nyJNN7DWL9s90USp+tpCa9shAFEJHq9PFCMEgx5ZYBsi8aW7XMdjHqa9pADogxD9KOxcNgM+vym7HGDwBisV4oW2XQeM32xyftQu6JvFJSKLnKaCg020MCMABzuyfEkYwAABTA4xOxl4en/d66gMBwFj1p63G9jPyFsV/EHW6DcD2sVoZSmoS5sWaWuZcfibszCn63SeYYCGaGjYAmx5g1Im5OuMZzXPW8gD1DyqcjS0ai51nJBkDEzUBQI1JiDeB49FoQtSSHS+0BMScoLOuLbmuAzevIzYAaGd3BAAU/QwtgBEANAEWR4usjvTDjpvBHvPQN7aOuplRCCEKaaGf1wAAxv/cAkC/BlSyRlCg6rSIxcsklNjSdlGVzP/Rx8A9EN8G4/HGOjAhZ1uYImeni3e7WqKnqjDpd+Vk4L6g1oeaYo46vIW79IsTAHVgxqAAjYAvbav+OwCIN7+uER8Or45M20MztVHL6jXmc6M4Tj8q/9hn9cV6BM3ykA9Ul8YgFfFjkNETiIAEzXvCAPgpycPOLV6wiM14j0ezSJCZldHaTxtrxP/B94DrTLHTLE5oago2ipOhKNsWTYFSW2Ygwq7+YtUBgH3iAwA0li7f/Pw5CSnACueOLSf3TKWox/SGYAyVxftpodUEMgEJUwtVRdNjrIhNiCRwTpHhDOg+KdDpAUWiz44FTmtM53WJMT6eLwHRBgBQZZmujC0uAQYZbDN1u0PNIXga3BKpWfEEjECjqp1GwU4OAgCHQ/30K3+yTTQ06tFgMZMwoFAJAjD+5z+nT87AyTHYYXGX2aj0iGOElOuQICe4AHABAEDprrQZdoLjlBGDqyeOMCFgu+20dXSHNOqF2MIZctIjnQHgXHrMxiiklFCW1eweIt5F7TbdhIUMhhdVicEYRF0EFnbYcqLr2xY9NE3WSJ/HKSJUaB4Pa/fe/43sgHYPb+dgvoNkBV8HxCrqKjgfj9ips5+JEVybTNXwOqX/7wkrgnULF8XKxVMg+z90F/J8E7Z7kyhjME9r4qKAdQR0AXynACAUc4SauPZ0+DMAyOcHAGAXgF6nzi2XU3kCSHvudTbsDSfqnxWTr7cZHK0oB1gU1FErVGuJOZhr51mN1JrUBQCIsNPsrs6nW2xSALlFGRWir4dDPttTo97Iq3n5uuOqGDY3haJZBTYXYaqFd2hvgQDk1Cm4jh8MANB7DCGTa9zxOvSiNPnitiregxmAiDY4mbaYatJ4MVs1DUBHIDLjxzfk3L4DiOZyuz0pkj1Vn6Y/2u9tosBIy+I/thCMYLPyFSJG0KqgkvHRUBt30ms+UjcPqB+FCG5ut4mkA577ZUFHSPjw2JcQqlMsCiain0WzqHqTb4AdrSxOi7UqR7h8CMIE9CDmfe1HPU4dzCRBVl6msceHI+t5peXuAEOHc/As9ziSEpbeYVoySsQaoWKlotB/pGDdrDVHqq/zaElr9TQpmlXk+f4+9Bjz4zpe/eLDFBbAVr5tUiMXP/0wj6YFDEnIZArNnwsG4OqwIR2rMUkdaJ0R9GjFTrTtYbE3zMMHnwZXqqnuu/BN1T9HluAbv1CVmIDCa5aHnVsQ8RAh6eB98qQJACD5mwVAtdlHAEmcS1VMO2TR9XH3zxgjnpnQcRnRajRtzeoK8CHtKc9XswWgdrvuPnQENMDpTAMrQ7Bme2gRBPJYE5PC7kFSKmcvxzHT85Jv+DKeoQde9VMawWMP1VUwzbhcqU4mtVxJ5Z/5f40x2kltAGx5JgJOGwCA0yJ79+rf5/nTEZjWZocgv6CxTHPZdJ3MCh5GXG4HZMlPUhLq2t16S/c4AgC0KQwU0wIYAQDbJt7nAW957KHH7DgrSI8WkhXDtTUIWHBeOiyE2IdR+CW2zTPxTiZsKVgoKB8F0fIkn4dqnyDZz1OeMbUeFHtx3/AapZ/y7L9NxlxbqlIffPozqpuKFi5zzp8EAAISkksy2TTFuvRYfJ4BgIdWJ2O+RCkanxvGFPE9GN/Sdkwsi1A6Y20eCUxhoPMKq3EBALGEnvLLIBI0QCtrwGz+Q/+BhcR9mGY4QAS7wXbAnRz1OFKu55k6iMREsqoC2hCARnx4fbVkUSR9ladBwgaYPSAMkNlNc9fL9QWL3FpcztoCShLr5iMFa8y6xMjBq0N+N8SjLngTy3HdmawdL0dtWVo7OzwfbgEEANAAyQBgtVq11xxdAL//AgOo6JTAcOdEBDhqAJYzOH7pBssVTQlNtQUAgF3V6ORlKxXnzNxYFba2smRsV99NPVYcRbjrhQGIOlpJEVSY+s/WEvAggBrX32v3ePZfh6KWYlOznEnHvXJsCfywr4UlBurx6JBLk+WebdgBA4FGduZmDxV5cmDYRoa4KLKHPqFer3uZWHfKAG1ZQhK1Immz5dQ1ULtDACCWot2cQv+cZC+2RgyCSuwcmjRNmkFKa2m0d9CuRf4mh0fBLyuf1baJfoLp6kjk6EmNzAsPG7/oDzAFA7BTP9Y5KyKnBgAy8+wWAAViEQ7TCMkGTX5/AQDjqA+S6WKJBKNNkmkDjGi/mVHtpSQWPuwAQOOTFnzF/pWBOrsQ2qCcvSVUMQG84JceUlO8PorgDi7APhh88rWZtQAISPsiC3IAAkaKlCNdHHvSXSIAsLomDMUDAAAgAElEQVRYaEpUekSO6eO+5Bu+nP+MFgC8DfCFpGxZ3ZpaNLDCumaJ/+akUUbfeZ5Zu1/mFQiUjiNJCrrc325amODbgZmqbVeIsqNWfAlo2TLAQeEt8JDKKJ+H6h2juKmUNWnTF+pojFWrc1n100dhpiRCAAAhVRf1sv3kypMgayGRL9nGxKIWk/T3IwCgKyGNncACyGCmKfQDAEwNJ/A37OxEnp68AICmYOKjArGj5CUK99g8SLqXwaZPg4T1kzupimYuT6JeQmOsSniKPYpVGp+j9sOvOwwvwxFF91KN6tnpM+pHiX3QOY27UAISUpAIP6rFIqbQ3WS8YO98oI8EWJnFrBbLZS1WC4ICaLOw3XJ967L2m22tN/CQAJMjSnyDP1MEJ0iknrv1bWbkcK/P0GKIbXrY4UbodovnjILre5gxJlXvKY72BJqdcM9/9AHoMTytMgCApeKnWdQ8I0qhAgAjA5AiUj9uwvcuYrc1FQTGDMiwiyej66M3gAAAxphg/HAXAMBAyzl3MQCi544BAK0nYakJK0MKVzzT6DlN0c9e/pJFHG3ntURMB6irMbM5mu0MBhG8IHqE3HPyQXRVw2Lt5BcPY9uq1lKikudwc3EklhHN46HwIYngLr3viHjGUUEd4lz0QYhIgNMrrjzAWeqTG6iKnhBKkhbaoVIMIPOjUE++hnlYpWI1CMBncdd2QEDENDoc+lm6OJxgaOIj+xx4OUUCXKOfGmPgbWhOXLJPFeMjkIveHhCsb4JnvQMCeEbzgNNMx1V+6DY48WWKwQ9WGKI44zmuNYcw6lDTcuDB15hoV73HM0KBCteZAGAxpytd5tRz72TYEdCp5L/doiLU2KWcxdD71zXm77zmuq7chdCqf5G88dXnWB91LfnVDaYIMiezuo1KxSNVUqnLZS2aBb5ObXZyc97WzlnwYtl6S/wGARGHxva491EP9bJv+gq+oNe98ieKUzbWhgiENf5K5lBY+sNxSRsYcdW0NT4GDjJJMa3qWNEVyQYAAwNArwv3WoF4tBVSVV0rLhwnaLtqMZ+WRBlUe401hCBJkBmzlS+HQAYLCLxe3Uavlp1zmgIAgO7C/JATGxc+udomEIAS1XVkxuGaexxErNutpxDsV4Fnl+BRVH2YO0k5LSdxwg4jxyZkWBXvV8nPSgs2r0m9cjz3en8br8ulQdQw5x2mhYydzysAAMGSt7US1JgF413HVkfcb8cgfA8AKN3cBE+9E8WKFkxbDOgsskFTQIIXogUo5JvGVl2vSQBABaIKIwI7Jv9FnV07r7NrZ/wgGJgtanNxVQCJV1frWl9tyCjAvn3NWLWrqzW2DVox4pFk/OwsqmJL2lMPmVISvNKbVstB8QG/S1AoYKfP0DPfr49BuP8ubK4K5j5q30DyTAAA9zUs3MgA4HqGOY0IMC1kLnvLyLJDDE3L3O+P9iI/NwDALYA5AUAGREYNQIw48D1JMw4AQJW1kp8AgPpVeBAoXOG8shzBAgAUxMcxFlfsXKCGHkj2yPlC5+LbHpQ/i2ImYR39bgRsMcyRwM/lFhkuZiEHKFfHUS0rQBvFZgY+YrD01LgNywciDnLjiFVEcW6NqFoxa+FVrGJPMnrTUTpr+okSqtCw+s/R+aT1oPfa53BNDshbwX0gAVE/7FQbpXunyKwE0YWOqUYlOBxSVEZOHEyyD51szHZLzYcEU7q2S/SwBraiMSShAu1VnWUgvYJxRQyB/QDiGnji12k+l5W0ffABQlvFyn9U62YEAOrzKQmgIqCt7Nz+5Uw06Y8pWpPFQCsFrgj7qu0GOyBAKep+pPJnjcK2hK81liVhRW2W+iJgoZ2B3xU+CJqVtGwpa2U97jHYCwIAXnP7TdlR8/8j7cuyLLuO687rswogRclanosn4H/bJBpSnoHMbh5eIAl6BDbRkaI8CulDo5ElAJmv9dpdnLi3qkCLLqxaWajKfO++e8+Js2PHjh0JED6d3R2h0lyMl7gPLXDPM0iwzoRDOjVyC1ivshnjg5/9hH/31W8+U9nN/vQiDfyfaeI6DEILtzY3/BzAfyC2QAtAYTvQmZWmrU3+HKWBcTtpaHTFFavOuY/MFMQ+GB4RppuxLsmuZBycQbcQ7zycIo5iaZg8uifZIbPf7sYVIkCLT9FSxePA7Z1sLWSLs9agd6Hryqnxq8RG3TnYUTMAau93aYHaIRSL1PnCI8OMotZF4ku6USzqik25GYDIoGITjWd4hgbD95umO1HiZyhWYoIZAAAA3rewRo43jNFIBuMEaAaUe920S7oA0lkTkEUA2Zi/WSJVt0qKov3wZ9LAWRFifdLKycSTdD4cBW/j6elEAHA8Hcer916P1++/Hk+vnsYRfw/A8tiMy8t5fPvt8/jmm2/G8/Mz//z88sI5JgAD1eHlMFeJDjeGD3rX/Rk6W8k34KFy/WpjZnZjE+uIjVOccgeXS8OKvVqTJmw81A77ZAIA7IvOAATspsQiZkwCS1kHR1IaSezsuMB95bqkXbd+ZsUATAAgFfo8BNJCly6A72IAOMjAAICZAYf2iGbr7l/MksJz54RjSQ4aBAntDKPEZPuEoRtXemXt4iR61yLIUjlbYOg6v4Q4nlTmeCBF53R5YkPd46LWxEJ9WgAR2KW1hpfjdkAuZPvUx9xI4iU/ILY4yhIz9BY7INbWmBBRkgHw2d09EMrzw4JHH2hThKNM80gltHUxzT8oqb/0v0nPBLAyt5wiUjvzZXOmZadQZ8sqAgC6LuCYzx31dNC26UjUcJM8KHC1yWAQPnEYT/tV9GHc9cw2AIwi0EEDku4IHxBSvk7RywxG93G+TACAny+amZ9LKnv1raPWCACAGeUYQ4sMAkBV4SvaBI0Djt7iMV7sVZ7av4yBoC3RnAnWb7lW1DWhA05lJhzNz9j0zQmOnhrsVmgiHi4Q9a3nOpSYmI1Qjc0loylgUtHIzUktiP/opz/mDf/y08/IACbAcA6Bh6gECMSiOyUSJZQJcNtxcZub7qVMlvRbSYA0F669RkxaotK7fA0KAPoPFtKlvpySGfui09HjWjYQG538MkI3xl8+4WTlDasBD90BpYzYxPuMFkyNYxXjpBiVsci4pQfMXjA4I/5DMdI1ZBzlnFdvC+y4YLJhQ2GLIuXsOQEAmQ1JC2ANDw8chbwqo5piJ4Pl8pfYiegGdIKD5kYs4rpm5mdqP2JF+iVo3bAEYACQjgUxju4NtwYgDGg8EER+udadD5YSaATS7dn27Zw/hyVcgoB0LM2uBHZ94J65C+T161dk706vn8br998b733vvYG/O55OFI6jRH1+fuHh//XXX/PrN998O56//ZbJCpiBdEGlLLK+PrV3FxYwEm+ul+necMlCbczek+78yefSllRA5lciK+9VmzW5asmk4LB/EtmfDiQnjykBhDkmre+kKkwsNA85+nVcmqn3WijB5b8VAIR2xNGjntGpAYgIUG2AadeD6OKmVguj+mzsooe9EN0nw7cQnXWiCDCHlO5ZsmBsGLVZ6BzC5lNLFK4JlB42lQCKEA9ukpyh5NYl855Q4wEA9gQApr9hmOrsAhD2aNmyNQFqtQnVmSlRqavFelXCGj4gZ8p4PQrgrHBe0HQYp0v/ebWd4XOrBdJ6gDbVS50PiSzOXB/wIh9iAVwrV29s4P0ENjw0A2xcM8JbnqketQjHosnYnnbRCV4JKBKbSgBA76E+ZmVWmgdhFy2XA16ecX/xyDwx0C2CPMgQBNlatqzjiBERmonWA98upzlRxRRKOcitjaCCkvH1ctHamSY1OqC0YdHmaUoZtbitKOHL5T5ezgYARNlaPzzUxZerdRJGRHhYdKGLbDCT7vB5cTjo/tCa1y1W0ZjAB/yC9RVVeD/IwzYlv+b7+9naPwKfrwKPpxDqIIl+xQDA2hbe781j/Oi/fcQD5/Nf/668MSSc3ZHxw3Wy8oysn6Ou1WKFbJ9Lyz4Q8GF/QZ3bNftcy/QcgJjOw1C8XroIl62P0Jx1DirZpJOEiFwToedAG5cL3DUS0V9q070EgDiheQxap0hOeFCCAYDOQ4FMgM3jvKlGN/PE2+e+VLpiwgXVIIAHtAEizGcJcvGsbBFMmtZqfRz+iGbTcRDPw1m7cx7RtWmjzoyI7G+XMPn8TbFn70Zk570Uy3aeftA1kKHYVAkgrW9c8+4MShcA4iVFdDZBYkx0Bpt21Oqjtwh7Pc1uHojOin0YLv9elHqSJBfiRP+7Ff10OpL+f/Xeq/H+97833nv/PbIAAAAUfY4taX8d/N/w4P+2AQCwAazxk+XJWpvxRrlhY54JpAVMijE1AFAHdWuJ5qwWexeU94p1BrUHFX+SHEampTMVZfWTkoMGACL8w2lGYNeM0hLbpNkxcDUMCP0fMJguFiax1ENkxgSNgJYlgM4ABAAYupfqXFOadMgGAIiynu5uZdPonmsEWyKvFrBZk9J5bgAgMRk3e2XDCmKXx5mLVzsLNAYAgAf9eJY7nY7cl84AEABAkGF052yRdCfLGp7hdIcX9iTB9SchdFKTVHHbGczQsWY6I55QSCl6GQGUD+gK6kljMTm8Y1UCCAJlRrBDGYAepFqInI0eRkD3VczoTPN1OEolf7hppDiDlSnITCxjWYE0YmpaquOmdYiGIQZyHaEvxmA2IwpSVDwQbK7i0M3Lo1mcB8XEvAkUJVS+MfhxuUKx1BgXRjytlzpEUDy18ZWAqtXyQ2sRANw4j64OMpZg3H+tr1M0GQZmAgCUMPyzAJBoCUMJ4PogAGD2S5RNWkl0n8VJzFQQ0B0sSP0TBCD4y145GaVYAB2sKfXIrvU+7pkV4HojQWbdD4NXdkGJ7scAmir3kP0yRW3wJZgY4ZkOK21gHf64vx/+7COuaQCA9HKzlY7ZIeYd0OeQewcKa3bEYE95tG2cxXCAvuARVAuVuJxejkkNfWb57njJUC5aERYfrZDjwx/3is+qoo6ynOgvyCa5xz1lBomppBtKVxI/dwMALvKT8SEA4GddZv8BAPJi8Pwte++rNVaUaoRwHMfB9b3hV0qs7b/PZ24BIBU/thzmxEGsmNYZIG3E7AIgi4jXZtv9BNGxH2crbBTnqQ0aNNJIBmvEDADMhPSM7QlCNmcyANUG6NIOwZqzzrRec4SxtRR4u9PxWJR0Oil0Sa2TyfE1cXaKAbc8lFjWYfI225J1WkcDsCcAeO/991UCsAaALqQs2SHTfyH9fz6/jDPo/5cz48bzN88qGZLNU6k19DL+aPeHYp8ZB10OZseLPRZYAjAASLslr88AIOUXlYoEnqLb0mPhqVk6bTGtHlq0AgAUyTLZ2PBcSebfW9jFikkvIduwqY1hnDMgJPXfAEDOHooAaWkaVWnRFLo/WdihoOqhMcXobUWqYU2q0f2iNrNhBpBhKaXWn3t+iz7m7UE+AM56KNqhFwCsfAEAQCcy/6/xjWzzpK2nlCOhWIU1pgJXCVusGk00VJ0TC85mI74zrhZI8AEjn8NBKuK0iVj1iweKg5+H8G5fbUxEzw0A4LDEtdHIwyInshScEvYYV7TVkL7G0YFFlnkIYleIkGWfaCCgoEPcih7b6xgHJzcEAK7nSoOyYYbvrVWficIfnif46hayIPRQy9ZtSPMh8VT0DdUGhev3z7H8mBYrHkoKAGAAdOrp4JqZslCDzGXmUJGwERkmFa8JqHyxhyTmE1CkaAs1/rBOnpxINqpNl9Senk6Qsz30MU5Hlaq2FD+hFLUlA0AV8UWvk2xLlr8KTLx7zBJAIYgBkC2wR0xz5r0QOpG8GSo+Y6uTMcltd9ibpE/9MMEzJQOmX4LdikDqBbcIDHQ2DwALB7luyZRJM3KBRsH/zl7q8Rgf/vRjrq3Pfv0/xeJskRmipg4QIACgWRHwPkAtXkYrOlBxr/ayyN7tx4um+jbhazpVcgBEIpLuC200MQGNKzcrJb+dSZ8CkOiAUAkuiWj68U/49+xdgv+4Vk77an5uTYn1tD//vxkAijzlSkAuEt/GcggPP3cfuYQAQIWWM4qeNX1GrIHna+zuYgECAGgk5rZKHDZXsFoBACzHqVc19L/IiDkNMIdmBwAspaaTIvqktm9THkq3QEoAeM5HeiVMAHDBwegOpPiwYF+yCwrx93YpfoaMcEat26/h1etXxQxmEiBBYO/4afqADgySFQcAUkDrDgfFLwHD/XE/Tk8S/0EICAHg/qjuNHxW+EMg0QAQoEaJHQEyjQIQYBx1p0famJPoXQkBlPRJeO2Jr7ZUZ9Zc91jJbj0rAgARmAIAEQBG/CkwmpkpAVNcz4hHtCl2iyHWGsrp1Y6q18L6EVuT1nWfZalZtN5wMik5/M2U5vXK6yGs4Wl/oP3JsUwXTN3SBCV9u30z69+jtNVV4bixgt9ZoFTVxECl2ifyCao1CpPSHUHzICRjO95kZ9NvX3S/FgsOYm1I1hlJL3IUS72GAssUpdDoxVafS7JRuAkVaOYAFGfZvxsPkranorS7eCIKeAbOsRlH0KU88CQkwx1jdudaDtgAV35p4JIhN7zqzWMcno5U8rJkQSQvIJC/izgjLK49xVQW4TjfSa9LSKPZAlLKpw3JmBfXCEbDwTZzw1XPChmmQ5qb2OULLuA8A34+CD+vHGV5ZRqWLpHeeinSggyA0l4xASkBOEOAMp/5qoPEYhFvRe9FNCYrella8u94b509kkaPyDG98Nvx7bcSwXGTlphV14n7dWSblz4tFeF3zD9Q+xBbmGA1TOGaRIlIOujOF/tUKqclSKMJDcpgcJajaY0G/KjebO2Ce/G5/t2lwXY+Ogu6ayIOcy4Ms6wUYSmvQjw8UT8AVPVY64OqRh2L11uJclPL/fBvP+arfP7bz8YGDAqHGslXgEpxrGkeihsKqViaInUt61LsDdWbwWjALEmgF0p6tZ0aaLsFN4OJkkQkmKUEwPXk32R+7DRZw6YqA7ZKKEp4RLArhJdWttuvvWhaHLhsAWTqwLkTdzQ/GYWCwRgbZFg7evoDSpBUpmmOSEeyTK7n8nVoL67fTGwuSFCsazHTlXp7Sn/SfFgFzgVhepnTO6E7UbtzTGsKANlpVaVSrd/ppqo9AwOYut8GIUUYEmlNdrN4wN6z30ScWlOOtSkXOhELq8QSMPVMWAP06lZsXx1QYWnw7HmeYKyvgcFk4PBqSWgUg/hZYy3NrFbZ7P54pG03vyLucz8BnILij3guB71YYNx3xI/Q6/iLAM8IOtkDFGtzniUxglO5K06w5eVRo7dxcxEPBGxL30W9xDykCeAMDMIEVFkcZ46ai6Yw1kkyz0OIrNHGZ4SW7qcwAfhrllL1BmIZvHd6UtWZ29zjzdPhAPKHffCgL0O1MVbTVUnUH6+fL95MdcLn0SBF7lG6iaI5pFif86OjyC7xkEVQRHc4NGl6ld5IBcrqGY7wxQK7HMARG5EaYBuHfQVaCx5FRDbKEWDSZqhZzzxEfYhwEIhUupnfDpGQAqoQHTPflC8cIBAwOFjDzlOAEwQA8SKHStfe8Jg8mGmu0kY9xvawU1Chsh6ZnEAEKG+8jhaLkK5u7xTFcbO0DpSYY3BbWZQT2pY/pSjCxYIAxtKGOEQxPnb7JBI3KZahIckw0xoJdXkBAH5ACYwIEj2Vja0t2PgGGMpIxP4oS5G6v2+YoONsqN47HnBQ9TQuHHcLiCEXO97mDnBaZrpQMlQoZigctKKJYtpjULUruSIAsMBK0xA1RpTmPFZdkh1DIKT1qAFAXOjgAIcuEIv6OIWONtlitnjXEXBustummJTRR88hbA6Dlks1ZDbcfcPbSNofDEr6fs3quE4NIEDg5g4KOYfex0d/+xHf//NPfze2BQBy8BPSiwXgcC5Zo7J0ZK3HOCgAo5Q24JjIkpuCfGr8fAO37LEE0oxgGNAoHtSxIqbCUydVF/T0TZcTDEYrQyQgUKsvOjXoNMd25XQTZZiP9jMcJ5Hp3bcQXKLsYhCALJU12N3YP/S58RXZexlS+QCl40M7/DHGldk/2gA96jz1/zw/PFNQuKH1CQKy8KlBwAEgK2jGF9f+05mTsoYOA41Tn0Y+OmRipctYl3jg+0OhX3kuFE4owShV5fwc+jfuAdMpszVWGMLd9GLtUq5FKEEZtts8+4DsIIRrAqVQrwPWqNl2CL3NcyhnrRdJbhXzan6L2CYAADlTOu2Gkdjzv5iVEzEXDajGpoPBygj4HMoRF9tXxSO7E3dUhg1QkD5AKa1zpCp3KWGCP0FnGHUfm9ts1+m0DivGMOt/1IrpeSrNbA2vBZOrAADZYPdShoCqg0mV+jIVNmxLRLT0hMj8mVfHIwHAEcHBns44GJcAQFS8lPNvAgDcZFilChFOkxWpYy+iImn471tYi2suRqB3lTwmUs1NTPDJnskiDdhgDYjiBRi22MGsG9H4bfLS6QCoWjAVtRfW/7LBAwCkFEbQ9pAN17/TpoaXjuqXiJUUkOpp0gzIGCkHNu7xAY507jEmXazSv0VF3nwWn2gYiEFCamQZMMVamcsoFBsJ/cltz17eYXEcwDPHHZsHAEevj8CtjaJe9kgN5MWPX+xj9/hPUci6H8zaBko0CtjUVqTEkYM+i60ytiUA4HvGiSwliNUmyWG/BojaFJwEYshp50gNiavER+UT03vOrBmILHoJIMnwn4gwZYQisEjR19qHwr0LGp+qm1X92TQrElALAKAWBm2zsaU148UMNgDANCAzUBtulTiI9zyGNtn0NuhxBsDnY3MX1qgft3F8QpumzbMMPj7+24/4HL8AAKBgTe2+MhXe8P9lfGSVusthHFyC9YO1zgxsOx4XTS2Ln353yUsAEjB1f3ITNGE1kV0xrU7mgqdAXOdMrXJdWmzlQ0LtehgFK+tTdi80UyoCYB+4AgHkAAQAEI8oPoTBzJMmCuLPVcefrJqKbwJhFG3eb/ytpODGYVqaOzcFgNIFiZVQCWBqpBgTYkpjAJADlsDQIk7V9W0Ra9dStiVSya+eeQIAM0PMCnHI+v7EPTPZovHYPCycrIX5E0ghLC31uv53Dh+TOC6Hsw6wzT7DghzDE2y9/lnPZvfGVKgnUcATeDl/o6QxsZKajgkAuIbMXMbaMwwmyjMvz/8q3oJsU/oxKgWZ7dBVti6FDMEnNSqZReLOjA4AUApkqHUi1mBUAwDLrp2A4LxO3wcpRTJmtNbQQmDFMOg8lLW1AEkd5I3VYbSvNnUzANijTYeRnyOblZj8T/d/Wp64y082/uOr/1BiqgCAfJACHYAQQOC72HiqpYcbmYgefeNnT6uzgY8zP8VM9ViHAgkIyBpyoiCA45/jn3XvBEww9MGv0dFXrnECCwfpGmOr2jY2MA4RoDDSkFgoyEAMAMgApMWlDbiYh6UOibk5XD9rs8SF3jPdTv7f3FYe/VsmIHaPSrdBiF5mynUgRImuEgx8OrTwZ7sZTYWg2KfC3+IV0rdiAFimsM6CPuzpu0wWYcFR9Z+atmRwcptLgjUCUBBoR/05AGuWhM1HjCuMzNU3359brxESgAQBe0GniyIlISQDGvYx/faZUbmuKRGae6wMTPi5UjmOrL2158lvRlcanFUd3MxOtf546LOONzsFJGQyJnLrIqlvbkqJLqUiF7DuAIAvCc1BgEoJbn2A8Gel31AA0fjsBJNMHNMzUoazO6KUBT2L/g5r/McoAaAL4NPfKeP1wU8uw7X/DU1GcP8PEqfm8Meh5WmAuP7bRYgLeoyUDpMBaa8qOPY22B5H0u+d1joBAH+mdLCGHbQWOGsqo2BVzkFtW66UU/Nj9sQAAAf/Fc6bG5UFCAD2JzKYmoMnFkAAKDHHImeY/vjwx1c5lAoAsARA/Y07AFBKYJYs0JODQJbmziYJ/mHONUWAmZJJsi6ajug92G4oZ0mxRVoHAOBkD3FQUa9i/YJLXExYGouRvZrOGzcZS/flNjU+P699ZuNJ/tiK5TKbg7S6A7rBmtlcB+BcE4XQbSaAgAmMhp7L9ZHrn+vZWg/X5ENtc717UmMEmNcrzLQbS50nydeQbikxR9qdhUx27A94BmFate+1fvU5BAAMdpI0ZPPTmh6J3zxK19l/Epc1s9kBQFgX3rIGAHTmSfvDNdT8ZVxZqM9eh6Jj9T98+w+rE335v5s/CQBeCwBAEKULEQOQbMfhjxQgNp98vGU5C0SPMYkUzFxeHLDE46UlIq/DFpxFL+m8UH721iQ+D/5Jx8BFsI9DXR/8PYPMv5UgzJQ8Fd0GAET3eORsFYLv9H7S6a1HMzR21OzqUxR5npofHpr6OMlRiGkxGNBAF1gZx7nOFL0DoO41DhKjZ4uSouoVqtuOF5TY6XLiDNS0rZTzoIDlsZD+YwKAYjWQvS0BQA4vtrwZtetEmxtFGZGCGQBAgay0p7Uxx2ojzRCS2Lwa8d/vFM4lXV+zQDw4PC1rDQz0/4MbOAAAn/dCV8qINhVIAwCiLi+gUkAgJYAc/GZF7Ho3w2FGLycRkniQ121vAPykdKn4k6ZJCgCoVppar5o/Vbcg3Y575JozmYMAPtJEGS87e/q1f1QDL+9ve49TC4F6t9cSBXB+5gCFH//0x9zT0ABQw5L6P7PY8sLWtYVlczmM7JEzF2oDLp7rHvFd84BfAIA4/TUxJu+QhXRilZCdp+VMN1KT/3QYE7jFez6sDiY0GgAwRhkASMFuKhe4agPLaVmK66sYNnR+AADIA2Fr8d8UR7OVyqXBDgDwZ17bTRqfZGpiJkYBADynZG9hJcpdTgu4RsLKYU5On/FSYJig14G0SiX0tabg4vIQGBiAAO1fAxC8dyjwtP4ym00WNcuiOfAicgsAYLnUYIbgyl4Fk5aWir+DuojWLLlnbAoDpFJzat4YBDNnVag+rQNYcMr7MSZtHqFLMGsRqeyxvUI4FVM2x/m6AABu+NOnFhBg/hgnkvTwNxCg++HMegEAErf1wGfy2sa9NyQ1nkIAACAASURBVF3TuwBATNDmeTjZEN4Ha4Nm9m+BYTxQAhLsTcPjdDPGPz7/43cDgNenAxNCzjN3CwHebF0CQEsUD96a+V14Sn+H0aic5qc6pARdQqWYwQyxmFrYplVoXyxBSIWSU7MlWHAWFrvKaqewQp4dTksAsAQoOsQmpWO0GpoZ86atZsVjhrpX9F5qdRhGcVyIAAONs4e4+GLw4jY+1dT1IKn+pshQvzUwRgc7SiNwqFPftA4JoX85kKE+LvvlqOdtAZpge9uOr79FdtjnIQgcwZmRLYArAMDszYcBrYc57MYagDAtpluZibp2zcWSfnUGER2LEIml1GG5cyHuHGRc/BmIlAVrWhcdDAkUfROFFUi5Jpn/EsRtxv4IgJPs/0ZnNAEAHUzqXnCZ0bRAAIACk6poxTqVWZQCENuUPD+AIlRqDsxAacSgmSyBOzHYUq0TlGUSHwEAxHwCZjK4wvurHhovdGZMbcwsAmfWL+lUkxm6p3DCs9Na0LGfLygnuAFe2DYrBoBT5h738TGGAW0344tPP+NBRQFcTIC0LMXQsPXSc9A9nSjKHh6A1HjMe9epz6z/2fI1WzU7AMeBnq6i3roXsQiArOKP7itocAV8i8XutiyyAJD6lwZGuKb4w878AgJqZLkG4BRl34xyAmB4BnPqwywB4PNzPVxkJMZEwJRlsnDF01nfjZCMzB6fE8opmraIF4nOCPECwJH1fnYaSfAbsSH1CehEwPsDjJn+p+02vteupPjaNRkhv3FDRWuLbdG+mxNH+//P9ra4ic4aN6lpAiCtxb5HBYpnZsxH0IazYX1hPW5RQmCdy50tRCf6DGEb6GTq8yXDlOSXIBFTVoO0PK6r+m8BrvkcHTjiNaB9BIQrT4fEm+SbVZF2fKdA2+uOhl66ZfZmeYvwr2kBct71TqQwAG5vqdfmeinG+b7QANQ5Vl1A+l6+fgNJKVnhMzFm5PM3C/PNeyd0AUgFT21POdm9QwT4HQCAQCA1JavEmSFS+S8nLl5E6x9NECXq87+rdUvfu9+rZhQEncMhBzodCBHbsC0o6zVdUl/TPtcfTj1e+wDggFWGnto2NjYOkdSRjyeodK1Sd8vyPPx9ElSOgg3nhWvqiQEwjnOkNjVsJGDgeAR74kl18Cf36Fo4kAEEQKWutiS70dEAQirz2303/uVrHFJoXZNFb5T/rBfb5x7LOwyAXMh0sFHfwfn2bwKABF0CANdlk0mqNqjNjVa5UqW6TU3MhR5qvPCVGVvMaCYJT40Es+NEBcuVjqMEn95UPDjZ7qJhLaXO9rPrAIA6DgMAHAy8KmYYek5671nHlJpWQiesNQ7j4OaSsFM2yOoa4aYzAEgfc8STxHcBAXJLstgTAADPTuuc46Ljk45LswiQwcLAYA1gtZfEGOzpVOg1HpMZx0BRxDeNv6WITcDjxz//G+7XLz/9oqhvHDZ4VhK/xTilGw2p3ZAHIe4zgAz362xjShCtYOoMpvZmtT/FiAuUu8RrOfy1zzWkBr80bz26NYMIH3DUKHA8s/QILKzxUEIbsIeFJTttdpklPqSgUmWDTKssUym3R5ugLDHh2eCNawwxDlm3a9ABTVnrHQCExk005r+hhCKf6lprADwAREgcjgc43anNEToDiTM37NxA6YR7GCWyiP0I6JXQhaGMZimlhypB8KZC3BlpdB0TPXHnwZuFLFO1WbJjpk8R5GyxXWeyPID8MykpMqYbAEBEqFkortlFC6TtoUw+olB3oSg2O2iQbfTMk6S/LgnHP8I73Uy2Ypf2Jhins1abE4YSO+b93ZXVCgm+LsUE3r2mY1qzmP3c6mA4AAAMcwUKxyZ4rUhwDhHx7Oqqfe74yE+ANm8DACY7bu8usNkodMYk37bNe8c905UtXPWMzkIrpgsA5V0Bi2ywtbmDGAD1mc/WBxlxqMbDrNYbJOdk6NtUWJMtiSrTnUdmHPo0FFpfXMg8sVfU4Bt7X0VcgTa971ywOsSVKE1aOhR1AjQCG2hSD9Ea+4N7P93+XYe/30f1mxz6up6szaBO3l+Np5aAtebFP8YTnK7223E8wgsBlDLKBhjDCmCwHU8YYEPDISuTsXEwv/x8IQD456/hB66xmgIBynwDALCv0KvP2ln1H7tuDtEQQjATS2/AprjOfSJTrag2h2N4JcEopmpUof7T9oJaKIIbDzZ3L8Qa10KmPfuovduqP9w9r/7/AICAwXp+HA26XQCAlAA4BQwHJNoM38kAqM9d8TI7I2tjWjsrsxEAiAsiD+1kbwuGQ2YmWhGIfbJqxb3DM8Hhz7HDvt1PpwkAeB3eADmIkAGGblV2MA9lhAb4aOb+x4q7fB6Q9btrAIGeos/xGB///CcENV/+9gtmjGUR68lzEpTpGVTQsrkT3gPsEobEqFVSItx5SCxFYTxA8suBKpkQdTHUHOjAX+9ViQRNMWcAVoFHHPdpV7T6nx4aEiQGAKgEp/HKAN+ZJxLAsfUB2ksu1ercaPP4+DPr9m8xOnNcq/xHbOKSEble+12Ml4MQAADDcNlW6XY59LIjCJIB2O/G6XCcLn6eOcA2U+x3BP/DkRYbAbaS7E/xMa8nJb/oD6JtyayrBKqgk5ZMsQRS6fB8lMQP2DLXW9H7vUQcMI+YxD+z9LksI0ukabDna14foBIhpytE+Xt1a7l8JghsMzUecl6TSGySIRuQx/BOSR/0IJgWOR3ymOPN9L9EkOaOlzfA5G9PXPo39Hilc2men0xk4WtyPOrzpdSXDjwD2C5WXjOkiDNpi6cnjjKv6iaJADOPdQEAvnfcc9uFOcjFkblxW08OY/wb+z67Y5vrNbjZytynZwAoHQ4soMmOP3RGhNrnXDcKB7TbuN5SL8H7og8y1FgpIesB7QZ8TtTy0egmAwDcDxys9Caw6CQPK99/3J9qgaqFDAemghxb6EKfRJxsuk9AQKI61c9035jntkE87HXmYdFm0yfT3zzGe09PZABw4GPM5ekJpkKYgAVaeIwjjSBiNoKU7jYuLxca7DyfH+Pr836cbwIAMMQQ/RlrZtXCAwJEY0o8xEyXNeQ4lhnG8DaKLhUQQ4ah1kjS/q6TJUND9MEhovs6qdqsJzAsBMnNUbAOALy+AUAWdyjLfI2IqgeGohKpblcWw6DAGruuPK12VDEbAPDQ5ufGCFgxIFjX6a9NrZ/r3UYmoTXnugnIVDBSF6W0DWyromc/Mhq1jDLTo2mQhZduv/Qlqbeb+hmVIlLrY4Bt9fKIFgMsWPfGEzxfWCNWG6ntqu01HxU8wTjfX18//sVP1AXwm8+ZYeqe6Prxmh1w5POn15vtowbW7Hi5uWnULFoPdAncuXcxtYqTIFgtPv8WNZE8yOZULYU1TyQjel2yY7y5ISs+jD3KKPQUViZIMSL3ws0aHAEAJbM6QkqOF4bIdfximyyKU2++KIiUPwgCzAq+MAtptHjLzhYtw76/SRfI6uBeHw4C6IvhPaZ1x2O8Pj3xGaFUid98Pqz3Iz6hJOFn3jpvEpAi/kvqK9p/djUwHmRUstmarLn1GpjJ1wRqvJYLdDw62NHyKMZQ6zjW4W8cXD4II1ZFXAk76JtZwkVVV2d/O+v/1myB7sezJ2PFD+dYPL21a10r/ii25ezhAoI2pKYbilngfwx/c9hv/BHIGpYIUJqg2E73bD/7YF267CAAF5ShPVlDWvse9kMBooBTJT2m03OeRTOSEkCeb9Znp3MCABhDvnfckXudwjoFtqkBUEBXi7eNH/ygKxj6xITNYqZG9YBBI5UMhzGnnHqqbqLC4DygZ3YTsFFtNAsFZPAYKD9aBPra9X5kHFy3RTa9fOiTvsYGgYBR5Sp92LSYsC/ZrYUuf9cYzQTh2dJjCoo/PFvOcthw/ZItxgP35DqUjzeb8fp0Yp3/9HQYx6f9OBEIwORIAesIlSkPFSmM0XZ1fbmM8/N5PF8e4/+8iAEoj/7MIDdFGf92BpmaRqaARgBwURdDqGstez0TfD5saI2WFdkyVczOMtgePzP2fgDg80sDoV9ZxJOBGeyj7gzAugzwrg3kc1cmLQ0AxCk3FJjMarhtq1NC7J9MkvjsF8K1OcCJB6I1BBOAzHITgoJ8JK1xYPcEUz76mcd4RffMxLMP0JRHM2iLamIDF27qli1wkqRBRu+uIDmIjNEK/KzHqKXF5ufwV/DH3330y5/wmXz5my9YAgtIz3oVGTQz2ZDy0kBkFLDA7p0CVNsxzQetfciN06Zfeo/hmfKghQNheU8oOPNZYO/ZUyDeIngd0KXUGtHnQQDg8DiMDb1ILMI1AAiQSncM9pLaxzUAKmWG2L3i0nP4B4zhmXflfj57vmK7QyVuiOBEYmaQBJouO/HexlMl7DWeN4yAShRXJxnXAm4fAAB0Gjj8YeXLZ06LagAk5LCKRnW2ORvJOkn2nmffAQDOyUsDdHN/5oxcHj5hVONUyHe+zgFNnNDIhEF7CqAUiQmT8xWLoHNBeyLlRkfOUu7zZ9zxld5/dbN4siVbBpEgzSRMw7twLnjPl16kOVM6vmlik7pCksAkbkR/oL2rnVxMQ2NIqC2xnudtAKCvpeDcSrbBgNHMbpbxKtllgiI9XVmzJ5luLAVLZC6tc68ZIP1JAPD9J5cAWu2ecZEudvJQB8hGXOLQgr1a/fjgPJJQdJu99+30F0WyIr54lwrqhr/0L7eKGwzAdwGA3kbTRUZ6KRxcWQBBptrcsc+Vi2DKAvo6DxmxB9wzRsd0yrOyNkIyOsi5r5cb0FQslgayqiizaGKGckSzWCaQcfcDWVRoGzABzV4Wr44YaoESwH48vRIIOBxR/tCwGrw3zTrgbIVyuwEAWYDrY/zz+THO1zixIesU3smhFipcnQCpfsbwA6JCMxaN2dDzEKpSWU2iyNQLo9SmhsjApIuN6vBqXtZ98QfccelBRJV/fMvXNW2WbwkCxgZkdpqFb6v8oi3Tt8x6OoZviBKm7uj+GC8vF7EmXocqV9k10FP8Aoy5TUWf6MABhcsA2kWO8WiQhTA26DyI55Ce5CEMurZQDgBgYKzWN7XQoZQSoRmZBVOwGwxmStaM7cY0VweyYEfaQPnJeKp89At1AXz5my/foCXTvRDaJOtAmVEO/+w1XJHGCed+h9qUlmLOuVfGq3jALBO6FzB8LgUVqKajoLqIKIj0ACOChoO8OdRRAeZpM7Yv6N/XvA5+1mbZ7XBTJQCKat1Zw03CacL6TGI5M8lQdWfGAXe5VPeG/QW4FGi1neO/0pnGRcoIq4ShZXQTRLwdZx7i0XCkZKnVgWeMEgD0GfLxFwBQP7eN2gLdmyGYNq5eQ/T7bN8lE5RSwFsAQLJNxgDYnMN8p43bzt+zzMtZHFMP05msmKcBANSh2koNSQxTeguDpotNYigGzappxyKBWjpd0rExInB1M2V8d7rLokUKA2mrMJfndPjzFQPKzGQ6Dap7Nf1RC27piKORmWNl9AslFhS7N9nDBg6dGAf4G8K1Xn/df/xstXhrIl5pflQi+zMBwA9eHRip5rjO0FCYZqdaPD1eiJxB7xwLABDdGYECAHDT+T8ey9U3qiDQrXSxAEMzCUwsAQA/YM9+2g1c11p4Y2Dl6daReOSLcw67YatH1Nc9m1wAxpbB9znkwZFfoMVBGJ+VU9JyeMRdyg+HlqAskotKBwCQfMuiNwOdlABAWWNSIg4uPM4n3FcyALMEsD9iZrnuPfukUfPDMwHYujzYenU9X8f59hj/iul1HGCDEZpWhLsEUZ/ThwCRs0FAOBSIAHW9ajes7M/PkyAIJR38nIeq8AyUBmbA+zwMQMpA/Rn2Pv71s2Ud7nopBuBth33+LoJQgdTMl09l1gyFTOmad3eEyFqTYCNwkJbt7mOMr7/+tqns5+RJCTW1VjNQChGozEZM6zwjCNqTXP/qeQA+BuCDwaPY2bdAVIoNTa9ilBp6PV0CeBlcM2hg1kOt+NbMAc2DEABQqQfCyBy+MXZRb7NSSjIAAACbzfjq119Wlq5nM4W0oUvl1y9AUqCLMRrrHivnYOrVpSW/UMpMtY/eAgDAgD3Bb4NHqVX0FvBBXV+ZptsbwQDAOVMXqnnK22eI4jKQzP4PLnHlANQMjgf9N7D1StfGA1AADb+wxuoQ81jdOFFmBCuBbjJAmkTJnFtaIHONrRyCwTT4ATkX2jzMfxaARBKhn51MwhQrZ3wvyyWtkwYZms5Jd6FMYrNzAgVksvc7ABCoV7kMzzaHcJIkOh0aoHG0s9t5CeYCOq+61oDYKmW5rPFyfvGZ3sbj1v3Tcabyk+O+gUxiORM5iv8UcxiHGk3PiQ0lvLavDC/JRYWYkIUZLtZZIEMsgJhAPoMAJx+1YTwFAGb5r552dVEsD/fEug4AOhDQy8/XY5xbl5JYvnUJuQbezbZ5RPMbauB/DgPwV6+PSgiowozRgDzpwwCkto3yJABAV+XL+9tDXrzkSOeEpnBrW24qX7PpBLiwkG27nWZ9c5IlZkF5jy7QFLs46H0f4ZEfKhkAbSlRhkiKgirn5+PlzO4d/pkT7cxJcdN0AACVtD5QtWqEJSDwsSpZzm7NbMamP+wekVUXrwdvc+IgpC1p/+PTYRxA/2NCHQHAZlwwVRCKf5RZLvdxvyADGAIBj8f4V4AxZyrqAUZLF5T9QtLSJch7XNSZdpgCOi4FDIoPuwAAt3LiJ1lPpVrWtXYe/rKXxXsgLyUl+Zb+b/x8GJw8v3wVIsf+myKqHPYdIHIrmzJWeUfXJAAqK2DVvsNWQAkb8l1zGQJK3wYAvvn2pVC39CjuiuFB4XpfAgopR7WNkYbGKFJ3WiiUzcNflXGVZqSdmJlYNv78OzNlPkSU4VgZTbvk3TiCgUMtEGuPrYKenEYFNXzklTgxYaIbpK6oDv8KXtvxwS8+5iV89asvre3wdxus8jl4cJC2wtsOf6WV2wc0Nk3452yz6MiAzhUASAkgIlfGYlwxSwA3C/mupc/BYkGs2lI1LXYjAGB7UytcDKBKVOXWOq41tNZBcE/nUz1bIE/6lbpUiXVWAADvEQc2r7cMVolmAva07M7nWvD6c8adutfzt8/6I8qNjgk0HdJIvXExc9EBQJ8GWC561GfY64P3KlSXDzrXlHJtfH3cT2pQppNhRKE876wVqbjMvSYQKw1ABl8pJEaYyNIhykFouYVa2oAnLbtJoPC6sCrO+/cyQBKQtAfzulNC88oNg8ynvQIAEdHStyK/nXZlvrY+iYEF/sDYJ0Kf2XVqxy04TT4nnJSU9QJ94SqjA+ARvOiMyPvla9cw9TMusayYwF5WyLVmNkgTrfcyCe7r9Xb+8wEAb7gBQNUePPs7AkAEFtbPTI8x8GX4gt3CmEHGCCdQyqI/fhbOuTfN0hTipNkaAOhCwn4Y9JvagUAAwBQ6NE2DD3wI7GhFbG5cyBUMgBkO2JnLIXG2KXqaXQAAtphmpTu3l2iAD54+B57WxqEuD81SJ1oOuuABhUw6v7MQZcEKAEDh33E3didQnThgJVhiSQbCP8ynR7TA9B2MML3DkGWMf7md5V5oFz94omOiW9HcROhazKGFZzaH/TAZgFqUccxKKUTLvBgAibsUxPYcBuNZCTXFbDprZYrgugYYAAxKdiFU8WIP2ExdMoAw5ScyHs5+i5lnl0K5TXGpoEYbAIASwJoBeH6xSpkAhtPaZ7eGy1eysVC3CQflBnRud1RxE1RFoe+KocAYRNLOMF1KYXYeK1jHmEzSFOWgvcL9ErMPAETOHEgrqIRzythlLhQPdDIX3ovKrqYIMpH6RysAMM1IHCyb26GyQWVJyVCi22EH0F0luFpTDpZhACLYiv5E4GJqAAAA0kfPNRsBpWugNRkP5yUDkdYxTa6uYxwv+wEAEPFn+sSjPyg9BZ4rWADPn6C2APVb7H/HrADN0p2kJ5ttdypNpAsjB/hju5fwvsSxTqbMK5xfzgY2Kg3RdMmxhKUa+HQY2DKz5p6TUyRjFTQyZAxkhax0RzuaHhHXkMf6OzVDTrU9PksAZQR/ed7SPM3Wvln6ihBUWhYNwhIQxTROliWpj9AwouhZMiY95RN8Bqz/JB4BAj0ZoI8Mk0brzYKcrNPgrXHyHfZCn8cJPEOpkLPE4GpVkkdN7pReW+eqf9Al634tOqsEnA2JPaVVGCM6k3ke6Vl9VwlgxtTZkfa282x9HdUaDSFsAYBppJbPcvlzAcBfnHayh18AAKBvHYw5x2dWMY0eRAF5HjHMbpjFqp92jooNnZiDx0YyhXTyRFTrYAbpWooeQTdeWDpNBUmpBKA+yVTgUvNXEqTZ1TEnmsM1/N08GxFwHcTJFHiwioM0+8CbQjpq1TwgGpXgP3tYH2jsImMVEuupZ82ZZB4Ko021vSsg4NAn9X9AfRTMnsAMfv5yhpjmyo6HcceBrboX1vs3j/O4oIpomvG4O2i0q+00USrQvRR6TaBWzV4AQM5Zs3c/GoAo/q2THTcAGEYhmxfBcQyjUAIAPHt6scGdiazLNwEAmI/Qe6Rz4AcA9M4TLXoPnklgKsCpjoAOAPBa0EBMmhFlAGkA9J4ACPF4aABAVveMO/TeqTYraU4AAKh12e7GhZ0AziiYhmvzJFcAdCJDxYft2BJa090qCfiK8DpMCRwMALAmNZ5W5RbNCtAze2DADQ4Mx7WMOlYnClgWdWEQo5hr/uEvPuK/ffXJF+PB/R9NiGv0LpelZKY+Z/ojz73G4VHbsbkZAIRFdKeBvAf0q8SnTQSIWj7H09rnIn34GaGMTUnRIaluAVB2PPqgBQBA+vzqdho7GGHZ6yJ0PL5PLI0Cr486TeQMu0ODDR2QCcoFPHmgxJxGrYVZp0WVc5ywhcNmOOAPUGU2g0LcfDy3AACI+ii+xB7dH1hCwK8aOmarYXxuMEgBXk6CbYakAswOImjHPx1/hKg1fIksnrsW4nKae6MxxC4PedQvjccAAMMy4LBFGRKGPygFYygPO5/UdQMrYlHyar0mY9vue0SUKTPMDFuLDgw8S8Y2e+K6xif2muMa9AYUAMB6V9LmhL5627nPSRXoa0GjWrc6ExjfxNm0w77fxQkCwLuELUkilUNda7vppd6iAViwHtaaZK11cJDYVkxYQCEdIJuJVgOLXB+3lz+PAXj/sFOspKAmBjLUlihYWBiXelm8ABLcGdA9KhKLAiUC1vtBl1k4k0NHgql5oBfKaq15JfBLPdBAgRPNrCsIK1BUCsGHnPZE0cR5DcIqB0gsmRpXqZbDAng8UPbVxhjKuivP2Yc8K0qqLDU3MlBgod5BR2GaOkBJefcbdco6F62RGtKSrI8xCK+/l6sd9QFp+qcQaRAAvLyAbvOm4Xscxh0U5gZzzkRDoR3nsD2wdVAAZDuen5+VETQAkHstIyBtGH4uG1yl1lt1axuzMFOq6XIa/sQsxIwQywXduxlZiqehBTRmoWvx65rjBMcN7bo7D+rmHCa9yGyX4mdIFMjhimfOEasypuL122YanzGHDA1MvH6z3lVOkCAI5ZmMoIbVrsIB4aZLAMqzEEBvHCOttkL5rk/r2oBSfVLrJjwPmivWTArBL9elhu/gz1hXAZfsRnCnBk76AFJe4w7ZsBTheAmCSd5ThT+sRR3+ZuAeY/zw55oG+NUnn9PyOodqdeg4kCMo876EBWgAQLQ2kuidhbQW+QWKpw7e9TT+jGQAOK/c0+3MJqnTQaiLfgiZkslBPBBsCcDy4AFAujzGe5tXvAYdQvC6mOWuqssXg+Es2nECSGr/BBo/HiHWL3mtlVlD+OZmcc3+bNTwoYGyCHLOo5iOkYwlZgw1Zhg2vQKiGnJzqPIcRcVo7aONt8ofmfaXuBsQQLaC0wth3lQrjGujz11Qpi6WKACgNAxhAMzusCsDGpm0zD0gAtzbY0RaljDBuGeaTllNWIsuHy6PCCYNQsJwcO9RdAwAKdvf6E8UX12aNegTuFDZJ2wGyWcRqWXmpYO/gYCWiShhcynLEC0Hevu2Aq3z7wTll22A+buUkN8tAhSrHSisV0Us0x7VnxOjOlgocGAvjrclQgAA1+u5mOtF2c1W2CrlzE+aZGZz3O3JAGw3PvGXTKzLlEZ0Udd6al8utIu2FKxnLzM/uLM1HS5CpUK+GferfvUcClGEJuAWwipiRkhZCyY93UF0ubkWbrn2L8TZXrm6ApQVg1pnrdzXy8PcNTpsclKIzjzXD0iqYwnvdCRgc4OCh2pXgbiMMDxKNB3I0kvI35sWnwRjnram3cDNBa95oOwzygCkRfFPCh4IoNe7FoBGHNtStmGceGqH1Kqe9yA8ZwBhX3IQifKabVxpSekLWENmYOfp1iyKQ3FwWRgUqtvlxPxs6TvYYqfgm/IPD7u40jUr1f4MigGiFe1FveJ2OFS5fkOxGPUcMxWfrW1GuAA/lxeMK9bdSeDJ59a6NFjgHhYg4+HqbwaKTq2RmSH+PTMRQjey/o/Tks4lEoDa9pmZrNc0QZrrmWljenk2hexOFt67ZOi8KS2T6djWz/d4OOqzOaPFB/rPP/uY9/z3n3xGABCgR8asCXDxczgU4qwXdo+HD/dRlNeuGZuqzH5O9l3sj59NDhE8N2ScAX0SnOne6me1jqaplQ4AxAyWPdCCdgOD5TbEFCqcJUnQVSvfcUZJAnvWISfYwe2stR9Hu+PZ9AG4ZS7E2qEDOsEzMsQ5L0BdBYH38zNkbcjT3w6k8KBIFm62L2I9tiBDpOh51lOM5u4KTyM9IRY0gBKwiNgTE5kwC7xvvbtnjHH2yGgkDHGDhNgQIIVZuY1laI5W0xodsDDKuBi2eRjz/O4xyF1fGVCG58lYhfh6lpNgmFfGQIv+8PlfMO2MW8rCyJSQyRSYEnLXE+Ozh2OF0aSzogugYhZ8nHvyH31SuG7mQc3rt/FUPeqiyZQOOuXUoaOVVYxDkhti2VY+E67R86MGxQw240pj0JIQpIW14QAAIABJREFUCNJq46sboiXRTp4Za5p4N8s9A7E4xjzEo/+Re+y4PxIA7DbIWGYfpD7MfCMc6ryvaENrJhf52L1Wn8xZ5YHMLZ5e5cpORMGyk8CDKnjrTZ/kqA59U4YzfkNlYnFrw881IyGjKwVJH0pNcc3XdnDIdZPac62Pghuj9D6OtT53xHMOZHxwEd8UANi5bUe926xVV23P9KARMA1+BjaABWdCARaxafIVrEph9qGsQMY+fD60qsWF2Cvd3vBpe8lDj2gkQTm1an2mLFDRtQkynIbY/Rs6QOL56uCyfYzb9jY2EC36sIZYESAgzHzWU/4/FH/ufx0WGsFX9a7SUNT+UtBdlBIY+CTaE2BSu+IDTAAEY5iz4P567XsJzJhdsi8S1K425eJXG4EaijRZS30uMyo7DJPxzzP78OEvuviug55GQDpoQNlT31Hj5gwoKKhz9sKHIYk2ACSfmQEKzhy0kSJQMsjZdXABTh1o6jBPiPJB8Z9+qnHAf/jkdwUAsl7yDJKB4DkEAKQtqYs0e2vusrtnxosFAGBwNUUNJ7SDWouxX3uWw4welK9ZJRz43EcWtEmdj2cHI5j5/MJezueZtZxynDtCkOkCABww62H6LlS/vv0JEh9kHCXWKe9G9owqfLhRqlOGLACvUbUjrIHcS849IADQCGMmTJy1sSyXqGauzJoxskycnBqnhWyzGSevOZYZvH/i7BjWjCyAy3Pq6vE+2g6KIPGB+DMAAf4KEKCMf9vGIF/HDW23pJY0Aj0iYyVOOvg1UXKCzggSpW0RS4j1R7EyhllZpCyNhw66dChQRNi2J9dK+W5oGq2qbtbhsG9e155EUz+jRDDPQsccnpudXgncPIgmZ008CLJ/nATQcKqO1QkwKw5YOItveRMAtJIHQRD4X7fKN6Ykrp68i47HchSdbfV55vGXWMQwB6oAgG60xDv4dDw9EIQ4C8AfJ4dCVfqMoHlvV9n/2wBA0RY+UOVElVvlWjeHdriWGwe5UG7vAAJrUJBAwTayBgAWh/sKAFTrSD1cswm8RPmHU2gTBiBZfc8mGgBwMxAFRLUgPQY0rTtEuLR9VTAURTipUgCvgwEAETDrZx55SWGRtORXD/dhfTGLkBn/EgDkOurZ8NDrtX0Lucq4B4em5h70J2VIOZUzzaZT+NcAESLFrQZ6xLZZMxrs5kY0rqOF8XBlhdnXS/cR4EGy6KJoeVxAqK8pYjiK52J0ZG0LMuXTSaUpX4UU87GKxaArBnHdsQlCpZ7PzyXBCgioq2FrYQCAdAVSJUeh70xfXLlEoCsAwLVs6pKxWFZn8nyA0x7BlL0OTIkC1AAEsMMFf7cyYmL214A2fp4wxIAbDAB+/f6T/0VVfQhKJ0c1xwHfg+cgf/0586H2n8FB0B4zGzN8Cn5uefQzS4vVXAcCAAHsbwMANLhKxs++ZIdyviYO8wMBwAIYxtWaXRG2MTfVmmIOPU32DwIAMDMFTLO+HRfOzy+KVyk3BeBxwUBoJgBAarpEswADEwDkc3ETZNZDsjqATTNtfMmKMdIWiAnwIWW6PeAckfSIe2BtB8/llABcPgtrs2ZRuKawfymqxDkgF8j81tRF4BOBG45AxjAp64CYJNDl0/ons18dCNBrI1bOlfS5ayesF26/0nW5qtqMjfeBxqezTZN7OLbbTkJuZyUOev4p1/nM8XsKACjOl5D/HQCgA2l8Cz9iY/DlL/DnAwDuqdb2CADQZyykxFVgV5uw2Ng1AGDMSQLS9AE5Y8MiGDrOZOX1q1P0XIuZuwKpHb2bBg3KWsCMZVBfI5A1AFAf6VQyhubqRfmZLeiup3bNIPbGAcKdWSCjalvOCPuGSjBKENKBoGE1sbKNUCciqzro/MEqS3ZGjwOadXEfVpnVTcGW6cwSReZnWh8+yMMTQBg9yiWe0WbX8B6pi2VygkyA4KHahoJy9fmDjAuPlh+9Fn8hX9e+04vu4ccLAMAF2VgAZqCuYy4Wkseq7o+iVNnzeteEQDkTzkFPUw+yFHTyM0dU6p3WD6LKnry4+UxrxOmDA1L4T6QqnYX5oAwAqMzUtHLoXIAVBHCt+cmCzXU0237SNhkQEEUw5gGovqhAGJW22rGQres5IS8MA6ASgHAHKHD+rOQHfPA8/CNJ8LXR+MTZGgxxBAJw7bYd9j3JIUzjIDNQeX7J4P/Lz34sAPCr37FMkvgWH4gEj+yRNwa1lM99iSy0V9naK+1GAJWyveWI1ARyfn6M3Xb7bdd8hHE9w+KaLID1JXlvPfSaBpo1VAyXmTIe9NYQqWZsDQ+AAbDD/kJQVqDGITIUNgBAMq366nhA8IhWHAhyVwwA/QFhcWsf+2ShNPUya6i13di2gBunZFwS9LWIjEDhPBkxqPPD9TF2Zsfx/KQ9UvxJBrzoxIhIsQEA0dfK2vFabqxmQgSgSVEqS5gAAGrJ03TQLTVYjJOuxcfvIPdPwFE3LBqHtCLjg7AHKaVGfH5n/2E9UiLL2dLLhygY3VjC8+szfrTTuoH6AgGNBcB3IrnSmWCFQROirwGASIb/fwCglauYDAF9P/96spjzhvo5gCNvyHxPaUveBQB6WcLAI/dx8733UAJwL3a7Z5km14ViyeAWNGMLyNnQawCQ7DM/J/XsBABZ3B2W1WFgu5SMa60LbyAgDAC/5pBrJhz4mVr8MTJpCwQLl9O2jPaLRou4pGW72XQdoeHotS5vMU2MYjObfXQAoOl8XqKkb+/jFayBfe16yAYA3KAxKYrS2FP9kuEQ+mJYykQoPXjz8zQP8grozszwXCEh5PPlSyjzVUR2/d904axri2rUWyq4w80SmTZAAA5GMAAvLy/jwkmBujaJSJedHQwKNYO70XgJkL4vCWb8+eZyiBfnhDRfK+vDDnDpG8YBw5q1VefqAVZGK9dLUYhsbXXHZNYSA7RnCaSeXHvANTzeCS8O9gi49qprzkjr1gYKHQBqzq4x5jPRQtqZf0AAZxVYhyIKHD8rrcjhuGd9Vi2AtwJFDCoxtPGAmajZA65/+HM4AW7GH379mQcVGZQpSi81L04GKoPyMwxzEWfMdwEAtYm5Na5mcmhR6D6rzkyjGYMHfIaUAGjAY6tjJgGtVKBsXhRqMUh+lhJvQNQGJzsdijEMYwCmw9kYZwCAne1WE1tMZeP74MHBYzox0toKXAtMvx5n7bEwe2m1CwCIe6EOLjCpsXhtbZVsQZ5AQOqgHJrChQGglQBAOHkf43jVod376RNjWRbj2GbR9uUEaqBMPRL3jssHoe8pDla/vDpBAqzx/crMpR2W5wiVGy4BBAwg/pGcsiCca68dYNlPYKq0z9wC6+1EVhJttK5hr+M/S7RgyC63hZU411UrVWe/duo/8RKf8PmKLgsnU54V0UFEPr9oegEAN8T44J7B920lAL2/fuc73wYAyOr4HoUtDggmAFi7arrbKPv1jTJmY965N1uhkzHn++8fHtnEoRB0+MYKOAYH/uBZkX4S/YYuDv78u3c4a4gLpymhU9Ga8SdfihsYjG3wwmEP7deSBZB8Ig80/dW1CFyDSQDSOT/rQFikpz2cBKdwiwed62mkV8pQw3Xysgm+8fDXQMKpMJda2wJFZO7WAOjhTjEi3hJ5wysEPhVxJKri9C2rnblhQhH671lfFEuDK0Lw57FtqraoHy+8CBR1CHupFwCYyzIlDZlqCYmHbqrbb/agDgO/BxoXTqcDBzdhuE4AwPmMSVs6UCiRbOAtmTSDSd4gXJsBAL4nhz8P8XQylMbkxmyFwc/tcwEBKUjqEM7h4oEgBnx4G7QBCvTK/VLiRx8QBi16Hg7ILovVhqx/UG2yT9YTrTwZgJQAZASlDaIvLkUwStvy2fLqaCskDFJNBboCHpj77Xi5nmfA86RAifRUU58H4+xD/uAXYAA244+/+WIBAKpttTEy1YrYwLA+l4A8AUDuAf6fGf2k6aFdKbapKZND2eLfcviXkYwWa5UQ4sYXYJY9maBcNVSJiayLFEo+7o9qFXZbbBYbP+v+MV4O13HfeRjNWwBADn6u+dgMe/2RtYEPy2M1KIhsgBgAdjsc9pxKaSXmbJWOJiAlqgL8U1kvIOQph9bthAXAQPfjBfMQxLisO5Rwv1LzL9c/M5AlVvQ6TIti6vfCBabV032Bn5UdBkGJnv/S+TSS2OWZMgcIieWcJeB0iGENsHW0lQDIAvjs6GdAwA7D5k3li/5LB7XLri5BTMA5vxfv/XxFd4MejTrHwlqumYQIgv9tAEAHO5hGLiC/VwYTgYHW+ZN4onNRZWKu9yRiBkQEB2mZD/PzHQxAGPRS/2et/eD7h4dmaIu6zKHZAQAoUm02fej1Qby86csbFjqxDvsYGpgB8H5y+5MOB/6dPQECAGCr8zYAoOsSlVoUeKuBFOVvwcmavUjmBSveCFZ62w8XPwCA0WnARWppbKvhdD0dlLgezlNPd4JvR2cA1teAOtsRQUJUiYV9oty0ACBm07zvCQ5kwFEMDUaCTo5NAdA1Yx0w2op8zg0A6K7hgMW7W4Vq7RkP/rZRuRADnlotGQCGM+kxtOiIQUYnDleSx/6LJhRW69RyFGjQbgYNLR5yk96GFs4oUV53XAdZl8U4UmX5VCyHASg3yF46mk0B2ombcYEpVAMAMyNFp4XqxwVWAwK8jRXImoDW40lxrRyC9BYAcGfjc2MA0sbEr6CUBQCkgkKJQF7iERMRoMTWGiIui+Pq+TjzigCQa64DtzHGB7/8CdfpHz/9ig+WGbhLVnwuzdWR8+69bhjc20RQrnUwFw5a/L4MDIv7HChgg7zsyRnUnRk1o7Gql7eMaKEP8XhhXSdEgqZtQvdK01a8ORg+6SHkd6Fxy+rYue/u43y6j9teACDAIrEL923aRuu+UExnDQme1f6mNrwwjWsGAMZF++Nh7MGOeTCZWBsJpVWgMIB367Vq/7rOZMpkD500hX+DDffTbTv2mInQGdm0vkZP0ER1S7GihjtxzdNbQswlQbX5QHrNh6nLUDD/P8OWafwAkLgdVjkpxnGpz1vIJsbNXnymuNXCKxDABKS1EmYd12FtUyzcP4pnkyV7LQYEIAbpbFGUDDjV9scsBzM8COMGADELwmtMq3yXYWL1UbDhuxmAnFNiUO1JEebdbbqzq2i6SWY9xZk2nTq6b+o00awMsS9vJOQpp+bAb1owfva//D7aANVVGgCAf4gVcLz+ZWWoJ97plP6G+fvFv/vQ6QCAKMv1KS5mqh6x+CcAIMKhYtWjEHk8hqCeD1rBRtanOqO7aMuiKb/W2wDEGwCgzF5ktRq0n4USK6m0IVEUA3GMqasAAAZ9U9ViVIScOi2lJBsL9zG2d3UBKHBq9rWU5wIBe7Rx1YeUq1tACAM1jYj0K7XaPwUAWDnwPQVFyuqXaUICD6PwEpzkBqaM4kMFLU07AACquXcEABgahX8OAMCwlDgNpFUx94OLXE4gPo8NRKuNTgxMtCNhA7gJQC2i7n0XAKipW/4sAoXJtOsDLGqEuM84awUAph84Nj3mxFctO8+jPAXEzOhgM+CiRS8MX2zGYmpTAcTNn9BM6BtqIp3Wins1LAK0IzFBAP3/E3CtbdDPi3kiADBAeyuI0s1e1J0/BADYbsff//b3As/cR9O4qoy5uL4EAIpiNgAo9pB6BXW3BADgK59twPcKABQjR6950czVGohY0EyEcghkHy4Thce4XmbHSVGs9kDAfa1JimSg4Fkxgf1t9xjXV2PgKz9f2D7vXzIzEZAZJGYmAIf8XB/jhGmEFIXFxU9dALLPFi8OBgBz32m7vpmjukE5HQFOHKyz7zWG3Exfy2YXQBSauftmvLrvCAB4X1LKbALMMHo31+3jpa+xzujEYhuM2CuzbNIRaFtqloVfugGArDU0t5CZSwdPGDlTzniuLOG4G0LDqgTU09XEji13bkUIGKagd5kkJqckg+SDbZBhNyuJzOwKxaE6PTwkK2uJ5Ue2JKYUxdVmd1ptm+MR559igwmbf1MJQHHJ+y8gyF0JYornAb4ukdArwdb0+Tce/p60ONksMUDZG2S5V2x3OkRqH/37vzqpQrzZM3AlqPZAqM2n8FJtmI2uwhsiENdi6P9mAEARSKOfs1AU1Cx6awfk4oE7dOJ70/vfD3qKq+5XUaIrv/i8TvpA8775+VCYccwriqQdpJF/htuI0pdfcQjh8DB1ldetgGFAQSOh9OdbLFhoFosPDlut515UkGvxuG/ZHGwbUhBTi5BaM9KmFADQgzczP9eeUiPitK+eyQU8KOGcYiaLmjKush5yo4c3+Gy3+zjtUAI4CQDsDlwzQN4QAqIM4LJpOI16fyzwM+cRLwdEhT7UZzJttiSYpjTX3QVcIw6CegYzuwwQC+uQ2jxUzPBYYAXIzojKEsRWsEyDVicHAC1k/RsPC9TgoVJ26YxOe7bHzqEAMR4dKEkJowvAh4L9KI4wSqIOQQBCi8rDpcL8iKxQmYhmR+EsoeGY7o640QScqYG2A4EBwHvkw1/+mKDqf/+PP9jmVQddssgOKDGLgh8b2VCVUmwfC8bDKvCwVowZrdzFvnOXaBJpUxLAfdltAAKa01nAlqlflJU6eBaemYZQZLBygBI4SjEnHwUP6LL2SPVm6wE4ivcxXo73ccfo7aY/4HtY9V/xzQCg5lAgrt0AAGD9lemL3j/s9pFXAQ/9Urh7epxvMO4p2u1khRsWFmWpqztpBI5TouLnRAJFN77dOG524wnW42YAeF84ywXvDXWPWQSXKen5YJYMmS++hwcu207sf0JhGoafaT1cMMwn9zcHpeMtYjKdRj39dAESDQjI6LKM4UWcKYtIoNAxxM8k5oixzvE0AIDx0AA2cTOxGlvpFUq4rWToKpDr6RuVYLWCq5yae62v9pGpNsCYQiniTWJFLAI9AOxCmLim79Ta0zkw54iohOcSQDwYrK/A54BvTH6tAQAiExNw3ztFNJcA4uSK++MWfe5hA/TEgkrKVyW8DQCAamf6QFVnK4GZLovDHprQqR902YxrAODbXSKQ7wIAFNGmD7JlmLlwDVv1f62GnJt+f6gPPhs4NdOgIPVROxisughoyMEDcWlcUaWAHI7+QGIslO10AFAL2JlsX7D4c9qymMEqQipI0VTEznHcBEshkNasEDP72c2UaD/oNZih5Tr9uimj5CCozKj1zwYAJejzEIySmaWNOb61b5gKxp5Ehz7eI4dFHaoEgEtTF8D1OwEALvzK/vi5cFPnD5AigErm7fXRrwd9yAW6mthFj8Jbpte0q8avFAclCgkRaxUXVcj90VtUs8ELjCEJFFNFnwyOhnMDt19PnvHOSAwAysjHw2f0HDXfXh0AGnVLAGLtBAGOzYPEAEQxrZ7prDk+ewocFcjCICRLwiH4EWYBbDfj73/7h/JRWACAlDpoQy2NAVZuAEAdVnBxMwDgsjavFJU3XgYMhcpbS4ttMgYoUT1ubjeTdiA6hBzys94/21kTd3RdszzFLUGK1jVnAJTyHglwm8PDbpvHuJwe48Z2/GX3QjpNwuAloJKd9O/N9TGOcOVEO2BrTxRDZxaTJKta3DjHwP/PW/x4jIO8JadVt9ktttJ6UUrzo8NcQV5TCxG7TgAAoYCtUQhIid8oIXTLsPF8AADoSErR3RT2MibinpmmhgXwjPOerFplIMwiwOHm60oHRWvhFQvkIWQuLYYd4gAnj1MOM0DWsdW9xWzEzlmxMwwrAACmSQYAlFCSiYNOb2lQQgWa1qhygB5NWZ/TDyddVT5hyjomlskTAETdJDb1TQCg265SdUoAuZdM8ew5k3SF/1aD2hR/kYDofJmi7JTQkngQv2V8eAMAidU5C6MRYbz86x+gCwCK7enpnywoNSZcEDzo9RBW9HvL9gvCpA4XStIq0Px7bzPCa7KNjodObrYiTw7//uc18AgAwAOLaKv7ePuFxtUq3n4NQWr4O1nRJlswXWpAwBuXmmM/IO2tzYzZgY3IKx7ZLQjjvRA4kQnCMpl91aSuEajx+7JwX+O95m8d8gqcvvfWY/Q2EBwcVf9bK7hRAmkAIUE+VDx+DvPYkxmnPqiWH1GZXNwpr+SZ+2aiBAAWgHbGmO+OoLRXW0uC5JnDdrquVnSjMmg2LlcNuv6+UdqZMxBmY8HkQOWeWpefWdSuxQCsWtC4wkyhBwDMPtu0rzXVtRmCZK9hB3j9ADCASo0BSB9/6DlpLNz9Afofn9c1fHr8u8RGFI/DH8YmZgR0qVZJW5Hd5wnws8RIJuDZGSAB/eM+ng6nhUQKzxwAAH/5h19/xUwvGhoG1miifV+vMGJxSeYNACBErBJispSerVjFbcvRCmQKl6rKsgSWsctNqZyDl33kdfC5ZSzrzyLK0J05KAWAxRJQBMhBZsqalVGK2byO+7gcMBBIJYgq+bh0GBBSr19jqEXDom1kjxq8WaEcVjK8uY4L7Hwt8A0AIAiw0h33FU10awDAayMAUI1Xmb1iY2liDGwgBKw1b6CcZI5UMQGq2D0wAMz4La4jSLHNd1g3CvtaCYBlkNqPBgAllnTstIZsdgf1E8EdNkycDIYMlsgUXgQwyt+B90brSWyc0xcLs0NlS4A4xoHlmta2HrW+n/MVeyndTXifiKp1QIwdFh/1FR760VxR8N7SmOQX1k66frSOZg+/eQYzAGF1wzKo06y9FlkBA2h/ThF2SUjM3vp8qZpM2qbNStLb4zsAQM7QLgLkWfoXr7cPBCBa4TpE6OCdj5sA4CLnq0lvLPu4J3W1Orwd9ac5w2xUyGJbA4Dlsln+XwBA/lbXigcPJ69G4TWxG64bbTx1E/TMF3QnN31x1EJlWo+uS+OATA2z9fqS8sRrxbMeSC30VsbVuvwBIReoXg7SMABAYJOYSAxGiauM9HypFVjrPrdyiSKZ7quy4GUzCP4eACiljACAHLQ47mRjY4c19sXeGRgJANjxEDWqByVF40ChEChrZOi6aQm0NXgIFsZnWHlGOesglpZAPLeDDtIO8DoVnRa2AIp0ZghwYRhLEXzF5NCO19uevvIJEM5Qo/THYYq4qgNZBwAFkT5AGMgTAJr4LddKtL6NlXE0AJO+Z58zEXwyIOgrHhprSyMVdScoa1XmT2czgHImIria1PcUJIXFhfRklqKWggqU7OKZIjNQ6NXC5t394c8/5Pd/9asvqLCJhqYDgNpnBqoRxFX5w/EM11uA2mKuyuDS4hkRWqhglwlog40SGDt5luu3ntntXh0NjN/en/r+xzjByCiCOWbeHvdtAEDL3x2AKQCATI9U7tQav+4FADIGWABhlhjSxZMYwmzWa4pyjgsmDOo58hlEK3CDgRF2kmh8Hb60XpU+ApsTbZ4oIDC5at4JrTMl16MtpthbbCc7jpoRDL6ldSoofp+LmSELQHtsjwb3Pud6CgtaGiYZAXGdFkOqv+P3Oimc9tWuOzf9DuPobsdWRNT7iRP0ou4wGuPiaZwpE4RFchCue8rXonWuAY8BwA4HqdG2QoFbp11GZZuvAUCgjOK5gC/GQ3uYs+2ApyYAryYGfFYcmT2Ik19MB8w5p3tTsibvS58rDQCIAdDvnId81mHSHHdrPH1jAGaZHOHXXS9+JnWOrBLptHHn2W1eS1zOsbj5ZbZl/gUFUj4Qq74RQnnxbbNO5MMgOV/Agx6NgYR/FI9O9q3L1+wMQBfmVFBKjRMBfZMHZh2AzYa01jYFAFQXbIdFYzBCkSTTiYKa1LtrMNVLWwejhqsg42XfrWv1CEAQvbD/2SYYmefO+QA8DFW7j9ixArDp/gI7pnYNraaFZygxngASViaAdvV3AEC/uxXkXXs8pJ3QIsBk/ghdeDYwyhAS98J2/VtgQvPbOZbXVBmCLCfQ+RdMgSKgCU3Fn3UGvcHUQ1PaBCZtLegZatgQRal9HCsBF4yU56djN0fZkGrbdwCAfyy2Ke2HVv/KwEbXDepVh6hKPQm8KfXUOsRr7Gwg4gM8DIBq0ThYDm8AAAAOigPd+VEACesTVSGDgGR9FXAVBYuuEsWuunBKOgnkOUCx9up6HZw//PkH3K9ffvJFUfALcNieAZ4HsoxkgotMGVpZ4utQ/Ka6DQRwyPEAMMAs8Wq6Bu63cXjcRnkRlr/EZAFTeuB68XQ+Cbe0/l5BXJck0eCNtWUbB2E90nr4cPCa08TSCNPgbIe5ETGyyvjqlNEgItMBoIuTKt8xEfvvclcZMRoKe0xcrxf34CNB0cELe+rY10vVDw2FZhkkkwz4CEsxQf1MzKIFUtlBDGhvV6ySGRlclXAi7sXziKkMwIlKNP0MkNcGLbY9rCsAgPs9FXUftgSfjGkqSfJYNQjB/+z2+ylaZgeL3p8Z/32M64usrqVsbwOlVsLuqvubUZWADiaOZhAM+dcAYMEAGBTMjnxNhgwAoB+C2wATkzXLRfdHX9XoOIfjxYVyir1FYMx1Qrjh8eB11hoAsAsE39rKv+ILtdZ2dursI5YFciN+dUmCczyaPslnREriCx8X7M+TQVCCez/O+wcOJ9AV3Lw413aWMGBSvQnL00vNSLLTfJzeJcvb2mQr5BJ19/rwDwMQF4hMb1soxnGdRnBBxjns67rTbuShPw5nmtYEQYwfgLqylnafeE7wKcj3EllnohcAgG0/WQLAxEQqfq2adpbGaYcRb9BJzSetL7AyIfqKL7sKmA1zPv27AUBKAAFVHQDQRIcZmD41SwCgbU3/EwDMFVtMRbJAPjU70dVMBHczJCPlXIA2XppbqLJp/I+oN96DJobKrmMb3KquzavlLtuOGxkabSKejZ7nECMTzcmVeEZH9XRXQ8wijrCoiXoLHyJpDWRgDsNi+jDPBCpv2FQwbNnEB1lhH0UKUeR8b4kAZxuf7FSZQxvMBQAABEjnmZQ3RJ0+KLI2/Bx8DHI/mB12lX7rWsh+xOt9ZADw+X//bAEApFFZskga/3+rAAAgAElEQVQAEKIZxQTWs3cGqARCAEAiRQV3jprFlwOm7cmgKe1v1eJ0v48T2jiTGYkDnVsz0w1ZkxYQREBG8BNVvRmvTye/nYfIIGvLe1mSMVXmbnn1v/PQ2aDTxgAArXqZaeH9+fzyXLFproPUvLdlRMP7SyFnNBhY9zJvonkRZh50AGCWCeOlM5Ezh0wJUsEQpA1bhKd/xRgGyROmJOpISylAh6OeOO4XGQ9n4Ow2svsjfu5ic6msoYqPnsbIYU2uVRcAKNFdtDNaM0mgEmvwFe2P0U1hnzKjtasdc284+QFop6xqoBX1XeJIPl98P5QsYK+pDbqy+5bt4/0KAOTwt5OqeCscmpzlaGpYACAj5fHes417CQCQLAi0pcNrMo14UAVKzVSvAUB8FjB7YQ0AUv6IBoDMQLwYPE8BIFeD4aJNULLUYzPufwcAJQ7GjiUAwB+kMSi1Y7I1i4m5iEQDrXr17Wq3BgAKBykqaFHmV1EdZgLodU96cOnlrZq0Vjva1PKrDsOidCX17dlpBwDMXuyl3gFADzLaV7MFLNceIxUgWFGtallkMMu0rzsodNtQmPehU6CHgmDjZagQe2zdu8pZ521TUiXNg1MGL3XL3EPLgx+1vBKz6Y7o0LOq2RTqOoPuGoD5bEwlQoQEJbZjC9vi8DmZKYumvHgYST3DrtimS5jqoaHK9Tlm1pk+bQm09EwDAHDwPrCBmRhpnYjJcMblA4DPvfWmJ8DwSDrigJVQiAyAAQBbqzhsaS5GTWmbOj1cDhN0l2BUAlB9WOpliRtrkTlUVIcJDq+jCyh2WlkDgGxAZTezDZAOY/xtCt+1XDwAOhNaC1DUPu5JFfICKVCumNlyNnzV6nG9qy4cfM+HP/uA9+tdAKCvIQCA9L2vAQDLJVgwbt0rhsQ9ZFG/l0e+g3ySR+ifj7fr2MdLofns95olS2c2NeKBZl0ADqcnUPsZX2y2Ts0Yen7o8ihONqObbeZFjQ0G4RgAcK87uQHjBOo643jX7JXA1m7cLjcdYEg0zOw9GHNU12FsomnTnkwDy06JIWz7ZCe7QYZ2WWq6+DPeg0CwhLD5HpjyaBgXWktzQEaJn86ClIPIoLHl02p73E/sc5Sn0sI5Ay3BCz4PtD3dG4CzDHiNknFKxKf9p4Rghi8mtjHown2AKRKnTypRYgmF69wxhM8sXQEK7IkHTHbWrYa8EFqxOSCqrT2UP0vMnvuVzio6+dlfgVk6AYQAgJhIAYAaB94tws0AgOFUyXDHuKdzqZUaW1kiiap5khbjRP9Dg8X71gTqJQTkYeTzM2Ube4LgfUW6fDcAUBt/2hCnVmLzJPcJe5VPsYVedDqj6XCNi5toOAb8tTNQO/STQ+To53Nq9H+CGksp+31Zhc4D7k0AkEOhsq/0VPJE0fMP+uEs+SjmjWRCY/JmpObPoNraqPwZeFBnRnmCQhgAi2ZIDWNBEoNM9X7qexHqiRJ3dkuKWgs+SuXUSwsA2DI0quKp6Ncm6W2aROYxc1oBgDpEW4vMZGWcwVCFDABg74FmGELPb2QQHsZhnU+xFaSCraDNNSpDWgKAXC8PtfRVl+o/VOPUXFAk6eej9e+r9iab9S9pMHYGAPxeujgaBGBBcJa22SU/Zz4f91jjbWDQxrARr21TienFPp6ehLLZETA9A7QHrmN/UpufTg7X/93XH1p2GuAgWCuDZwKN++2hVVghrKeaSWBgoeJZ5lISYyYFTJRV2J9OhnOoDQWnKJHAJ6K1+C0BwO/UhscMUuxBGKKAAABM6lVYzlLdU/Vu1yLYrTCto9XGpc9WwLn1yDsCqpY9HuMIHwdTRKKRrTnKR4RQzvV73HOUlMgA2HgLIADlFI6Qdn0bd0kAINbQFt4FwLmLRhkqBIJbCVhdLoFuJl0sEZmqBOB9Y3tpZrAUb94HfAGgN6LmKJm/hZt5fdK5fMQqE+JwYhu2mvVdRp1+KywxEkzPVjgybRGAbe7jsrkRCCT7T6LBZ+mf4zAlAAAcUkwyMndk+nAsgHecNh/3ccSwJg8J4ppIZmgN1DP8ENJJtQIA3IJxXvX7RoPAOA59B2de2NzGJl5hkqoU6rjJvR0QwJiKW5NZMN7nAQDes3eaNInuXmgEGFugucG4bbNo9pVJLJ76C/mESHij+BbNUE209TNXMimBnz5/utjiQBtQI0CDNlDupCj9KxmbpkAC1pY1u3wWlggagJQMwgCINdI5zjbuDAtrYsnN6/2OswBy2/gDESE4A0+9S0HBwcE0XRciBDgWgFz9RcQNbGXwosgFavzj0ggolCM+AERMPNxbmWD++1TAC5xNJzJm1aDesnn6wRvUhg0KAAJU6/aSKGCVdd6o3q/DmMjdxiv2JKdXeFTyVtumTYPDyzLsJXc6rXphOZwhYNEpsCb7tWGJM59412Nd0cbcph3IFMNWEPQYnfP5YIPxoPawjmTXoZUZeOFD4BqlnbgQj6oMYKOZPNIlyldm7n1vFC5BHQ/uMjXqOktzO6Tv5OIV43NuHINe3lPrCsLKBE2HAYiQRtS1JwhiDTvND7LGO0IsmFGt6auF+OxA5iD1g7TazAMfRkycesaOgzvns4NiZuwBSESfNxG2SjuazT7bSvE5ApDkUjj74rnf9tMaNbVJrSdt4t4WRxre+08BBtepA+K7fvX6Pr4PGgD8+uKT343d9jZ2HEiVAVaRGOi5XCHilPG7NfeiPTkJb2zGaQsKO6U82ULSLtb977QqNnuRfZKvsMDeQgQbVzNml/pEAc3Yf4LYlApKn8HfOuQPxxMvGGwSFN1iA5DlSjB58ThhATrEBzg0KitC4KxZEXYoVTZ/pXhWQENsVsRpBIELazJZX6NdEqY5astVbRnXkppy0/aKc3QJZ7MHBPf9jbYppT4ulZT37JJqzxYS2Fw/mtaXtcGcylRwxpEnYYvQjnoXghhciUTIXM89PjjBYgk21ugpz2TPbzbjW7AdDFoq3yj++CsnCsrsZjHnIUZeXM92W203KKVW9rzDSGyz4Yh1gKE4M/J6cfU4wMngmZIvkGereWTIZvb0E+4CUX1tjAfW99LLJokkXjMJp4zwcp+s2Wjje3sroW+GnnNrI4y/ohx4FSOwujv7mXORQkVT+DHJyoMqLwoaAl0qSapySZ6HhdnZb0mueN69PtDCw17kc2iO4nEI+BlWsiG7Xa7ux1Lu8FYQ8BZlu2htHMDuc2wHfNG994cO4CDvqtdrwZOW8xuKVpw1SNm4OjN31s/M29l36iH4Pt4QPwi5YInaxgLJ4aq6jGhcqsjbuM0efNWK5HqzUmIH6Am1qpTB14mjoc1lVgBLbWIy+Fir+TWEw86Drfe2BI/2ICBT4c2dJDKHKbJYLhybcMSbn0EFARQIv/3ipyiqdvrL62Oq9ht0jP+3FG8K67yLeA85ytTG4n6P2T4T0Dd7lKdF51x5O5ZZUA9Ou5xetyhT0o1yT0RHcAVv6DuQgbIEAvpv9tnyGOI+2FA8xqzWrwNKWcJAz7VPG6XHSWN9sQshQdNInEE47YBmq3B/7pyomk7iCIynJ4TEhBZYtdcVRQ4qQV0EFThaDT1BvYK79wO6APDry18JAKAOisNKmZ4JNWoZIKL1uFVkVpycOIEAwFuGIYfu5+G/24wb2A0Y7VwAAAywcDA2wSLzAfhgIABjTYGxwaHcnAfDNiDHZYkKoIRumBKoAgBQa5DsjSVmHby4dcjA5J7Gdo8CAMmqmSRs5xQ9TgYFyEPGfBUAUJlQJcAaqOPHghAOAIB2SekTRCkTiLA7SbVmaVGyG2z9i89/OOoAdSSrxIpJSgMAPK/CAqr3ngcbNBr0oVB84EQ/JwfJYDsAwP6mKNJTGGElBQaorxVFdR3kJcLWAqt1hh8Bxf5CIDV79RceKin5pbXQDNM8VMXPp0yieDHNlHg+ZOaEZ6xUMkB1ukqjYanjkBX2lZpafBv3ttqpeZAnKQQDcHuWhqAOd4FvlimrNOPsvwHtaIM4pIu3RtwiwUSyJMc0Hcz6DfAZJk1zF+xlERSW88wXFDASABWWXE69YOYAAGaAXoAAg7qu28nPFwBA8GQ/ehyGTIv3pCLIMBRMKCgtlM4hzAsJWclF6MOhqP9QEa4LhVrz6qqMiW0ybq8hAGk9+3WI9gzUWaceeHfXio+jbX4DCAxC8njZFmfK1QosL65Q/ELueP2MPQ3yLqFNasxFAbmvFfepPSkBFqhkEZQaimktSLjPEMFlQ+buZn2R8onXf254Qokp1N7aFSYgGTTzUSzYRtcqWzOGdb9wDpd++AdAKHCEwlJrXpTXCh6qEzJLgvmIg5h+bgsnoFpDJexJTV7twPrlAJr/JTqmkYxKGNJC5Lslqgv1jkDghqxF9obQ/oqdWYLpYpGsA+B29sxzi9oIJBqt2csTUajrILMkqQRCsqbuwJpiM1YNkg16EJFbpHpNUM/bzIIzB2UQyHblvFhlmAYAejAgC2BQ/MFPBQB+/5vPx94AICKlDIOJoZFoedVW7zANIxBQEBWDo0l6FP/R6EY6Ehz+OGyezy8lCsoe5uHIzBafCzX0HF5uPWPtO4yOTvYCAAAlBgAsAeEAzRqEwDJK7pRZrFGRjmM3tjt0A0zWBOBE5QQNm9JERgn54uKJn6W2h6DDsdJlJAKAy43ZP8sAbOsFAwBg/iCFXiObUVfv9WG85+nJAEAru8qgzPR1bWHD3gkArJEJ6Ez9P/e77GNxSCUWW3C83YCxmOOQ1zGmInpLtrQf1b11bcJYrMHSWiUu06/epZN89a5m3LAOIyLSJKBhUTVhdLYi8n3ZDeSae1pI2yHLs8GDlVQCiwmVh0JVwAWggtOhOn2KWUxbbeqeFYE706Z4wQSpDnzBl0z6JODrCSBLaFl7ZjgJelupcwUAcv6tAYC0HdCapASyfI2KTU42+s9zXacEEADAthmbmHGvuDVrsQD0+ep24H9hg1lBud2fBQAwXdrOqDI8YE2oiT3S9x0kzEMrva9tkJB3i8Q3ObB8eJWrlDdU6v5sj8GCdEDF3yebw19h47BVL/aNpKCQBVjlbOoO0L56caPqd2sGGQB2ZmmBlEjGAZ8PJp93uxkHdhk4k47IrygyAABltvXbNzF1clpJpu2mkcHVUtdGAmedMu42UVo6HEIR6iBcMTudBiwNxaTOSYeDWqThyp4AKVQ2aHPUbs9XuQNWBo1Nh9PC2nM9a2VwEeGocJfMaa49AgjOUtA4UKL2BiVE0yjz18Et62bVy/SeBACgjcnZmwFIvbCYsDiTSdXO1RNjJtP7PJzdorYGAB2wdIc8sSXIaBVAEphxgJZQK68fJL8q5eCDgfnA28cngUHYv/q66VnABz/7kHfqD59+MfZoI8OnSiaSMoNtdYtNwV0yAEBdNTjjAStu3Hu2uclqFiBZ9xtGLxedvXmuHJSUefXZj679kw7O4e+poQaK7BTaoKUQh7GHPgGAbCXSFfajqq7mLHCN0OYj5bTd2NEYCKyi4ha6cAgAsn48MEjCtJnxMpt0vGCrr0WGYEVuV2gTzlKMc3yt7Y03Y5yOAGjy++Dvu1TrSoy2Y396qhJoZewEIMr2y9zMDIAyPzEABEa2qs4aFDCcJdOIwNKCyTWYBGmLEoj64GdnjoJ4GIBaTysAEAYAKlpV3CzU9XXPLL+xBmZ2OJyJAC/Xmix9qt0Jll3DDgBi4hkTNXio4D641JNUQetyDlHirAMCSpRyXbv3s2f+cXteAACBAB9kNr/jK1rzEpCQEAihqH6FJ5rXlMSoEDA3efXxqpwHIzUnLj1B1hGlBHjReWORqgA/2I+8b237N/6Q8nIEyQQA71kDgKAZiijTmQRS5nCMHKDJCjoOQtjtvzpowqVFWa2Db3aycIHg36kKNXpx1jqFb8p62PLjG5E2pxyA3HTdgtTZbA7ZAInKXsXXaIF7QwcQcIqbAUAYAM4SyHhY1sw8kxzOd7DkTMZgqlH2nZP1oAEG2x11oHIxp5feAEC1IhuM2MmNGy/2jsnefMDV5ooHQCmEtdkW/fQGADrTm8LeApUbjGyaQC4MQNiKBBAuWwJAl11ooQtjm9nDSmqxAYA1AwA6mADAM8K1Z7IhdN16vu484fWuDv+e4dJJTpR7Blop+KlGxwBvAECGqwMA0pIAAJgrDtQ+/dyTPaRc4CYht7ZJW4JggmeJoM7nkVY5I8Co2EOhJkTUHvB+0LQ1G8O4hBUQgAgJWrm6JppIT+uXgwX5TDoASJDCe0IElOx/MgAf8d783adfjAPuNRWaOFRMyabkQOMVAQxU5u8Q/JFZ0W/6KrCLw2OAY4Zl6h0cCgRoyuCcFYNu9x7D9UhcaJDnbFBlt7Bu5vdteHTfYDZDpj4iy46XejV50hskAVlBT6AIBw98GdCamfUBP3wmGE4uoklh3PB8aJl+iQFA33z5GdDxEr9x/9WeqHZJWLgKzJ4OB64RPGd4AwggGMUDeHDYl+JbDgAIC2PnvGYAJgAQWwUn0nrejXnqup+0XdJ7IAyvT/kTBnkYAOigWwIAWqm32JFYz2QKi7kBgMTait91MLTUj9osDe/CDpWNsd/XQ8hy+Kc7oVwKyTrNrgF8bs8hsnBYWfxsZNWsDj57/GdhbBITaoMekwHIoVvlQwJMN0nXAI45NyQM4wIAgIEiaaXnr19KOOyEVP///wIAFnu/ift0r5dgt+/7fiZPfZnuzwQAPiyUDboOSZDiLMSfQAja/RQWsalsJIFHBTe/65I5mdmrf8Q1E/s7gwHoFIjLA1lE6WktAPCWyYF1gNlpLNkUXjcINsi42ot80VTGOrvFe9EHm6YjqumQQnIwSv91jD3IFsCK16pi9dq6/qxdM84WyfC2hX6zgJCZBz5/a4Pq7W68LwZFyeaiXRDdNrsA+l7rAI0BqTb1CgDg8xkA9MDQnxNFWGWuowMn10SRjnpzCtxQjBOE34YXsU7KISdXK6AR+LU1g7hLp8AWKx5xzscTmKL5sG+AEbQodxtqEGPP1kifj/ZwcHkjddDNY5yaa1deXRPT3CESEEG0quCVTALXhww+AIA/lOmHjnlRllcIXDArpjOtt2Ad3X7p6ad/fnlRzbYB4Cp1+P1ihdrLAAoQaGNsGpoqAQQAfDkO7GQRACA9bSZAIFmtbli4oP918KYaIfHZfXvzgCIFy4xxlbucxWlkLgIAkNmnBLDsoxZlqqydgdesjKZhoswATwFdh8OQlDvcWC7PYd5CZWMKxtlHeE20FWtU82QAuFXTO2/soJq6hXeuIFJ8aKMvHVI4YOLGhlZYrAWURMKgyh0T9xX/xn/3+ObEzKylCL3wkQM+mOESPLnGHkOsxOK0UPv6FbrjiaG9zjWR+B4jo5RloYE54V44cWjxPiWndwEAilNVw3RXjeJ596lX4LDTagKUy2nManHPPSb+XSWAnA3paqjY0/090hVhxkaxXlEQAIDalowMZx3eossNOnkuKuu2mjcJPY+ZnszIUqjJstuiFd6xKj4CsRsPAFDwl5WwwQCfV6yW36EByOfvDE0SwO8CAAED/eeKYcK6en8H7NV+RajnILSuobPmUk2VcTZSC1J+9RcMCFgyAHooobz5/bKTnv2eFJ+I/lIblAAEsoaiQgI00rPtNqO+0AO/qq6TwzQHqndg2A3SLc1lilkZBR5WbdPYBJna1ADQ2OeCNiYfuaaIlUFKRPdyQfU5veduJTIAwOeCujU9pJNX9Z1sVJ57WBbT3kiRWfxWdK/FO/1zLQBW7h2v7zFoFMr46gl4Yb+caTN7tH8BmRj/mYsJCJojbn2WMw5PEQ2Pd86z9+d3AAMC5ZAOInibETsLTBkgco6sLdUKFehzAIqRUB82H1Nha9RzPVwGWZKnJ65BGAIfXQQ8qpTUoelMZf9u/QMrYyOVHZwfeYDoWpjBp43NQkCyJNFgdDGq13k0FnwFM1g8d9waGCCAvwNrwpkBB3nZc6KdbwqXIlX0M3MLCEj/dxiAApBjjB/99GO+wt/9+vNxBFiigc2sTzMzw+dj/DYD0DJ/Hb6Qjz3G44ipelJqs+Wy6r26SGlkRO3jOpPdy/RJTApzd/uxKzY7e7JTohgR9GtykIKep4PHNNEx4KCgMi2TAhRhGBBDAGiVfeoupoXKZ6AOfdffuW4zJdLi3hxw6Spw+7/rsVaWNyCTbD+Ureq23dBLe0RzNGxHTXMtxb+AABlu2RGzAwBT+pUoWWGez5dpqF3Xo1un/buHFXcYiVXJNO/P+NE6sULJq/0T3TH6hhLfmdFUItGFPNmgWid81ATMFm9zPoxeB+tBFJfLRRlGZTBU8TDsKadwRpRsEGTbdeVdimP6LEnS4INwVVtuL2WXdkcALoxBdAIqz6jMhQRY3XIGANShTOyqXZCSGTqUZpTC9R7sA5Akrc7SLrjsJeC0SfNZiQHoNsSzRKEzpBvp9X/bfM8AoHqz+0zmZc+Ka2gePdtoJtxI1L/8Gd8AAipTScSSQ55BIQI5onYdsEK6tpEs0xcrep2Zr1EQNzD7PEPRic7OYu/vVZRYF8cF4UeE1AGAx0NGHZ4NI9pbjlasG75cOdCDCwymF70NZTzG8/liFfqciNUpP4iPpEKd/gRZsHyAAB5Od6pMkIWOHmm7pAUc8Z6YvgwlFwDQa0x8LYzjxdXtp6gxwKmXTgIAqC5OTzDLGgAQN5qJzHutB5D3ynCgbJ60sAAAUOREkWMT4CR4Om7koLVOj+9TAACf9Xq16l6B3g2B6ldHSYc+E2oZy4Ge+js2KvKXrnaISUiAAO2GzVrQcpeBOua1yHAFABiorQOIWDbPscCZ98GCIbPXdrouCKbMAuD7zmCgaCSjYUusnzoIMHu4XaXczz4zxReqOAFgCQB+zPUGAHBAXzNZaZcB7GKmaXDOWtI6ZQYgvdUctPoEN8apbpe4TwwOfh7PJ5lOBKkEkqYzQYGXSVKU1C0ZSQsmAQDLAHLziwHKBla6RA1hMBWAw0DEq4IdBii54fn5Hlaw1eIVIOChK3/1+nO2Jv/Osx8IKuU0R02EKVmC2nYAkKmzi6f2r2rXeR20ueEZQeyG3/KtcEkpdC33gtiilNB4lFnjwhKM2zhZymgkeAGAHPpalAUAqg2sHf4pP5Z1umNz7TuzDNwrdfQ5sTOALkCQ9wuKqFPCxwYmShbTM7sA0vmytQgwDEDieDGhOazdHqkSwHRFxOavnzH+UAYtPwY4KarcPUswAX6EBQHwtv9NDKYRD0snYrDTobRRC1CtAZ11yf7xT26jdcw7uk07MbqfWcn0e/zuQEHvWQXKOlf7QY81ldcJG8579P39/oE/8APSK1vCragwUbsr9OkNEhFdlQMMeOsBhspvntmZpqfDuk1tsghNznfKmBYIpe1OPPyiUltmioAAgVn8C3jrVwCgblibJhUNQDKn6qGNYQ/joYZpUryEwAuxHqwzOUdbYzRxGL63PSiD0lMS5cXAoHngixKAr69EZHS6A4U5s9p62CYBCCy8AfEmWYA55CmaahaQc4FiGpyui8Gc5h8WRCXYIYCwbcsUM+ltDwoxiIDIEiCFA09woNq6kiIglBCgQXSWpTq0bHEDSATiJb7BZ8F1pxSA70UGGL1Jsn/pL0wpmsJLTVgBfQImMc0ZwavNzwErPohevXpluli0fsCiNIJABt1JzEA0E7g22wEKHjQiar8mxZmNS+SIp6U+dm5xmxCVKLAyEoUAZhOpk7eBMnxm+F4p4OyOaTMbsysdRJRLJWr86IV3DRmvE4AVnUU0HDp0tKg+/MXf8Ij442++GE8YSGv2BGCGNWp/HukxPCDJIjhALB54CP67zXjZXqn45/licIaQqICtPaLSgp6T+wcKxB1Pr9yBpP2mH5pCSFkK23vdDAD7+EnZ78b1wj/ZQRP7T+tytoyKkt9bhMh1zANT2SA1CCnxNQBwuwoIlJMl9Q9eamnHe2zGxQAg61VZmVp7eQiWKFPMBP49eo2Z5NrMiAxAKH8lVtANKInWmwc8UFCIcgPXqnQviJHZn5mdkVIKv8Z90nCJmSuSlgZKpj7HIMiaQbU1uj3OcRJ3Hj4Ls+2u6pU1xTRMaL5n0le6/zuvPQ4dC7XVEtAwWDR3s+GaNrJKXAT3OIytLUqCEE0H23K7zbjvIbQrZH8KoPSusZxFUwPg+m2DL14/ZYhntsmzaYoRSEm4QGTSDf08rICr1byBsEqSewm3l2gMOjjN0KLSUPw9UVwCBidq+P6/PBxjRVMAgHUYKJNT51rUj6u/beoBSMGavm80hQ7D6QKVB1uBLhSYBRNrcEiE0g7ACP8CEnJzdK02xAgSXQGAPDHe7kbNMhiZklQvqg5aeo7bBCgKbbb8GQDACCguY1iQT6CaU3tKwPRBB7pQG0SCmVQnezaGcaxvAICG4HmQug6oc7a1fJle5bU3MyUECYkjjbLNTjDg5eBxFnD3oQOAk9HDmoKnNiiaCRkAlFLahx0A0RUlTizCOESaHhNlqCjYnbNw/TRZ4YbVpLRMs6MFp4MAn7GvQ2XDDFxxz21pRRr97/3Mep9ZmaenJweKoP7uccEWDq0cB4IYr+Sa0MbGNkY8R30a+pvLZwI/j3HOPuC16BXj/DWzKPjMUfppw6UEpGeddg0AsF6gNs8mzrqR8RHWKqyoxzh4loEODIks3w4AtB4+AgDYbMbf/erz8bQ5jJ0QnOc6iNHg86NGRRmE2h9Ve7fMbVy3j3HZyU9f+0lAluOhmYlq3DYHRiVaO2CSxWAb/JP3RVpsaW+ptkKib7duEURijbp+n9ZEDjNVEsMHQbPSWGcrO8LhBbEjQAA7EDxBj1k1n33rAIHB0A2GTxkpPLOKzgpwvWPYDoBCSgVh8tL+lbXMr2EYtLfCAEAbI5HW1HkoWsRe1nbCqrgbAKirgHHSGoewKohf6UjB+xSFXffHAN+6ADJOORTbdUVGYRZe3gLrOYck/t4AACAASURBVBMEAOCBcnK7lbVn9AG3TWfGu+GSUFpm6bjY2ImwwgEAYQD4syxFZwwukgqV4qKvIAMVUae1HSpbOAH1uGZGyALYbaJmMZIGBTnQ2ueMZoAdTX6+Op/VBvhWAMCqhtgAFSKcnLX4neSmZ/8NdfCPlSjbb4JlUTNq+fe3/fz8ucfY/PXp6UFlqxXQbOPxAA8GHi8GqWgDfaensAKceoETLIrKT091YwJK2bkazyrKxAdVfZ06zgr8fijJfHOL6aQVavUtDEA+9DsBQBaKdQYMtsykrNqFqANZmy1O5wxt0c3oAohanwsPlDbqQhbfcBpemU3qA6YcwvvG37PbIfeCrAqnDVrFbYAlcKI2IdUJrbL2vxcap4hRay0Hhw5/vT8PWmebaN/i+9gOlzV6ipZk0BJgVBoAL156ibMs682TOeZ2WmSN2tk/2nDUXulJe2YLtIGi+u70vtbF7SKnKw7sSQZg0aTWqbtJuk0oRiThfeFUdzoVACC1uwCm+GyzhsYVzfvowTYQcV6wDkC9ysYH2SeDasxmAgCij3DA6er8Wt8us+HmB6QFAOCg14E3GQA5oq3a+vz6ckR7jBNb6izA873tB0z2byyZ8RYAAHivv/vk83HaHMaern7KmrmeXAagaO6oPnvVPJ1xIZCBfcP936vFkqDBHRnI+gFs2VZrJzlpDJalLjwLsGsSHevwRluXz3buGwBT9u9TxAV7YwEAwQt0Edh62kOIogNCexY8LkgobMc4bjfjiLG/wAl2f8Tn1bQ1d+00zwqsq4xaZdAOA2B9AAHAYzPO1IdkdoS97E0G4rnT6GzFflYW/0Cb5LnYMrFmzugMAJLhBWRq9kb64AUO9NxUS+8UOd7nDQBgH/7cp2uzlq3rCiM0OwYXAID70YUzlKhK95EkxChepI+Yj3JHbaxYBcOWvPG1DP7wPrSybeJG3p2KfVh2np0RK96AUF8D45o/B5+D2+fIegR08HlN47hQEdUNwCvIwb08rebppQBUbXkWwSorL5nQAgDwc+WzrbruqgTbxIH9ANc5Eg+BmSD9PwOAf3c88doTeOLIlxJAzCM6hV7qm9DpMQNJraSJgHLQSeBjOncxMEG1kkzzmxl/sJW+4gGWxS2yR9eOfWaO7fG4AAAEGq3dMLQIHx8jmfBqAEGmS7E1yR0AuNHo6wX9FutWRA4Epri5lXgoZRh15bjVxO59vF6EzeZMV3DHFpBRXrcHncMf16i6oGkiw30uYrccwYEsfcVVdzMrzoOeFJEOfflGTwCgkipsgC2MsqsY6vPq2YfL3hRoau7AVEyz3xsBFQNDjEChCUHZoMAD7yvqrnoPXgvKABBHshyAcakSfU2ae/YH43mnNEB61DuOw5GQgbn8ktrnNAVSlnxkDSzlp5U+pA7/6WjIyYIBW2yRTYudAn21cPJ54W6CAZhWuvFiz3rjc2KgUd01otjMrafgDIybRYbKYjGoZQrUqNPxuul0Jg9a+Bg4eARcBQAwbDXRUJbeR7/8r8UAnDZHHtS0FubAqThg6lrBdgg0+fCnv75MkuisCNc/oRgCAGR0vK6MmzYAUKeLSgHKXK0L8nCa7d4jtXfSllBwyxKlui4EIAUAMgGTHSSbg/ro2YGg+4aSDQEA5gxsxUKcdptx2uO6cH1qH8X6OzydqnxHo5/bfZxh7MM1LKU/hVv4St9/eQoIl23GSwMAAh1tLSF+YRqiS3ESOpqhcGkAAAD3YuqbtFTsZy1bYy4dCSmV2WWWiERgajOEo6JKLolvcfIrHVNEdmYqEJlibDUPf7vieZ9NOcacNMlP7kQCiUL2xBTMSWBYAKCzlu3+0C8l0zb9RhR8Ro/mfVjHL4OYPnu6NOQ7LS4nh5/Ofn0ADfPS/onYOiWPuS3ZOF37vp9AjGNvAwB8z8Z4kE0wJR76JH4Pof95SbrevId7KapVN+dtnkcl4A1MTQ4zLoJLABCgk/uRfb9gAP5qdwiwreBEW9w2u5sbtYazRMrtA9T91vGiU5Y2BX95BHRA6619fjD6oHyiylInlOL1GgjrAExALmra9qTYGKAQo7q3qjdZHl8n1Mi7NAAOWBTiAGzYGpjzvFnvp9SJNLeGnKjmncWd2Rh4L/l/u97tu04AYESi7H0Gc94DjjYtFmnRh5sFrNbEeciWiAgH6PmlrCyTKxpa8UUx7ET/r3pmpiOrs0qZT4x7mJkC/KDmjaACgazbrLOnahynnx+sbKuvF9O3/gQA4LFprwNs5LQZ9cO/vADwemEAMiTJcIa05XgMdClzzCiPBXcsUKegP0s74q6MtGIWCwOveLQBLbUR2u8qX+C6om2QwdM0ZhIAOMtKlx4S0klUJkaRogBASgCI5ng/lVkAKmxTTM2JnklaAfH5EgACWJPhpSwksZ39NsKuhHLPzo82x1+hAcDa+OOvvhinLQCAyhmkUK0BqLKLWSEt4Q3tdwUAkDygDdCdE8gEaYOMzpQta5sqAQS0WSjI+ng59zAeEuAeYCKF4C8AUFoNs0go66B/n0ByIxBAa9/diQe//EQMAO43ggCY7gAcoUTytN+O0347jgAEgC9uezw8KX4QPN1B6d/YuUPmh0yWNnymMz4geo7Y3/cDAnS8n1hTe3pYZ4Pr6up46XknSLjYh4DrI9k/44EAk7Qv01lQjzQaGc3yQJzi1EeOB7e+wYx6wKf2eiyulZEzd9nq+tYAIPt9svlzxHAHAACuATBdiKwDV0E9JYZy73OsJxMaQa2EDmWCRaF1bLZtcUzqv9uiUzKCaYqBx7o3ZEkMCJR06A3Vtjen9oUZUIK5LAHk0P9TAICsaboA/gQAUCIYkbT9Bfwsc1YlSQpD2DU8vXjJZ8D9LO1BLwG/q4ywAAA/2OwIKdWVMKd5MTi1QzsAYPoApNTmIQ+st86sKWApqDctf6GAcrrrgvF/ohz7YqnFFwYgHtLOxkpYg1NsLwagULYBTA7oNQDoDEDGx0YLgP7gLDrU/wMAgpRZ3NSkEtGi6RfPycvDVC1oCdQlInKbStpXBHIEADq5xEDgwE0GhMY6CH6mnqMvsOsYxC9SoffuZ1P/uD1AwG7ZS22fyUfarHF0QlzloJxRxrLtfUsbrxcetRLO1AAAUqpAhhQXM2krZA4UBiAUXlTqGKKixWy7UJZyPR6Zg33i9W3leKm11X54xYFhK2Bmwngd+9iXxmMFAIrVgsqeNcw+ylPtfzWMh4BQLAD/3u2oimxgL8wAhPp3l0QFycwNYICXZW4BAA+2yfx6MQzei15jnAWRpncGeIsNo8xu2WOVV9p78joaq4H1/cOffcy99/e//mocNwerxnEIyK2OnyvmV83KGwctVmsN5MEe4MhV+wh0AGDdCNs3xYFpv4clZNYuFoXaj2IAMlTRzCHtcGG6pTV02AIEYAg3FvB+bA5P8AOuOfO0p6UAV/sXlD9EkgAABAE7gJLH2GdQDYx6+Bmc/V9v7NwBtU0dAPD7zQDg+n8Je9clObPrSmznPatQABrNpsTriJRmqHkB/7LfQaJ4lSb8BpIo8TmGHJOKCb+ATVIUZQ3lR3D4hz3/JvzD45lwaEyJzealu9EAqvKejnU752QC5IBRLDRQyPzy+845e+21114brdAG8c7i0OOA+rUm7on5YknA9DKTKre16XtQmRwToSnqv1LTv9TXuzLEBCOJkwIsAJtq39SaoJU5Q42ugEbue5IjMlD4GQKUobthnLHia82ZlC4AR9N2Bo6lXyaCwxnmMvtr7cuGMTQSaoxtpxuk6fBZp3gw2Li3/QBwh0bWKPgd/KHT8uCt3K/M20htPgFUosm+3/1WBi4dxEgsMAIN/775erQ0KwUNMQ+DCFCvkcQiTYl9oBrPeZd8I+btJbwoyGJ0FtY0HQc2zhqS7WsdwG8EAFrPbqkbaPsRAGTOQfqEqTwlJTfeGGWb6o009ZpezTjbGbELd4iUHlELH7aUc20sLwM5kbeNe3BjaYWpDazN5cxhoJ/a5noDA0APGwuPtXB7twFr/cgkcJBAaYqr1JmjLMXDQeh/HhU6bqEBQPqo+Tlat4YtY3MoEqVLPJWDuiO7PsEPQQBMSPqX8X4IoBK9qG4rzYGxLpG0MooAAPw+AIADLGz0olkDFkF50llAAK4KB1vbFGGyA15MU+PwRgmFm83tU21FoMuQ9L/AFY98H5Rsa7LTWEBAbIBT9sDPpKWsjfbNIofPAlkZksKq9YWFIwjQgRjalXc7rmO+0ZyHflGaktK7HdMWhWqYzOsAYDbT8Je0XrVrsOgtYEMZntr58Do8gBF0OHIZGasOrZQJooakkDKvNazhVhKwQZCeUc/kxqCf3ydD+9Kff43P6sd/9aOanlzPPUNYJtaLAADrkoDF1sfo1ydDiC8N42nCQFw31gkEo7TTntJSe4GIxUXZuamMv9b9EMBkFuPsn2WsofyBn2P2P53XcrY0AJjT/4IAYHnDJIAiVpjSeJKlxJAHlkjQ6g76HwDgZj5hOQCaACadU5ghi4XZHZX9AwBsd9B+gKUBoIUW5VRnCP4OYA88cAoMwARCOJWyusmVWU+W4JRhN4Mc+0vwXGUJC0oK0dMSoyqQBDABlGk0OZKBJFoqEag1cM/yC/Y/s38nSxQCep9wDWac7DDBDgzOGW2yaR0e/AkGFp1bYQzqPDtcylDXRd8wjf1yq2BLaGJXPmwuMDaH2GuHVWWcvWKJEg/sf0DwA2B4ntbt6lET/KrsAAEnkhdZjqPNnH+eEqO7M0w4UP9C90fHMN0zszQWuOssGNM0/TcZjMFUKW15vdB6BQD4PnEpTddBH2wnL4g+xjujvLOvEyOyjwXSBaVanP415ZacD/rpc02eTjUOWGWJXs+Q8KjPGMbPSHjnQJYk2NaaC9hqDsiIN3AAEBcgwDeMgYxfqm0FAIz9sVnADQS4fhwIrUU9rfNgRcn3GsAG/7sFsHGqXP898p+c+A0A8L7ggFYrHzZKcPoUCbWzOCq05zNnQA7i8W4m2rsO/kKyjYWwGKll/NYBtE0TVTuQIfqEjQ5HAEBla0oj2Vy4NRaqQcQVhE7RnHvaw6IsYEVqzDrqJ9JDAC1A3xR2suZ5ItCAQCYFs6coRhSbzXEEfakaLuu5OIBYJpAGAFqLDh9dS7dXvACDZ53bIz5bkRQZMniaMwkVh9Hh2jlqKI+YGAHbcdPyMyMIeJyqRDehZzsAuPgzAwAKPfkCh5rBBMerIzR9609ym23buGRx3I7lWjp8ygAA6ItgIWAXgznji4LemU+yanweaBxSR20AYACUvIdmCTIv/Et/rnHAP/63f1vnvYREak9D2WdnIaCqIASQLBe5hXGiT6ss113IDJIH3e9C8IfjHrL1mRTbUbQnVNiEhq+PFJ1gw7Xviy4e9e1DAAigimxvzi+UAVQCmC5vajJbUKwITwkOI6IYVdPSVJarWs4BAqa1Xk5rtZhSEChAqc6G4wmCz1Ntd8fabve1IwBQtwpLVgCte3TFYF1hTcnzY0f9Bt5P7a3UDjQtAPYhjLAk5mz1e7NduNbNftvaFhlAXAvluU6NitgYaj2sB9D5YGBlIyq8dgAAOwEGUNuYFydGZHg5nbLqRCe/ATxG8M31Pcwg6Vuii8K9GcfkLSQP15r9HhqDZQVymAQAyg3EtYNxWuJRSmWtBj54bGB/EXCfp3W3upMmBImYzdvYqo1zjuXbOEQayNpmnKUnJH14nnxTnUIE+gyiAlB0wrzgZPvPOn3znRH4yFpP2SG3TVtS603lBki/xfjFHIqJ3gAAsPZabAyIti2+nEFtmJX6+eBrky6gZP06r1ySwVU8wSwA/CF5INPZRt8qA1hMF3BncIqEoNc6kTGPTm6ikkhfIKNgvhCPdR3AzLQ5iUoZ42IJj3EvyIs2FFNtY1C8+j2uE/3ZVBGnDCHEYR/vy9dgTB4WslCsshY+FitBmUQayOixil6XCtxuZzzIFUQoDBzoPR26Eu4x0MqJpgX/CLlYTbB4J1laAJMovrMym2SPLgM0qhf/lsHuksJOSQf/br4Uc5CxxxjOgnolUTwPdT2ftlA7GvGG0GuPCyrPkODQCgM/mibmw53WRk/NSz7s8G7HOmzjU8+yTxXg02HNfmYc8lS6a9sokPcWO1wctvcO08yg7qZPAabTSSiETI2tQhn+dL12CACmtfeJpZKUuxTcMy8hbNiZdAboXvKZUNQmBiC/mph10Lq0NR96v9UkISLTWNtG12U8KhkpBMgunFSrpdiegMvb1a0ADvad51GQRfDM95TCcn24j1/9xte5B//X//HvCMA4+Ab/FgeOW0tDlS5XEqGOTpGpGfM52jJV6En0L4CeDIHCqCmQZSdJjIXs7Mz1iQesaoDACG4PZ0rYZAXuizAMms4xmhl0P3wYxCrNpotar29rvVyzQyOHK14DOh5ClOm5ZvNzLZbYD/5aALSqxDSfLut8XNZ+M+HXYXeq3WZT24dXdTw+1OmISX9bjfsFEwDh2WlWJ4ChKRgcT7vcywcj80By2LOt+rCvPcC09wsZzWnVw37j+cv64M0RkWWbWIvo9/HC0NngNcASokpDWl4RdMqBEfPiySCEYcG+Oam8gXXHNmCfe+PoYwod8UxbHd5zNeJr4GC+tFW4GEV9hlwH1sTNei36PiPXhxIm22trpgTL65chFJfkTgC+bisr9PKCmLZp3S6w/mME5amb0EaxbVddEkxqWRKI1bSYLflBiE1JfFRnlXYLPz7LkB0CJIapU2iqccOs7bvV1fcgzB/2ZWfgRtt7AE+AR5/FfoZqt8w4+nPtD0iQenkXLw+tHcEg7pF1btEACKwKAEFgHAmc3SX8uc41ebyYwUOLGQD3nm8U6aD8fmD2eZRz+JtoJh24Eub0tglRkKyDBYGacvC+5s1IQGJtCzWowYjiggVwFtkO16GWyT+boA1nr+zB4pem9B+RrF9AIEyUvY91LVgDgLSCjCLCpofwQ+CNHGpVWEEaq6sSRP5uFGW4yNak1AEAkK/MPD8+NF0AgBZgaGfRx6GHGPz4gAEADHjG9hq30vBe87DUQiEVmWzTqnNOcPP9GUGIbpW39JW4LD93IeZyFpfAEUDg8K0qPUsBWi/stT7u6wAKFGAR9VV3wkE4Rsc2sD4WNpk8E4b2BdOYCTdgCktN6C4wDE5+/KyJus/ej72rfPO5MGzHpSR9Vq0NdicwKOLggEjVRjTijPuG5vvpAL781VFz3/zDgJvsDRgN7XlMaU2mQ6U56QkAcB1Q/KTWtkbtHqtu5zcE2WnpJXOTmQX2HUhLUbKBr3zja1zz/+7f/m3zr09niSh7sXK4n8ulxrGGlWAt1fcoxESyG14/Wzpj/KTedq0JHsPOaPwdt5y22BKuabqjWAR2U7BsJMBFRzgEG9gwY02TLl3Uar6sm/VN3axumQlSIGggwG4IvCecCtFtuKyarSY1X81qvkQ5BsOc9jWDIfRhVfuHSe3vp3Xcnmr3sKnd5mWdjq/qdHyo/eGBQfyA53WCOydMpKe1ty/Ifo9yloCAOgekcMd9oz7AswBw1qldTCXF7WFr18IEnQx50d5j++swHTNUr0AgRMDqAmoAwGZLEGMqezzyNQAA8J1A74xyBUScEDdj2XeDHxYfmq+Bn1zr/u5lBYW9qiXYsC5saKULlQKwfpbNCEqViD6QhqJLtFtypsKxdVixBGCmLOeQALfuUc4AMDELGFlFwNeSF3daGGxlb+TcR/DX+Yxpe0MbcGqorV1VYbMLt53BtzgEG+RxnsX1OdBPheuzlecxVieFiWCV4Lfijp6I4snKBTT25BXklxh0mXSlJEC2xAJr+ay4RXywCk8r7uTJck63zEnaWobaG2t8rptERNcOYGSVTemMjYo+yx4ocjiMQkLeeD+cZLNiAVx6yCjdwSJzVDxGFtcCT48uRFCp54gWMqA23WGfjEb/Boh0SYUFaAYBTSzja241cAOAAI8EbOoBPGdbW86iq4yMdSmAmehQw8WBBw6G/IkfUA8bly00+IB42FHbNwYALXQ+hXO4jwxFmJYIMZMNAg2LIkMJQwzAeG/HxTqKUBJI2qZ0oPHRZcoyjYY9c47yNX3cOKBVHQEIwBhVjQn2ZFx4v9TCDABpfRNnFyDAwka6uyiZsqhSWf8ZLEcb/ezPl/5iU2dkAPichcxJB3sNaoyzxF0RBWbtdgbgXO4ifw0A9Oeh9+6AsB+i6CPfmyAanx+BG+u+OvwDANj+FABA4Dipm+laLFsyHVz1wACwBh3nOutnvvxnX+U1/ei7f60VSx2J/elTPvDhCQDSr18Zaad8Va2mk4Vrpw0AeBZD+rgzi9EKIQEC2x6T4nYJh7qcjOW2AJZrENGEfhwzMgFgDvDaN6t13d6AAbiRIGyyqOV8JY8ATO/DOkAdeHqu6XJCALBYL2q+mtd8gXuLIsyszvtlbV6da/fqXMfN0QzAyzoeXtbptKnDAV9qjT0esOcBZFG+2bmUJQBAV7qksfYxiKArnUUBALh1u9NONLWDTq8fZ910AJCzOEkWS2jsAvJobGwFz10IACDRMIAI5sUALWCecJ3cP5ctcBEFiulxTbzloQqu+QXg3fJEa5qUH0lbsjCDhefe5kCks+ZUtdkB1AoApAMtACAZbhKR1ikWozh4AKBVGWbsQ6lLAcFn6GB0RFbXFxv6fCofbO8xH+D5fEP3Fssh/qT9rJQmJmXC8XzM/XlT4M+zJifhbD8dCWyfxQ20dgYaEO2ZdkRJl2NWmLHBLewBSd1pUvuaf+5/rkTjVJOnq4Xsstnr2inuBP6UAMYxlRF4NF9mPGLWw5zBRJw16ACEdLrKXxcsxEkKXcTXa4fUWLtoC+CKAcCfy2s8x5CDqQ0WeuDIU9f3IMJo83T0W5QRcGFdBKnvgQkZs+WmHfFiIzrnm/Z/IPFimqjVBx21Og67FQ5Kt6cF3ecaVdPyrISBARhLAMh0yWIpTLVyAY2dzAAQ9dsZkPeMPgd7ip7yDMYgdQ0GGj09hDkFQ1HNelYulpjezaYSrd7LAGQBrAfAeyMDYrcFShPM2kVlIvBQWBjQ5AwgLaFUBwDBL9RN0jIErD1kYRA6Wv/RNqF7jKV5hIgUGgYFMT0i+1Vc9Hb7/vMfWbnudUjHuwsftFE1LKip9+4AqwdP1dABAPT++VkxbNJU9IDLcpVFnw3Fn6puJiuZ4rgdj/vXsyqat8dFm9epAADwqwEA70+uo3b4ydQk1rYCMH1p6+fI1foANHc7OD+yBEAjF2Wi3O3Ne0ElAFDQeG22DbqPnW2EPtSWNOoRv022FfTnYs7+fQhjb1crAYDVbS3n65rPVrVc3tRsuiQ9uwWw5PvwxWu2mtbyZikQAABQe1LIh+20Hl4cavvyWIftsXYPD7XbvKr97mWdz3CDFADY78GigTnQuj6zXVjBHyzANQAAUAkAQLkF2bfWhe4lGDD8WQ8e7pZICZDAPyCgG2mli4ZCMQOAxgSYEcB/M/PnPlWbnTpQoFNQlw9dPAcAEOJ03AsBwK2cFDMte4IMsUmlipR6m25HazuW7qTlCUqrNltdhzQJ1p65WybJTLL+fJcPA87SCc8MtaL3MpVcIbXnUsrN52ksAIPiqaazwaaNACZzSRRLfLQ5/bbHwsAAIHlI0jsybQnZElk7RQrIS3zEOrAVc5IbOVWK1Y13hhKueA50zR5PmCGeKtb0YXosPwyxLfubf94AAP9Bd0gTUecWHILu3vccVEcK2+Kq2ndxIG/EQIcmWAYAjJlmAwDsPe8AYDwgRxSlm3DZbkilPfroB1V9+mBTrhj/HcWOpurVBnOmiEdHWaMoLvqU06ISEJJQ1x+q6kz8PE0R2rOk9HFqldsu1f3qwM5L0KUDA5B72FDi0EOeEkAAAJHevnvZt1Y6es4LZEHEJVMUf063bQEAsNWvsRaD3e5gK3zBLLje1J7DMNqWNTD3LpPmTFBhPz0oU57irNOynxt6gPmsdsedSgG7fRMGpn8/BlB8MoN/AoGoAxKmmRnwiwEwhR1DG3x2PrtWtkkrmpybeKmN+netML3cZABUEGxOYYMPAA5YAgDX8Lkhh+yo+cJfrdt2YNhWNwwq95dLZFJ+C9rl9fOZsjZg4busRc1xZLill+U7fFxkXnb2bGvJDMCXwABU1d985wdJeVpkzzpXkDrXDhlmu/4OAPRzuN5FqxqkFEAWAMzgBQDIUBx3rlgDgBIU16m9A3D4sYNgOisMShEDIbYotn4UxK4R6Oe1Xs7r9uambtZ3tZjf1HJxW+v1Xc3ma9KzlIIg0Ap513Q5rcV6WfMVWARodDZcM7uHc92/2NbDi10dNofabTe139zXDgDgtKvjCcZg8AcAA6CmB9qgoxuHHQAGALQQDjOioWESu0p7Q3vxAAB2EOHfigEjCBzGyOK/mxGQ3G2aHidmT0zUxNkzEXKXcvuucdDN1oKgSyJF6T7ioppnHADQGVyVCNIWGxBA1iI6AR+GDGKN7fKWizGRYwlnn1AHgDOparvB51aHEk+QwQtgTKQaCNAFWOMlAJBJfjzDx7ZYY9IEfX0fafpTiaCwfsHncMv0W2JrDYAzQSUhuietfDeq74f3eBMAkB+BYiX9GaznyLnHqgzjss+uWP2azlb7ubVZFhqHYWRiY4CEz8tk2x1u3LMZMPXvT//+1xcsquq/nf83Cox+YMkQY0DCh40Ht7UQ7erW5uExgDro6iTtg2LwM9TTRLk/2AQ32DT85jUAQCtetIMIqsnRLINIdJgmswp9JtJDGTHo323o+9TbfdiJYlHtPSBCS0W5rqgUteuIneyCui6SsmgwDABRa1zuZJW64jjc/iv3qh3aySIzsMnX0zzf6QT46xkAOrnl/ibDbSUA1N20Ja6z/gZ4hsw0PzPqG6L1uGYALoGD3brcBgMGAN0HyOQgFkUZJ/MB6Ddh8U0Wbjb8WCNXakCS0gAAIABJREFUsESpwJ0CWeih6fykaPTjchYBYIa08KZDNKhpi708MlL0VgUbgqsePegAWLMWAE1GPLIlY1bfWAg/amZAZH7EX3GzMivpDEBwSw5++WVYbMT3ntTq7J74+Av4EHXTuHw+BmCC9/nSn32F9xgMAA5ixnKv9REAcFz0btvWfzBUgApp0SmcFrvdqURSAnqcmxAGgGyWlPkBixTgLiUyZNAnCIBv/6xW8wWfrVrfogQl4VCLVQcAUPdj4NPN+nEtl7e1XN7V+uZJzea3dZ7Ma4cWPvTq4z7P4Xo55XvOlnPICWo+VTvt9v5QL5+/qocX2zqgC2CzqcPuofa7+zojSz+JoYJLoKh+iU2nAwCIBiAzE3gvZrArVpeHsm77WrAFEjcerpg7AgSsidT7AxJpjsRnqOM6f84kgMK5DgA0pQGslEIiAOSKGg6nkEwQLfh0n7yEcpeDcFoJgIzN0LeejDrBziWCnF7ZkwHnUfurpdFMBE13LNZD9wh0p7AwANjG+R8nQJfrIqILAAgY5pnnluNg7ngv8Ow2C2utotiPK4BOBoD6Md8DnQimzAfFOG/9oEFwhwMt3wcB71gC+K8xAII76lCID0mGrcmWSPGlASq3gPKnKfaVzo7r8MoICBf1vx3+jzeF0PZnk/8aAPjvDADwAUVBWSgyhCsAgPNetK2wVSPIm1o+6IstTi3b9JQlq+hHp8DxAB0XVoLwuFhFoWOeOeqhPbC2flgKOPRwk6FHEZr2vg1R8JC5DQgSC2ksgRBdjTQO+8yNemGHOwx6Ge1YU//Xd/88gw/8ybuGQvcnvuKD4CZtXEMXAEUzHIAhMdB4r2I4w8/dfOtFh41tgHgvDuFwdjHe47xe04AMm2pcWbSS5sYSA5DMf/wZBgQI1cwCQAMQABC2KXXNGE4xeHJYhmhPbi63o7YyACcyGoBRNIZ2w06X4lo2u40oYJoWIRv0puMJMmEfMGkzd3Ho+ea4lSYg9TZRkr1eSgXLfq82utRKBzFmDqYGnq8HdvAmyX0zmwM/22ulMpbKvYh6PlQeGIDFST3xpBJt7Z0yALMhizzHdfulP/0KXxMMQABABhWFLdGxpNbAHKYBABlGJIYGVrd9Up5ax5C1a4iPGDD51+eL69bCWQZjtD8h4wcIKJj1IPtH37/KINSDgapl6/+kFqt5LdfLWizQbjgRALi5q8XiUS1Wj2t9+1bNF7d1mqzqeJ7VcYKvSZ2hIQCj4A6J2fRcyxkQwqE295t6+fxlPby8r8N2V/vttvY7gQCY7eDa0eKH2R4U/NEcBCq2HWfa73f4e4kAAwDw+TNYjWUAKr5PrOFm8BXaoAGydjtpCVj6MVOJf6PfZ29dMUwiIQgE5GwohlFdWtaRZE6HQXCeq85ls3YUJYZh8NwHJ2M0CXO220CyRd7xxohGPqWuPrnT7YpOQAIMCF7gXniAa+SCanUFNjMAfOCyhgZwaoBzEAA3Onso3XEPXyQzGuXd7IaH0qxCOsC0nFhz9ql8ERAgQKDtKUAgLNV/hhqxC11Mz6uvE9YAuJbcIYBPZB+dEoAcRTuTiU4Yngmc1aN+gOY6SSAgcMf3yqF7Otf/fvo/fzMAeHajWQBiH4YH0OZd69PiDXDftDAvrX6pITio39p4Rkdahqm4T3zMZvP3DKamLfEyF0rlN3ETg4FLbuwM48hxyDjDTn2dCmI/RCinG3jB9VjYBQQF+h8qcNCDyVijURgP7Tdmb95w6HlmH3zU9qbYmxDD7ERAQFTt6gRA5qNhFReLY/BREHDqIsAEZAEAK9CHFhQFKU+eAwWMIGqaldMJQf03ulH2oBcUxLBs8FoRceWPx0CSDat7101MBhZc64H9/AIAyBbxewEAuIB5SmKCfOw+fX+xARL804qYuhaDA61nBfDwHCA6yiGKvXu/uWfQp/jJACBUI0DjQuq5pgHwUdAq+/xsHvEcENk2Np7Tdie0PngIjG1EOlgyFKnbjQYYp/VwZEwEAhQkSAEnc7FZDH/WJlbLs1XQbucEICOoclbPeeAZymUb1T/60y9zvf/w33xfAMDjd8eBYMpM+rS59jky6pfjfpln6rMPk87IbQ0AQPVeAQDWrlnzVr/8fLW8AADLybyWE7j2zfksKbPijA3ZUs+WAgAQ8Y0AYH3zuBZLAYDV7bOaL+8IAFY3Tw0AYBoGnwDNvsBDgSNg7V7V5Lirh1f39fL5R/Xw8iXttY87gAAAgI3AIZ3+wFSBBZBJEAHpdsuOk5QAUDJqrWGelsdM3Z9XM+S7sG+GTpbttrZ4ncFTI8JNAWp1BiSJaueRDmbVufEcXWJUl5aAZGN4QoenGZNAFRoggfbXAIDPlLS7jV4TBDOecsoZDA6K2uu9PCcGYDhbG4thseSxaoWHCh8p2vfaaSyzAGZTAqO+3y7bALGusd5HxlW6lJSKp/RvUHTX3gsrEcQNAXJb2zwKPX3VQZ4CW5/PDLFO4HLOIhiPZ3fOydzP69gx/izBIZuZvZ89PZOnpUsd6vd3Nw1LzHGd1Fj6NF/m/aIPUlkbDJdcZHGOx0iOrMqT1YKnFtDX+Ksd8AxCuU06xJId8EMEjcFIwUE/gZY0u1EiFbwuAeSQa0AC09ZwA4ca6XWGPd7Q65saAAAGQGYTHmNqO9b09o/1kdYTiuCPEgAG/IwcvN8wf5SAe30dXEyg8EFhhl5yBh9XtwQu0VUoVdhIx7ES14c2ppYAvgmI5S8T2I1is7Bk3WofgAgB7bTIez+ULLJRtHnF1/QNq0/MjNcberxvIwBoqnIs3dEKs8l0+4qSBlJtUdEAqCVQQ17iw96Ynyv0gAXc1sRViUhZz4FZIwypIBibgeZlwFO7E0oALHTImN6zHMB8kBuuJSbhBQT7noTGpjyIDJJ6boP8G5WI+w4nw5b9X2yldnBdAoJLHUvcDXPPc0hFpRwVNYnTBAIPg8J1z04QSg6GXvEaMIXaSl9hrk6n+uKfogRwrh9++3vMSqXlc1+xFfdUCLtcwgPI/cmaV+8aJW9EWiQ77Y/g75FRes5es+qFVy0di56vBbEnGIAJGIB5zc8qjS0dxADZUaedLdC/P605VPxkACDiQ5Z45sTHJTQAy7tarp/W+tHbtbx5q6aLu5qv7uo4mdfi5lE9evJWzZbLevWwqYftpibHfa1P+9rff0T3w1fPP6z33v1HCvtgH/z8g/drOV/QAAiW1cz+d2AA8GXNCq24wVCBSJBmhL4AbCNVYNN5oLo77qsEXarbA2Bk7LULUQZ+OvjxzCU+3DUAQKbL3h6gR0h9Nx2AOgGSUaoM2mvOQuRxscPPoSQxzmvp5z4z05b9RxznZM3xYTpDidERoZWbpOnSM84ZJBCTdc7LYBeUAICyd2fwnoiJG4X7JgAmlN48VIgIZaQ0dphl3G7WnABATnN9l1ZK54S8OIes3We1V3kt5stWVIzXRUsW+WK9NDOekfk92iDz89ex7YT7zjbmGEDKL4bMp31pOA8CLLefOZ43S0pI5AgA9CujmvUoLB4PCJjNa7UEY6aWXtwTAgBe2GBy8Kbg225N6kjJGHX32EY4is9ahgrEaxV22kbSJ5/sGk8AQrQ3AYDrloprOoWvAQYAB4zpYQnF0tefqXUDZWvnQy40ZMMQAY4AYAg+17FsBB+52fgzAABtsG4eREFLOiLs9U/k6A6A6ABw3+ik6CXWlLcJdBGKxHbSHOyYgWrM6psBAFmWKwBA+i3tlmYHRpSa+54/G+v9fL1RUW7BqDIAbYawbP27BmAkQ0xtONQia+BDHS11/hEsXoODli2T8jwSAIAyhuCJQQXPlMN11GaYEgBanjLQCQDgfKhaYv+lUH5hFKXaPGjOtP3lmkP58QCnk6EZADMJ4yGXw0ckibgL/b0OoAj9cmD0mevSOJDNGHQNotOlYZEITV04dl8Ro+M6Kt5Sw5B0xqlcdK4v/plLAN/6noAQdZpqtWtfLptIPa6hSuxeMWGk/eGDNICu1f4FAMSNqk0Ja4cMwFG17mSdYKfwmcGEsXZ9QlkGOgCZtCBDRq0eAAAWErMlNAAGABD0gQ1Yrmq5esSsHwBgefOslrfParZ8XM8+/sm6ffx2PX7r7Zqvbjjs5x4mP7tdzU6H2n7wy6rdfe02L+r5+7+ojz74eU1gv3s61sPLVzT+OQEAbA+128EHQMEftH3cBnmMHmGKBOMWgM4OADRTQ/3eSh9TLlVAPGw3zN57yVDAKJkfQxREgu2+SW+UkdSyVlaCAWOqnIF9KmB8T3RGZRlqf+Os5LCDdl5FrpSauUnvC0YsZwBDlUsEYxCNrTEBTdtTlwK8nN/L85z/lMmJi8jRAWDdsQ23if4Ua+IwCErc8N5xT/uQv2zQEwCvsJ+dZGqfQ6ecgYe5zg5121+cADsLZ4dXv42culMGfR0MtDZYX9gIBnguzSQi56mA7en23nTcYX9KF4S+f41sD5PL7pEka9ElmC0kO+WEEC3VACJxkiVz/HS91N3K7GerrEcQoGsyyUCqNgpqm+Hg+QZANIMfBZ1Q4G0IkAEEF97QdsIa9FCbGQPMSIvmUB2DFQEA6DwfbJkWFcc4GfwY8Q3li4gOgf2OdPIbRX1Co3wf38z2GsOQmlBAmLYnUYZR9ih49H1oaNx5UXQAOLhlpNRrewEnVOj6Aeb+5D3bvcBvUKPN9Q8MQDLWtMHwWQ5tmgKKZ9aIx3samj3vcc0CZH0wCEU/YQAQBbPJihboAABY57MIMEGBVTgHxRbks4CvmABukKvSEMEeAQB856UYV0ZNdUNz2mKdzSpwGjdx4yNlq5ofIJoyuyUUIzDHIKVBLzGjER2qAM41giYyOOlZN2DwLWBs8VT/OwGdgABl+qpvx0hoBF00xjFACCvQHPQC4ESA6DUHcypmXWbsGChcu5RF8qm++A2LAL/9fdnQ2kWGbZHxA3HZhOUBr/u0KOmwCvMXitKjeun0mKlncsLsfcrpjtGhwc8HahJ1T2ti0JbN0oydHWnlCxMfggCZ+cDND218mCBIRf9yVYsVgv+Tmq+eMPjfPP5YLW+e1lsf+2T91qc+Wx/7+CdpfHP/sGGrHg7T+flY7//kH2pZ+/rw/XfrF+/9pA7bj6rg+vdwX6fdvjYvIQpEoBYIABOgmv2GI7MpmEPiBkMbA4AdvAIs8tzyZ9Le5uiS+RMARNtNG+erhKlPd+Peg0iaAEHW2TyCTQnj2XBYoVXkKgEomOTsSx8br8F98GFyARgCADrzq3XaMmgKZPWwwnzljNbK7SZZTQPmzSpra+3G/FLvuV4fzxkAADGk+0TKXTXr+bI0rOSOAADaIATfuUe0Dza4BBQszTtJNYtB+2ih91b2Pk4EAC7q/m1A0EDtOpaM01z5LNxFcJ085zPHzbJ9/uFcox5pLlDIcloWEyfUCvhzWiS1UDB0E+sRHxeH/9e64xg3/YV7cDFLBnEcWrS3blZiTvCM0s4Rr/HhsHVlxoCqZxotaLseyQfq2g2zTNeJ2EblzZ4A1oOKTRS8IC6Ci5HfmHlfgwBcP2jf1wDA4GaW4N0uwooPbQYEAw8SaiNUtUA7VjTqdG0o105qDdt1hl5eBZtk/kIdOjh5s50PUZzoBSy9N+qQmFdt+j0q/XE4TZBmQJKvn8GCAO6gLojhl/pg9f4BJmP8zE+LIegZbja2QEC0H92+MgxAA2k4VKyRSebdXctyiCDzw4YUTRoNgLLHWd+ovv7Lfl0fFvE3uBIi0vTkdGK9k4M07JVuY2sZntiSGmUARnqqNgWG6F2/h45AmTbrnBnhwLqtTV0IWhXoxHCZDkX9lnazlxqAZBsEOKyjXYrk8rzpd4AAayvhAADpV5zUc9xvWAPyk90zg/fUKzytm+5e4fobAgFBJwH7uf7AAOB/+db3uX4z4hovBQAATYw89CRYawAA12LWk2tvWCNo64TLI9oCCfisTcXn5zTI1CDT2ujr0+eEudiM2T/MsfAdokCIoZQNAwCca7qAmU/c/OZU8mOa3HQOBuCulrdPauESwKO3fqsePXmn7p6+U5/5nd+rp8/eqRcv7+ujly9tRT6v835bs819PV5N6uc/+4f66T/955qcXtVx87JevP8rmjRsX+3ruD3X4QEAAN0BEAduawvWAMp928FSA8AviwENADBV0DYYvM/4PHKAg/vlQRoD6wvIAgyTGHHfJQK1BmAYhKauI1j5mlnI2W0QwDUT1sfgX/HQ9D9LOaeagQEyzc7z1yA4ZzWdDZvTSgDc6B2TzNrKez9fnjcAOozEAuURseX8QQlghXZRawDaDBozUdeJoUnGBgK4j+cC8wHaKk/iXHTjPOOrXCUZ5C1YVQJzrCMRp0B0A+Bcm9ACiG5XLbxHkoZn6CRI+uU1cXgAQGspHJLcHNVMSjhbRnowUveg5z0SQu8PAGCQRRbADAAAofVhFPvGx8bJSUAOY44ZIwABnuEEAI/WBGNQEhMAxLM+LktDULZWVBrvuHfZeYm1GfysM5DU/FP3AipuAGDI/HWzFT0S5IlHBteyixaQq15qBS9kA8g4oILtXvthAsIH+fhsWVFLxExhMqDR+a2r6T3kmAtXIzbdT5m2QFsm7zCPm4OD5AHeTINiNsNWDtV4+rx6H+pgAKABMADgdQwUu/DZgJ7zTPSB5PqFNjT/TEoxLXpYIZzFqJreKJJBHy2mjSmwNQBgzwABoahetUEaSLPiVmIzC90ubEv17wRExQAEAMQmFSci2vDSx6vEUodL2mSEg7uTnsaE6vPLOlYAIFoG4SN7zTuM8bCNG5x1AMyQ8Wx2mgXRBa721fd8BdgscGodwa1AQH9eOESQQeRg5FU16lsAQH+mISNmAXT1ZgBkRJI9EPFqVOKt4uafjxiM+8RDbDjTYXAbbKAZ1+UJfdSfGAD84V98lfvu7wAAYIeLTGQ6IRmK4M+vAABannuwi2l5+VkIjJBGZrsevB3kxBcG4Bxw4m4AgQCJNXOnaMULBmACNwMIemcEAyjpQP/BEggmlyP447BcnGnms1hjEuC8arGu82RZi9UjAgDQ/sj8n7z9iXry7Lfrk5/5fH3i0/+sHt09qQ8+fF4fPv+ISv2X96/qxQfv1xd+5zP17G5Zv/rlf6mf/uN/rDp8VPv75/Xhz9+r4+ZQh1fHOm6rDg+n2m8gDNzVbvtQuy0AACaFAmQXgz8mCAYAcFoiBz7Z8ZDnpvYKldwevZwSQNp6W1fGYL/MMky6g5o6H5oNLCk8NRhfqQOAo22HjihaYrdzxElLU42fagbx4DD+XYe1FPgs0dJnJFZr1wBAo7hDredsaVQdPQdc4/ZCFggwg3Y612qyYIBNmcSa3FbSYtZLNKHsX2eSw+oUNk4AYToz8Kdi45VcsSICtmfiYWQuS3FkOY2HTnWYoQ7/pnkDehd8fr1aVmz/LqMl7QNd4uDoeJ2U/QYAgKQEPhgCAEBDMjkSA93BCeyv1XpoS3ewA3GctSYt1xEAQBBpq2eU2vL3k2d3NwQAC6xKWqdK1Zp2ujHzRhCK2jJe4xnryRd0KtAOUS781LVa74QO0bFHkzRir3Hm4gICQsVrBVwGIq0EtPYoo9Oi97hdC0Ykzhqy45hptLqUMo8MQ8nCjRe5smwJLFrdP1QQJwSea3Pel0bKuoZlIVko2JGS0/63XbGRNqabXQAAb/SAAaHy3IFLFhwAAAi+G9l2N8P8m5QA8nrXLAyyGDnP6VVaO54Zd4ezy+cWoGIQNAIAZnQZtcq6r6j/EQAIbQONw/UK46S7Or6XKThhwasjbTD+OQMRhmJu8J4t9155DjW24zY2u7jlKaxPQZ3SNnVS86OoyBHcMBNxa1IDAE2JO1wrIaPFXXENGwAAjUKsC0AwjNahZxOwR8URamrXKJ6ArLnudeETk7oIugwA9uzF7+yEOi46RX/aY9yKPiOya7Adf/CXX+W6/vG3flBHZpHdLAfBH84Jx4kOyDiqCQQbdPn1GwDgVD+o+TXsiZZ79EhX/T+Usuadu37NDwMjq53a1grtjPpaTpcUx6JmSQAwnzDwAwCEAVjczGuyWNT89mkdYIW0uKXgb8Lvj+vpxz5Rz975VH3ud3+/PvbxT9Sjx7e12Z7q4eGhNttdvf+rX9V77/60/uW/+Fw9vVvU/av36mf/9P/Uw4ufVe1f1v2HH9Tm+X1tnu/qvJ0KADzAsGrbAICMgSD8QzfgkRMEkfGzHZCdUbqvDG7u+WbW6kmjqP0fMA3Qw1vk1tnFc2EAwqpRt2S/ADGuOBsA1SRE9NyjFjwoHB27uuieKRaA/x5bwSJi7lMfM5zlYK956B5U7HlTCUDgPb3zeQWdPepeiLKffgZe1C07xqhw1TCGYUCilSIunoPh1cv1kcQZ0jM51eY4DlNStp9rYglvjzY/c6/R4LBcIJZrPz1qHkLiC187ienQRWCXwBgi5aIwzj4lvBZ8+3H92u/GeMSkZCnNEvYAnl8AgEps7fTV+RvhNEtOmlTLORdDchyfhJQBosnT/lUgYVx9+/Et7LEFANzSEre6KC35wqYcUO+F6rC1GDWxURSlnSrEQr0GAKz7ZwEkKFNEqBt+zQIkGx2ByDUI4Oay3ih19V5HcWeAHwEDaUQmfCEtlgCAHKwUXJAy0kSzpjxFFhMEZbYEh+VDHQgA0kyaOlvQIA/kQf0fcY70MaBnoKIdFLZmALrBTlv/bTEluAMAzDnN0ELM0ECjIyFjQaYVmlKPpwOGKe33EniZHhoZmLZYrtiXxgJEQ+tgRT3QAAAEKC4BgFIgAQAc+8vJsgEAsTo+DHgYpl6o5xFdQ9tozVnRXSqS7dlZC2WMY02mdj5jx0IpiESjdsIwnVXrAuifHf9GamiSf25tIo04MgBVtT+jxptRwl5Y5Fp9aFr3IA2EEX3oRNRgpxD52CDK91lgM8ypfSz4bHUS9udZtQVdOLQKNcGg64lwqcOaQ+Dn8KlT1R9882tcS3//rR8w+B9xj0z/78MAXAEAHqG4DwbZKgGgbz2loq4BgN0zTlWUeBBMMP45bB5ZALv7IfNEjz2ujwzABJrwea3mK34tOAVQVDeeG3z8CQDW01rczGqyWNXi7mO1PwMArGtx85jK/+nqUb398U/Xb33ys/Xpz/5uPXr8Vq1vbi8O41ev7uv5h+/X3d26btbQRjyvd//p/65fvPufan56YH//i198WJvn+zpvJnV8QBkAGgBoAh5qu3tFNfXDA4I4tCDH2qBEAJEgRIADAOC5yclvGgQUNz6KAKFiT3uk2yW1h8TKaZCPvAFwD9EWpy4KeSOcJximNQCAVqKJlW0XpkkEODCAcLKkgFolv5T9OgCYUfgYAMD9bL0RnycYPLd8JjXJsCjqaAxmSFHb0pjBvZkXCZReAwBe58Ao59yXUZbAALPjyal2552Z3fjA+HyxPTD0HmJFXLpjRdo6H2h4ZigD9CSRP8v3UZbIf++VY6J9iFXuomjnVM/Uxng2AoMAAMY3dAEA2IJBawAA4mSVHvFq8kFRSVlDm3Tag1mCsZRi6lUXgOd64D0Ssxpr0gDA3SPekiXgz8X0tIEOsQEBxxai9cALOaUAPFjU4XR9vYaCN6b61eN9298NFIQQijQIo/lCajltkeTmWxSVAxn3gxafptVIRDljp/nPVfZ/Qc+0B4pZGJo4FyU/gz97JyVOoojJ7mw8XLl4NW0OgX87PWEyqB+QHgYpGiPvpsLOpLdhAWuxJX/vFFLra3V/7mWFv59jZN9hZBHS66pGnnulPmF1JrTN5AMGGQXr53ONHcZ9GoWAVIxeDLOxYJEzzs+1txCwBSwDAJ0zmvqXyaVc1BbINQAwBW3cmaGmL3BWABCQNpixI4GCqAhdWNpQjsLeZr6hBVWtI0D0K2KTKH1dy+P1I67/iFZTQ2T25hq3RuEaJJm+TkaEWQY6FBX8GwUZEaBrJARCjQXQM9Te1TjhVBi1V9QdIPwZ3/iUYPpceXzCzeHEzIDZNUBSCirZA8ejMv84xJ2r/vCbX+fe+/G3vk8RLPz4U/8HIBD9rwxJbWsG9y5DpNyGez0HLR+fAwiVpmIB8D1+AKDcNZo3CnYFNAKICQAsDrqF6X8xAOvFmmsSrn8EACtMBNQwn9l6VmQAlqua3T6rHQDA8qZu796u6equFjdv1Tuf+Gz99qc+V7/zu1/gCGGymBiNOzvXcgVggse+o8hqOjvU5HRf7/7kP9Z/+U//oZZ1qJvJtD5895e1e7Gr2pzr9HBiSeAIi2AIALevGIjvX2GYFfDCgQAgZQCQkOSfrGRnO2rr5VeJS74Ie+5N1Hrj66Hnn+mRmouBOjHO4C3eG62nTYAGcyGsebGf0miY1XJdOUGH+79tVLNmTGasKzETxuSHHTXpw4+Tp84P1vV5DkrD1NpQLfhLq7ViqLoaIDbmM08WyvMRCaCYMY2y1kAgaSbEVkQjEjZWwZkX4VkSmNViPYqBt4K3d4LV/Gx3H+uzShXqMDtoToTPZcGDUO+mQX3kyvdi9BLweeMSXtfqdGOenKkCAb07TAAAIkC14EKgyM5QxEzOMvEZoRObQV/+OrqGlDB0mBkwWmuRM5TrgYzg6xFk8uz2jtVX5F85APHmeBqknrwAcUpJhSrKIW7/RFHTSc3XqMFdUqiNwvfCIhq6uoaQG11spw8ar1adp10FySARBZJzedpgoqbLuNxbRBiwnA0jwA0Meo+eETFJgt8QFz4XFvWcQ2vAAggg8CZ2PlcPkwAErRzDy44omSvc4KD/yCUCxpXGc3q4SUGQaQfC/ZCwEsezqPFkiqLbenBXcLEI0crh/FkeQ14/mdkYXAkWXAOnOckwLpQL2r4L2LTbhn5VJ5f40dHNaJPBL1PSXPCQmldzAViji0AlAlIALAbxVPTG8tGAtEW0KotRdXH40kEadscvpuDvQ3a9QA+B1k/vXNHD4sxwXxepNB9eTaiIEtD2NL6hAAAgAElEQVQeGVIAMGg2OeDFCAcOcdECOGluYEGBHxTl5bPTs9E+lIhKB2lnw9xHPpnWzirtzOdwniNbbPwrOKFpDg61IvjzL37zX/Hz/f2/+UEdp7Bj1gGczyH9lMpaal/z/fCzzflAi94pRBL4HPjcGMWLXmNyDfyOzYnnj0CHtcT7DsOmBUSbCFTSsEABsJgu9IVSABk4BKJZTRezmq/nNVvPCQRmqzm/CmZSj96qwxSGP49rffeszrPbmt+8Vb/9mX9en/jM79Xv/f7vkN142CMgH2uxQpveR1WTTd0+uanTYlG/+tUv6/HNumq/rf/8f/2HevHzX9TqUHX/qw/rfL+tyfZQZ3QPPGzqtN3U7uG+thgUtE/AR2YOALAjCODEQB6lE7Yd5j6yFGAHTxojxfCL+w3OeDL2IiCyYFCVQoCxI22zkYRhBDo1BKcTRdBMblz2BDiL1iis6AjoFYi1Abg+3EachIWT+Hyet++4hNZhIKChy+JGV4BywM5o9Iy55e61RkcxxfuYSx6CNk1txOfBaGWyBvbdSGmRpSbT/hqkps/L88EGWP14lbFXxLf5nlNE4j57U4D5mqKREKPV1cXhKNTOHXOAZIVbp0BACH3wxMboTiB24EwTY0lDP44L9/kS++WIvbHjyCq6TRafCboS6rpUu6co1GwGs/kwKCxhoHyneQRpwb4ONxrClTkvukvUzD27eQySjrRgAwCtP7dTUL0NRQNldEHORgwA0katF3e2aU1BWleS4bQH1Qb4tJDUbmOvOeF4dHZEBoTKraaKJRxxy5PwQmcheLOG/vLW+pFAidjsHk7+kcW0pOVJRwoA0GaV4inXeqzIxech0kUTgg9whp5BC4CNz6Es0nFIJxCRm+cCUPr0hhR/BABjsCarkto4F79b2vzeUf82pDwAjzbHYWAK1KoziOzwuYZnF4BwXUNqIpoWHSQWS6knAI5tPO1LP0z/OItAJwBaHvuaz4lea2SNFBAl+MSjO+LRBDhmP8NIT93tFkBVVrg0IdEhpCx7jWEpA60pp7oEPGRfYkb4On6GjaUwCzICgBinqBYOBqR7BOAwykcSNkTGpnWV99A6DoCyiCo11YAAo2dczx6vb8ArBsz21M4bTgbAyrJV9/2jb/73PJR+/J3vF2yUcO6l3aobt6h0FNZIp1yv46pFDVnYnmWWBHydKLhn+JIWgMAVAACHIfUC6EteEADMuJZPBAAoA8APAF8BnRyAtZgx+AsAzPgFB8FaLmsOADBZ1vLmrtaPnlUtH9ds9bTe/sTn6+Of+nx95nP/vFZ36Gwo9oyvHx1runio3eHDOk4P9Xyzrffe+3k9u3tS7zx+q372Dz+p93/ybtWrXe2fv6jji1c13e7qvHmo08NDHTcPtd88EASgBfQBBkGYEWAGAJT5/nCmKRBWOhgBrOIEf5pwxRRo8OSgoRfYNtgB07/BngsGYwQAdawdA+WBIADPDHM1GGB8nkTsCVGZ2DYB9tZC6HJR9pU6DLoT7Miwusqr4MstBY1YF1u3zN/jqLEeo+RXG3NPRJDAtSmyDqBY/YfTjOUSWrN7Mgl9AFI2SJ89gA0FbQEAikcMb60zKkPHUmZQaB6FdNmfPGumsOKFBTPAVETK/YxK9i620hl44gwJBWnjyHIYAFDQSjZOfIEvrQmbKUhuLZmwisY+ks6Bn4czIwQAlLtLZsm2wFiJE/RLLXKYzNu8DybILVEIWwMrZMfGtEgDALy1vjuz/YZP7XIaHymb1v4jJ6lubdt7UfGgZquVGACuj0EFGfHJOJLQq47ZuqJlqlKN5lCeEn5ANA0foxMwzvaOtzgRUKiirkFQ8OtgIMK2HHJCSUK6rWZl5lhITocRW5MsoBLixYPOrVdWdoqKOp/NNeyI7jAOlBtsAAChmXEPJIFzwEkN39fHtT1M5guz0sAO9RmZrhYaa8wUe6ac4C+BWZ+NAKQeir8dClcAQEG7D1fidbjClxDN++k20ASKsBZkWFxLC1KWnzwQLuhBlSBaB0kAADszuhimA7wUPQbKvwX+bIKRleodHvmszGJh5IQa8wDK2NLp+RH8GTMAgRXNp8FdH+zF1gptGQJ9A5wxkJnl4SJhYZ+vHmIPAdD5yTBJLY47sRpVy09aqTpI2GIWR3QmPBzV6ci1ijW3P0js5eEwOKDAAGB//P13f1D704wAIKZdPBiHMar0mTfzkefafDwMADoD4JSCDAAONYmvaKFLBkDlJGT/MCZZIrt3CYCCTO47MAEA38oUae5kBmC6RPCf1pRWwAsCgMWjZ3WaYrrfLRmA6fpJzdZv1d2zT9fTdz5V/+z3/mW9/Vt3dZxWffTwUd08Ptfjt2a1Pz6vFw8f1j/+/L366U/frae3j+uzH/9kvfjFB/Wrn7xbpxebOr/a1PHlfU230AFs6rQBCwAAsKkdgMB+R6tptDo3AMC1i2xSuwasAA9q6gLM4LnWj2OOttwZXe3JpjJACgCwZmByEgNwFgMAEKCsXWsv4m3qPaip0DwABF7SyoOHgFg6nevimnSWhTvL8dtKUSIhOgvaOsYQOpxJhfn0sDXnU62LiEJjB9Kc7tj7BzAA6KRw1wn3u62pw8DR5ri5GypCkAEAsMS+aEp4lSoU9Allhi9lYTpDrDlDF8EZVs+4Px2c57zroDxj5i2y9v1A7KAbH8pkZihw39m9gtg4mXSGxmxAGBJpxaa1A1B0GTgAgEyZd48lm78BAMhNNTFSAKCd5IPplm9FkqOnq0cEAGgjjVI0dfKIULgA5qqDpwzARZMMEgACVofOPi+ybDIBPbUNRUmkY7pKD6mFEIOAtFm57kF06VZCokEFPPqJ43C1BLz154+zrV1zDHWuPltdU7JAAQptWCSSokslDpTERXPK0wiDxedmClF4MJZxrTb1/wCNkQEgdeNNlho/Dr0mEDTC7DTv64WL0PwNAHDWQs9+pau4pBNYNxrYkSj+lcEBgatPN8AgDA4tNE2L8983fBG9hCioXGXP/uVB4KK8BEsGe9kkMfJgBdwitgAAvFc816kfaJ+nA7qgeAri6MXdP3NKnEG9oT/p1pV2H68RbNAFe3C7wyHLXFcTEFNOybt0J8X0TesQ7vc5VKdowwC+iOHUmRHQJ42JNCz+dwbfChAqMaiM0Wn6sASXAGBgVwwAOiNg1TcAwF/8CS/377/7Q03L8zz2XP81AMhxwnVikKf1gxLBxgeO9CzK/vU99DA+NyyABawQtxe074XNMX0QcK22AMa+wyHK9QinzCUAACyAe/Y/W82oPZoslrV89FYdp2gDvK2bx89qjkFAN2/V6u7jdfPk4/XZ3/1Cffrzny206/7Te/9Q8/Wu3vnEbU3m23rx6oN695fvsSMAMwieLB/V/fsv6uUvPiQDUPf7mm0PNdmhBLCtIwDABmOCUQbY1H4PP4ANgzhEgMj2OSfA9xQnBRwHW4brgUBiUiWipDYCzxbZPzNsl2vUrKJnbkEmGE9oFvLF7LOxZFrHfayy/xuzAlCGsCtrgj8Bra1+jSG0zlytlRD+bG+NBMCUDDQICR8BwCYi5pRiE/zFgYgFaAAAsaMlipPanzXEqkF0M70amOTZMzE6apk21PICQIc2QtmBfUincH0sdyTXFFTq8Wt6ru3xQXJFxyrJJNyX7zjBzdJU+d63ZgBGAIATACAHHhYEAJzGaCtg25NnCFYAwGaHp6oW7Maeh4lP15jZgBYbKHkQN3BgCUDHj/4+ACAMQJ5GDnGnK0+WtwQAtB+0sK3XkXuGjAxIwzsEAsbDcewfbx/AQSiOSa2Gmux2yLa0eN1D2dBaZwBak2DDBAIMbbIYbhB6Iz3KtNWXBhW8DjMcQBLZMKPJmF8CRjMKstR3Kw2cyQQCQn/12mrAgCgYZBZud25AiIDCvfSih/1wTKG2wx/10QNU0AoBY7afQzdgIpnwmK03FiMq/2gUjOjDguS18m9jyoKgzRrvUDpJ0I8OIAeHNBZmeRyI8jl49QYULHmEO3QwD4AIqg0YxCtuwQxYxBaKS2yTNmUyFxfCDd5UZ8fr4AAdRS65J5cAwCWAiIp8sIDpooeANSSNKRp0MBcjOa+m+YXa5Rbzus49Tp0RnynMjT6Thrq055nsPwDQim9l4jhgUZJA6Ujthh1kiF/MASzWS1l/2BoE1jXGwZLCtaNnneuL3/gTvs6PvwMGQH3sv64EcM0AXAOAU+24adQe5XarNgsALYAog2iQDr7jnocBgLhtgdkN+JcGAApiYAYkxloi8AMAMPufFYI/mAD8NwHA7dM6T1ECeFTru6cEBAABy9uPEQi888nP1ud//wt1np/q//vZ/1v7+qievr0kAHjYflSvHl5S2wMpw8OHr6j8P77a1/l+X7sP72t1mtIr4rzZ1XGzqwOMgAgCtlTwAwRAwIcxwQAALF3hM2NvAwBgZgDU+xBRp3ZvnwtpNAQAGGA82px6Dbe2MuGxcyX71qkDAAhQ9ptpdNhzzD7zZSaAdWQLy8JstbMlkZ/6Krf5tVZppSuarRH9u8F/YwiROA0AIN4gQw5CRgr7DK2FAAJYpfn3OB9YBOrJEdcxrax7tk3w7kmHWefSFMHfowc/BvuxZ9qs3CUj0EvF2BgCAGELHNxtGJREUXlqGxGqMwircwqvKJVk0+6dkb4sAUyqVihVpTTsJCQJAD43y0XjLJL4+JsdT3LgvoSuA6LX0YTD7FSCv9QIJSnS+ekHkiwOP/t4ccM/1fvkiRkdRMhFowNNY+t1q04ZszahaS/tAEkZIJkhBhBERc9DzXSwsvHeQ9lp/4RaPVlLVbgg1P/RSwA4dMFAjONvm1DLAhv8N9W3bk2MEjbtE6epQAHPVrWN05yGmQiz/9Br8truV6d8DLVFPICgM9XTHBDon2CBSKvDuB2SgAx9qhgna6Ohhni7qI8Uv/+Xn0vPPu4HeqWpiGWQSIC5ZAE62hfIaK5sM9C/HQC0hWrKMDQb73zWiOuFDVT4KZH2ZquPvocBILUcLWR6ef3fWMAAAOOI3VxDyIxQ0/rvzBXHYSLhDGpm8eJumWqrqffAnP7qzm65rW1gMRKo+/uoRzlBfZwBkee85fv3ABoAEvEm/juvO76+x544J3GTTjJs1ahY9ooXekRfAgD2WuAgmM5/CFh1oxSsVWQgqduGRv2DP/8a/9G/+85fw+xOTo3OJN9UAhiZgQAAedHjU0CRHgCgLCwDgkjWnvT5OSYXVK7d7XAucAxwAIA7uFXn7QLXJRiAuQYBJfhPPQMA6v7V7RM5Ad7c1vLmcc359bTmmAWwflJ3zz5en/vCv6ibJzf1watf1K5e1Gy1q93xRe0Pr2q7eVlPHt3VaXusX/30F3X//suqzal2zx/4+xWsarenOj2gAwAgYM/gD0dA9vAft2zHgvAPIEBUP44SzjEkw7ZH/z5AAjz9HTBIG9OOWk6ePdGQCJB/RtoYIkspxnHejNk/AMAG0+yoIlfwp4Mi2z7t/YB3AaDedyvhts9J3wtMh7Vj/31T83cnyLhTMlTjvOHUQwEAebBZ3+RwEhoaaxAtbqTFcZozmEL0SGeOQpNqCqsRuqrEJBTEdcns3H4YVrWDMWH50sZgjZU2ABiZw+HoGoS0Ah3783ZgsAI6OgMgYH8JALiGrb7fWRifM46lFw+yAtilU23KLB4GlZIwVgB8Rthy3Jxo9V787+aDYmASZwDfXHaY4PleZP6dCchz1veupyJYuFsKAICecwX/4uY0VSEXYTQCVmWnTxU1DozYzN+bsh3J69UCbV4DxewPp2zc42ybEkA5Yifch1dKTJkahTrrpUgr4yMHoZZabtSfH5Oe1qPvSMF+XLTxEYEbAGDj0JZEAICq2rSvUY0aM02ZXICgVZbvutoQGfF+oP+8ll+rtfPBHC5V9n1zdvo7dszMjiyY46GMA36BWQJaMMxgrybmJTNtWorY5uK+gQHA1aeG5gyfmxN9+O4GMITt8dW/09PB9k3P8kyzBWxFjL9t9fQBBARwYl/vmDV0H4R2++zfjcwxm3AEABQ/2alMm300fdJ/xyUrDFdQcuaVs9WuZca9EwA/Pxo/jetXtVPTa2iDHLQuCaIK/tZZNHag62zYC05EkzbQXt7g5zcNSuBnUWm84Llbuf/s0GcRrCFEy9YiCOS1C+q7Tln1h9/4Y66dv/vOX5OuHpmWawAAADKW/NTPLeMhdgHMVIJqRxQBQK+9diBnX46xxx2ZIdahgWGUz5k8qHLBnFP/CADAAiwnZATADAAArG/uarG+rcVqXbPlumpxU7P141rcvsWWwNXjZ/XOJz5Rj96+q+n6XLMb1NFf1ubwvCZgL46bwkjvlx+8qA/f+6D2L/d1fjjV5sOHOrzc12R7rtpi7PNRbYAb2AHDEXBLE6PTCSAAwj9bAAMAMDtD6XLGIIcsETMBAAIQwJvLJaxkJ6D9Rf3ni3oNn4J47tQpsRNAojO8BgfC1LG2YAicYY/0P3wf4vzIlmWIW30+d7YWa16tZThDqeQPADDroDY+q9ppH+yuKTN06EdnKbadO/2YCBgNLU5hIjuC3FWmIkNjAFrtehAp90AuJqGVBcxGjyWNvHM+X86fMAB6rc4ssAGO0wC71kqJXAcAOn8MAFqyI8BFBiAjjALiwsTYzAvlrpzpmoPQhx6xBIpy0aEDgJwvsYWOQqyVWodSI87tvZmAsfafZDTAvT/vgUF8tFjrcw3AoNef2600ClW2HjqhZUSe230NANJKiFfBOM20f9A/P+1WVHmrRUKHXsxTLksApFfw1+6L5qFjMxSk7U2l7ayTtREezJ5w5QXNh6CKR2OJuKk4CtNNu3xpHJiDCBDTDj3Kl50ApKOEzgQAOoHUD8p+JNJIorXVXNX1vWj6BLheC0pAZwZpVoE1a2dOvGenc90sVw0xtnkEfqjNT4CuhV1rkb5/+koTug6bAj/rmmG7BgexcRHyszqwkHKmc5hZALerkFZkBBi0AmGcqKAvEcjDII/cQ5qRTGdstXojAJih5UxGJdrocVHraxdvjGDcAYDre3YqZMmBrI4+WT4v1m8TSw5zxNvGCuDic5FQ9aLVqk1zG0eodrEm7wlvHta8MrCAyHErZEukdYxtr6GHeW7bIZE/qFprukAEAMSQpA6bLOqPvvEnXJMAALQ6H0otPICSsbB3XgCA10VjmksAMEGkgXl5+2UWwBsuAEABorM4EWK1/RvHzWRQzgIXoPvnKgEABNALAAwAOgMWi1rf3tVqfVNLtiPP6gQfAkwGvHnC7wADy7tHtXy0qsfvPKonH1vXoV7V9vSy1ququ9WsXj1/Xj/7yc/qo199VNP9lCBg/+JQq/Oqti+2BADHzbFO2xPnAcASGCDgBF3DEcOFMK0vMwDE+mFVnVH+YSszhHuH2mIUsgEAzXEmsLGG/sF21LELH9o25Q54CQDwGgQCAAAc5qSBLwQAsuZpwZ+1evowAAB4sl6zHM9h6FHQHsMLRjOji9lxZABAQyInhKTxzwA3+p7kY8CCbmVTtkxmIgDAgAQmxvjkkSJeB65hUbUg3UW5Cppd8NZ/mqDZZ+C4L52qaS2zdVHMysgK6vxRazZ+6fxx69yg1QGjAZHGNQAIg4U5FhQBXgEAgrnGqGJ/ymxoFOG2GIluABoBmZlvoTJdSVNqIDoD0HVIuRsRVvdSqsPtzWzJ3IfihwuhWFoA9Sagt9QFoBpesD6oZyBnCnaGNqpWbvAVQO2b7GQ8ZFtrSkcAPhDlfBR1gOrYyYpwgCOzkwiCAIAqbQEI54GDaZEd+nwgE+WGEbCS/YCSAl9LlDwcoyaYjwCXK4wmNQvA4O8JJxIE6kEejZpb8B9W7bgQJZDUX0ZUpiDTg2MLXa0k44c11ujHXXE6s1SRlilcEQ4ijSl1zp/WNa16HuLjPPGUzBpT4Ja9CDVZA/Y1J8jks6bu5eJMq/3z7+P8yECgz8yF7LkTeP5gRwAAYCc3bn4FQfXrZs2MgkCZ8qBrAApzzwtPN0RcEV0Xa3VzszQ8zOYxWbEAME5sHHyihxRQwI2ef5tA2Eo8Amf8iNmkLp8xUIbC1E+4fTWdMqFOlYGN+hW2Cnl9pgTXSkH2chEDMKGYLnAzebdMUNynbXbEPC2v5Mt/KQ3A3/0PAADjICN/Fn1grpdoAPJMRw0AAQWmsZ3U4tfuUxNeOeMahFfXgCDJBHw3eKaY4dIeEQOAgStkARawBcb8H2kA4BEwXyxquV7Ver2u6WJRZ/RVz9c1W8kR8Dy/YafS/BEEg/Oa355rstzXebolA4DBPye08t3vOfDntKk6+2uym9bmxbbO22Lwx0TAw+5IALDdwMJ3X7vtS6nIqfuBqaoAgJTtcrSDcj/UvUpuIjqZs5wOHHokCl+OjWoHjNBOTCBq/zTLiZQY+o9p0YiMJQCfxQz+TlroKe/9hhJAdBgpXzEMnuUsp1YRAQEyDccDwQo6MKL1CgDoYu+qLQD4YOTVPDKsR1ovVxc6KtZHsLbpj6A+dnkPdDfYtpd8XkaYi+tAAiTQKH8PXFME6glyBCMuY2b/Z0mPxydv9VBSS9mO5Ux3DAAARATYgp/PBw3zQRlV5j34QCl3rBbqZEEJgNfjzrUkYgEacJHE63YGpSdk+JnNBiLboU17nMfCEkYAhWsvBuo5o5MAjSU+njVrAACexz0r1T8a6RDHZF+8eqThvZ7pa7PCNMNxGpLjTEuBl6CoHUCiD+CHTW9qeuCYDWlnpK7JPlIcHhYB8kxCCUDRmgcfNk1oy6jwOYgIm4UKUbWnjbXpZmdJF207SYUaIPzFxoRaFUg6GoDM2k4ZwIyC0vuLPu4xkPPGD8E/h3QOfE6h8z8YQUQC4kV7ln+uUVweG0kAYEMMdTzYn96BK6UPn9C0YuX9GOBzp4lMR9nsh7R7AmBaK/3ffK5BhAlD6QAYhlSELSBQGFoMwwCMACCbXzPkdSgoM1crYcCBpnvZaTDujK3O1d3zemAOda5hNOkCyTW1kkdq4dErmOlooIeBNQ9MAbIj+jAMnuY3igbbxDJNSGusBt1O3ONrARYPNNcAJcIVeFDL5iWLgQwjPgZ6VmED3P1B9mUAX+czAQA+99/CCIjtmVclGINp7J3RPTIMQB/njT2AtSbAmbMjJZZ8xvFw5/4m6BDw4OFGlTgAANhCORqqTVRdAAQAcwC3AIFZkRngF35mUav1smbzBbPu83RRs9Wjmi5vYf1T09WqZjfLmt9MawKHn4UAQJ13HAl82u7ruMP3c523E39VFQDARzv8WB12J/4MRwKDBcDXflf7/T3bh3COsiYeAMDarN1KTdsrc5exE93bqPRHCdBte8DC8RyhMvPM2j3OO51nMh9ThWVSx9mkthhmA28Ft9gRABg8EEQEAFiEyb3UwCrN0FVs4MMTCJBrIgYdobzQPWEgbCPV7H3Ml+eGHGZ0JBl0p5da/2zTy4irYTdyJgUB5hLEhVe9aEGskSaita6HmjJP9lNHGjQJLlkOYFyfM+2PwyE1IIAMDRwZWoEdG8DZfI33h5+n/2OcAXLyw/2yTgGatCnaWGcM/AADcfMUQ6JYw5dhq+6EgJJamdgj52x1TGnPy0Hi4pzG56UOKO3FZgoGQBa9WP5dYzhW8+W5z2jXB2uHnJ2bAghIqw8zqfHnUPBio0pdnBaG16mKGPIw2Fy1OmghpoYeqX8HAMofdBMV/GUE5PSGSJJ13AHeSTHt6Xw4xN1T2oKeAyVpFjy6qUsFrE2pFRDTovD9ok2vtQI6uLi3nwKWUPwWaYwok7SbB20k0IcBwD1BK1QC8ZgF5s+EQPVrzNIJLGj96WlPHubTpmql1SxBxdfbsnMPZrpoGzQ9HzQq7qszFPESaGslmbLfy1zKRRsgF+BV/T+uZayPIsAP0whbycAagK6iH+tkaq9rfzeM4/Sd0lrxjs06VoASmpZTl9p7AkYlWPSA9+GzJUipVc9WoWkbSv/0Retg30vpbMg9TZlBuZw0AMnA8D5kjWwZywxnbqe31BpDxfNzwFRHZQy+Lu1OPducAl1PL7xo9a368l/8MW/Tj779PbW+Dgu2g2mpsS+Ozii0m6MbMl3195MN4H2Vd71eB+WkDtpUi8Xl9qmIAsS6Vo4NpjGUDmCeM5xTAeGqAcB8yuAPdfVsManFGkJg+wWwA0UDH6aLtZiA5Q27BSZsI5zUZHmsw2RTpwk8+Hc1wz5CDXZ/qvN+UpPDlBn/eTfh1/bloU77cx1J/x9YHlPwV0a92z3omXH6n8pZ9FVADGMuobo9gimCf+r/OjPQZqe+dorHOKwJEy7RX6fsfbfd8umkTY4e+R6XCw/7LRIilqNFOROcOvNXvd0CYXdA8QxpouVJLTCNjwDA9oPWUQGsIGDhuvEc9Ex6x4xaxwFGHMAN/EejM573NiiKyFGgRGcXfnYCkRxfF/vR2SD3pPY7sn3tibEE1RkAlF80y6DXt3m/HPy7+K171OgsdcujwlL7NQKA0Of8WQOAFkhHAIAP52mFLMOEHQebAg1HOt9ojqTpkDrQJwSVwxDapsfiueFEu4nYI87OBeM5IkFgO3Rn8pIkKU5bhDiCF5yty9mC90bnmGsHzTzHAdfUQ+ZR06vZxiDclNjoCeJpgwqQ8MYe9QA8FPxgRXH2q+LhZ2icEoAEG0KdMiZKyingwBqvqd68UjajWrPk+c6DCZQMlctaZAxWrAFJA0CTlnwdBADIBDQVv9kR1OwYWwRPRgScw0x/7SvKTIKxTcwGHThg6fPtBZGgP2bmLRgPNWpRXB1saZyt6fLYi3qT46cSmMWcmLEgcNLqT4avRanVkOsHgBlbUK5/NgROd7dy2DXwyAKMfWijoq0BOKJGP3Q/NKrKRjrZhGmh03V1yrANHBnv+YUZhj6UQGTmy0fEdgkA1Frk4R8Wb+Jfp62OOakBQPQPY9fRCKAzNWyswaXWnthhe5EAACAASURBVDZA0Y9YoD0EJ9uXlgUUJwBCaAc9Px5S3g9IoJIBxRIBj1jMEgAmjKh0gIVJ+epfygr4r//1/3RRnmvmWYOjY9wYQxunhTagCgAglAiTAtTrF1ZxD22g0jt4sAmBgBvOeXDanArumywBwAkwLADobYEKvC6+r+gjsCxM0p6t9zVbnvW+BtPT2aImGPI0k0XwZL7AgVeT5aROs32dZrs6FHh+ifroR09H42nh49RuUifQ/rtJ7R+goD/XnvS/AADKTvsd2vswAGgrXRMTW2dibM3S2UBLXAr44nWv/w6LCRBA4x9m7mIAQOETBJzOtd1sFCycoVOk5zZmtCBvJs7SB5Cd8gHFwWbNQoXz1DSDgPu+nEFE3Pdss/R18EebLc9PfsloimvBAACDj5p1r1+7lQGuAID8HqKoN3XNz6JnHcEbx/VSnFKk/LVUmAEOEwW1Z46HHbM2sl8De02NlstSKr9dl+AuAUBKU3qNGYGozguUGMKkDG3JeNZ4jouZjIDCctAOWCZMuF/wKRGAUbxhLI3XAlpFd+os46nmLqCRUUZ5i2Vdl3ZTogxQh+g6XQQyGcOzSScANAhqQ3TWrCMe9woAAAEPnZk9DItCzI00TGn1y9Ql8efYoHIM1AHbAl4AgClU9v6Gpk/7l+n/HsatAUxGxAWpLEHB0O5QbwAA8FFPnpKY2+qMYEgIAIRgOVqyuWB5qhq7AOzURgcvtLjArMhPxTeTr2HxmK+ONzVOWD1LvAyiJPjDfNCcxaYvDno41Mb7l/vYqWst9DH7VzDUopHzm7Jh7S0jfCvxCSBs0Rmjjiw2LlqwCFc1pjHrBwMRYdnIYFyDhWaTOxwwLC3akjmZtfCaFOl4cm8CAArCPcsPqGv0l5kh3jeLeLzKGzBMUOq1r7EE0AGAGAdlHN2y2LPVDWKZHDU70Ew/x7vLU4KfZKDd+shQAZUEXmTDpFX70tJzC70XEGMffhwW+XsSaKZByRQReYEBCwCQmRUBKwGAQCGoddYYkSG4lPIVawAAADKdcnTOHC2d01VyQUUOjoVgMnhekKaf1RK0PAGA7gto8mT+/J7Gbdaf5UIqnk/UKyYJzkDhs29cLABLjjFXGQHA6lyz9bami4OBR8YNQx+C9uAlQcCEdsIYHjSp8+JYp+muThNc17lOO4B9AABk3UUW4LRHzf9cB6j/d6DhNe0PAIB9/vE1OJ3rAVoAWj6jJ9+0dih1e5Ak2YDniMqPZgKcERJgkvrHeO8OAPAswTbw+I7Lpml6lgCgAUAJxk502c8B2fj3LG0Faw1+JOz8OVctsT6SpJBdAFK2DTSdCz0u3M6CmomS4WJVaINtAGC0y05M8Gs3vZBnClATRC99OfkxnjBBJGryiPZzLcHe8HXxJdOb7B98XnRgKFvLujej6mAbFjBJbKPahf35eZlwGrwR8DOA64yQBufXA4BaoYvB54XBjUoeYca7QJbPIe+r7TsYwQ3lw5RR0UK5XKjjw+V3nO+NwfTZIWOyCJFlK6H91wFAN08TyzhZTOcyR2tHQI7QnhEqK+9GAhpgoQ+k2jzq67LTTdaoDMkiJCzSPbyIlTk1IZiRqbLTDk7SQ9wya2TYRnbK/kWbsY3KQjyVpQYI49+mHCwwkylkpkT98yJkdCBrYI3sIBH846lD6moYzalsXQJEAgBm4l0DEIrY1IqlCmn7CsCSfwIPaiDIgcIeazxZjO3JhEriA9fHFnOnRR90zyvygUF6yKCg/X5ka5Bt+EAf+9yjTMD4UT4iA7oeaM0UkJvrwEPZ6hV97ADb2IawDPiHrtsG5ES8EwAQWlxx2pmT8LaRll5MpY2+hkP94cDO4ZASwNijn3VLIOCDTd/DR3UGoHmZhzQ3rylSZRgWwpqeFnYOF7kAXrYA8eBgl0pwva+//bfXDal4O3xdOH6hXVEAwPpUcWis28YsCetLBk6xIv7qX/4x18oPv/U/X1pRDxbREXHG9TAmWqaLGpuSPQkAAMFe2vayTwQA8OyU9fdpiTLZkguR7hXHB2MqIIO9vjcfdnuOAIQjKyQDsDrW/HZT08WegAedAXQXRMAHtZ2v6bym0BIsp1XLU51naK3TdR1A9R9xTqEEQFJAQX+LwSz678NeVr+YUZH1SXr8VAUntwMHyeCQBmWu80DlHWso2IahmeBifzwPAC4KZNg8bKcBANjUCyRznn1KLhYx49kQO01AVtgMpw3oMZ/r/cKyVjqhUuf3WUHmgWprK+oHANBY3+OhufilNbEJeQFQSLPKVZRCbAe5MEetrDYwFMiOmWRM4QPSh+kQEFJ/ldKjSkNgCNjOjfOWbEvKGPhZe7h7f2Rvq9U2XQL6vdZhK1T6vPT+sBBPO1CANBT6bywBLGHFOzAbLnHEoTEnlYNmAwA8uz0mXhZanqVyfXZah0M/EJcbL0TcPt+1Ll0GoHeJSupyWI2QU0+Qif98OuepgzGcFzUI38jQ0AIACnqiMnQhvEHirmzo41tnPju0KepkPTvus6BDIWWQkACLpqgl+8fFsg3pSgPA9ePMn77nvLbLWk6L01qfGs4w+Orr/T1SMv+2T5jtpRGIAD0ZUdPuvIjYDijgEHtJBmxTxAEAqXcTdRmc9EALJ8MQQD3LTzAcv49lgYZi3cWRTKll4Vb7x5AnGQCPHusjeD1YMAcbj7iVqIEdB7loEHLtnaz2qgi74SwjwT+lhhwAyq47EcVYzckwCz0gZ785YNUj31tgOsTTBvVT19rAMJqLVktTbcxAlaHmq2sAYgkqsx++v2uTMTqJ1lRircthJtkTkJFmXSXojpmuAGUMU/pu0kgTsOIQdvVP14CMBbm8/wEAmm/V9iMyH1rpRutg0KHr0RfuY0BIvn/VGoC/+fb3XgMAoRYDAKhud982wcD18KhMVpxPmf13AKA8DRmkxL8Qc/rZodPGjMoZCYLBAUoEGSfMMgACty25m5DMymr4X8zWx1o+3lXNNxIKAoSgPZDPCrXjWc3mNxy2QgYAmACMKADAdM+scnN/rtNhSjEW9gLZADAAOxXyAQxo8sMpfxabudsGwr/dCWcUph0eaQMcZ7wkBQLjSpR0bsVWXX4AaA/MXiQbhwF3OJdxbsFE6QjRtdT5MTxLOzPEf1sIMEcGoLGmAsW04nbZoJURnGgz8GCWBJkLGYLFE4TsCIHlsbkLEh+E/ncb4Hko4eEam5Z6CEze3Fy8jbH0huRQI5zf7FyIEZt2uIKwyraodSP4w3cAZQfcA3lcBACEAbCg1gCAI4jdgSPUoVim/wdgMaxJghHBtsOeSpi/XgR4nKMkoxKO2hqkcZDQN642zd7GyZJ+jDYaAQGs5/dOiAg1k7SZKBPra2Fmfj4MQACAKr06I2eYtkomwyVwOkOSAZihiMGpd8pUcrRczR/3rGMtCH8wJnmya+ThJb1P+6V+ZOWQAQBhAfBDY8uDajf9MDb/4AM+/14Pt42HdAcArile4qLW+jXwBjhA8wC3sphHUGu7GNBgeKVGKPTebLwWxWzWKVKV65nYstK3OCwTuPweuCBkDcoy+8ILupRAUT88Bvj+KdCHOkxzMrhqIQB1R2Twrv/z3kZUyU0D4dTcqFPZZzK61p2wVw2K5iMZY+mBQQgtDQCMF9VDEDdlu+2j8t9gCwzCSLMTJHn9sJ69WPrh9mlY8eUmfR5xT5vAkAtxVhznYfZVx8/AtD691sXwpJOEpRyaFZlaBuBsGNetVzFAMkgimMUmchYqml2CVM2YtwbD61je3lh+2myi50QPKwTG+Q/jpAVC+eduh8rcdLzFjhm09phKBQE3AqCcZUAQPKxB19TDQKhG3UVCXzEA+OG3v1dLDi663DcNBJh6xVpJC5kYOTNecnrxhD8AgAUNeihMNEMXEVQYK8WZAIBpnXcaV0xhoFkAHFoM/lOJAskoDtTxcj6nw+F8dar1U1D6WzIhAQEEQDJGrjm0APiMc7QN4ofgbofeeWSek9pu0YsNNTbEfkBr0yYGBgDAOGcCgN2+DntpoFLTRasfrGwxkRH7FHuF1swGYik3InHAtYUVkWZDvfwbsAG2uYXwD5k/5wHQkVTaDZ6n9NlwApIsG+vDJb4RoLezFlbS9MdQO2KAQAAET7gN5iRnIqCyculW5HciAOIuA5d10snDLBYB0m2/cROUYNHnwlD+DIuYyaII7ABAjCsHG0XZcz8/g3XBz+5aN8yUAAK0VvAELwWA6vDRoCN6fJCZGP3xR7CtxTsmnC02uVNljgTF53cry3r/4z4eaNKkur+qciklykhN+9pfHBymJIAAAM8YBA3ORFsfNya3OStKAEnw3o++ntDM5XPC4B/hW9MqKWBRXMuBa0DAav2f3JgB0MhOiwfSQx0jk5kQJNt/fLjj8iVI2FPtCnGdjp/e4sWACRQ+k5FLy7ytKo6qEahPx6Fnf4+T1xzNdweoYBOdTfv6RiDzk8jQRkGxoG06E30uHDgaRuHBELayzFAhw8Henx8AEx+ERK3mktUPTGRH/fWRTWq1cJOw3UWfUSuhcdQWfkHklalfgxlPasFuQ1HGb8rfiylZHseOMrtK3z9apfTA48jHoRkYWBIvB99bXA2ayCRY0fNqlLtrd8wgcr+jBqYyG6Y/s3q13zYRX2ONBmvo1Bdbdu0AwpcEveWsYRQH6p5po0YZ3OBpamgtaun5q0bslqM8UAt/qPHAIYBNhuDvdSKXRwQXC2Ms+GNtEcABHvEOrDmQ4mkRURFrkN7l8pmQ14QOlikDR8RhuY98TZbQpuzlZmuXqWMGcoM3ZXCymuJc7wBfD7DC66FvHvuIrXSw1sVmR1Zmp7YwKqQQeVmz+vo34QMwqb/57veb7+YAAXTreX91kwNi1MrUa5rsZUe9H54o0NjQ2x+ZRrfyba/b/M71J/i8nAB4BoWo9Us9je9d6rCg+xn8/UVTGX/O2fxc68fwBjixlIb3DUhnmx0HpVx2J6CVUMFY58J+jyCHRONIqp+lmkj4a1p71v1VAkCQx99Lm4QPP6+HPTz+wQAYADBrVoESv9AHj3/AwWIWh+WsRPb+0XnHNcBuKn5Gqf+n8mdu9uPRfbDtzfcPT2KLMzRaiZQqE6jdiaBJe+56YiLVs9bT5lBnABsbPoXpSmeMymY9M+XzZ3JpAO3uIwLU7NqI3JAAOgHSXhb0TYsn7iGCOY1wcP9PSpZaV8h0JvdCHp1eizENM8QgeE6rYsrPBsrMAe2Fn3LpBRPorKCfrwHKfTIgQVdKeVdJboAVWVNRw3Q55PP2uHHZXyu7J4VvLQ9LRRB9YtZEG2DU98ZYCpZ2a2T/9AjELgVg6Br4v8QKaAhQYuXjMuOYFt9H0/lZFKGQg+oLDsgU9yFL8sHY2n/035ptjT5RjnKzc5JhkuGKNjDG1VooZXoJ7xAamoOIaLajFhAFoPEmAGxo2lv3Jwvc6JSabrDuRBSjYmPEWqRGztYiMxBCar1PNIsTr6VJTu5Bj3+zH1xae0LR4NDSw/YDsMpDACB3NJR14GAnoRYLI9krL4GgzUsr3JHKVhghZTnWrxAIUgd1XU5jSLtBUIRxmdlGA5IEdT+ALMBrANBKBAh0s1ndY8zrcL9atj8K60wbBgwkQ2Hgm2thRiSY7wRuFuSMwR+/H7MLxd6IxGSmYqJGwcu6FZaaAPjZd6XNiOuZGwAo3PVWKgIqtFO5vaetD16rQR43Thf10WSqibR4KpEWbhR80xVoyiRNYlDL9b4b2bDcZ+wzMQDR4rBI2gASGLyUVgCCkB1j3/H5WWyrGfRuP5pO6+vf/FdcSAAAsnYdpi5KIj60BEsFnQ6GzhTqzCCtztY/tAXLzId1WAOnBnoGC2Vdmyjf2UmmK6qN97kaWSOadaGsGF/N757eF1XLGwCACQEAy2kaRaCD0foKCXhVBpSdrNcIzie6XoqhEcWPa3O7Ip0UEdxPmvQHvwAzOjw7J7Pa2u57BACWk/CjA5Cpxis/fLrh4enhNetUH563BRqZojEHf7iNduMxTBVw+6rXcDRDeNUtjGQGABBtkc5Cl/zYigjvffsImLnhleDfA9R4XHfLvGPrHl2Ik7fGMJquXtJpM/V1g5NQ7HYV1YpKYO+THgkAfO9jDS/o5Nr/sGbG5EIMjFvqODjBOi17CXDtGI4wAA8JldjH/LyvygmUhK6ITz3hor9KE6V3pk6g3zo4PlOiDWla6JUTYtPsg99Y8cP7DVv5iHkzQ2Loa80+a9/DqPR0kjcVa19st5JwTa611saCwehR8D0+EpPH8+UZQRcbQB/QH46vmp7L4SCwFe8IAIjaeVAb8fMscX/6lUEPhStBpBG94V4dUF9Ny4V7+nkTTEvFYawTzfqgEX0163EJYxQgUo4RAGA5goHBmy871P3TrQGRTIGHxKQsYdfBVovhRuoUl7KBjm6R1TDwY1OZ7iaCbCyAQIoWNKxqRQw0WrXR2Do6Q6G/kQGgqsgL1CwOLgYAIGKYAK4Lh8AwAKCQydZ0ABC0PwKA8dAfrxPZ7sYq3vy7bDYgd/w+AOYisKcTw7VJ3g8H1Yt2wZQKlD742UrUOIKAME7IfOFOyQPTGUqGWPHnuYZNhWKtIHPGxnE8lSENWlutx9CYvC6ATAkxqunmV6m+bwIO1lNwMAhotOyfLyUdCLN8rAkCAI1VFii7Dr5DSUPqKEuHOwCAYyXtqw2CkB3ztVurVi/78D7PZvU1AoCqv/mOAMCFkYq1F6MrWtbe2JLKNcHX0yIXA+DgbzAc0W8rkXkP5NrwkaZHZS18/NGRdDqiPY824z6z7vGvpueaLXUIAgAI3Lnm3r775wwCUn7i+cHuCDA9XQWOx+AznB8MAR9fYHK2MAHiUB0lSuligftfApiGNzVZibN/rSu03DHA4u8BAM7HejHZ1wEaFjAVxHliAOI6mmDCMywOqCmjwssQZYucv2ZeWUKybkTDhwQAInlmELB3AJIv+CCM53bWj9hVuXqmGyXPKX8GAMBSweC/MpZJUpfVma1zONbwBADojPH9y7/LGaNSxFXQHduhUZ6eK14x4czEQWqKFHgPFqGqinZZ3haol7CmxzVdT9Z8DNYoYE0Mame0W6pjYmSDOz5D+yqNpevMWQh4QTSG3iQAoLGvOcuHfXAlE9aemZwpfBXgsQeEE3rh+p7UjywACyhPlzfE+qhr5SE1hsM3FG/QvJfFajqrynRA1b7UI+paomsgTfDmaUjtALdinK5mFFfoOAxFpJPA41vdNidFdm/3I4JXAYi1IXlXp8XCB+rwUNPidA0AGKw8kCj0SbL/PsxFtA1r57bxUFvPUG/3mEu+hjc3Nnj/TBa0+ZDrfd+gJ/uiHKm2PPvfBACks4DYqU9ziwgvGeTIuDR7zNSmkKEYALT5AENPPq5hayOSEQTk2jSO0nSgdQNK5q2oH0Zbxlo4GTsBULLlIasWgnXS6zcKBcjPYnGRzHJsJhIrVbhwoV+cTl5mivxzmhwW+B92yIW1KHLNWiVwUcBpAMDrbpl/2hixhgX02kgcAoBBuOTDRGwX/s8dMlifYAhMz+bAEaAcukqam2AAgN+JKEVJB1cBjY3w2QVgxOxFuNsHYwkA9BIAsk3MC1D2qxsu5z0Fc1KIphTzennGoV8DAHII90FKWpdhA1ttOgccEwAArBRJQ6500xaCsnHMLUB6aE7M3JvDjhgzAjAciGpNz0iY8M81EApLTUydjw0eGDxTDMrwGXXwg41Q1wIBwOFce2sA2rhfB3mw73AZZIA1y6K2SZ0NWIEoJeUzgM3A2sR74nzYnY/1anIoGPrwWoYBPlp3UbL39RCmNu+DsgXLqMMUxZRr8Vw0VCZWwk5ezCSIoViqBGbA3gB4OnXopiqn0TCsPGMsqiYAsNXtWG7K/sxZ0fQ58bGwUBXXn/71EWCOmqiLpGPohGIagHtn3QL3QPRLPl7YhZIOhCYG7n4egMsy8pOuK4A9gjqVHswI5cOMGpgkiklgYibm0dwoS1E0b/1GGABZrE/YbUL7+YF5bfvLbMibgn8SSA7FYuBOELQWLqXoiz6+zqMLAEDEghr/QJGIg3ctjl7fcarLXdQBHztTtKlEYU/kGCW10SOdnJKZtz5IZXC8sa0vuJvuaAdqVHBqrpIQS7AmVWPkx/CudsZv1y2IMtxJwg2Qvmz6O/sh5pDkAZCWQlM5vQSQwG8TB9xMQVlFKbameFyse3m5mFB/ZQ0ZbVq903rcQBF0sbllULC3Q9LPpA/D0YPNzzalN3wcDHYSRzMFL4KSxl54GEhD2uxvF+Px6wAAvKhbUB/oKa4BZrw6GK5H5bbe4iEQBWim7bDBZAdXIdlhHfj9uNiHHmMxT6pHYxiG3l9lANWHYeQhMw68p+qI4gx4T0zDSbDr++p2z1CgzMhdznot8Ls8odKUXpdwz/VrMQAqAUTA07QhrcVJTNVhShmTxWV8kV/DBlHCqQKI+575YI6aXMgpkUMtMm+c/n3V/0GXz+qr8AGYTOpH3/0+a5YwK0G3hD1jSJe3cb0QabqToB1Mzsp0RRrJyizfhjHtwDYwzfNutdLsQXwaJiD9D3SOdgAQ4SXsVQMEskbY5jUzAPAgKtH/LglAX2NBYvxCdNZ5fjtKQA68+kgJ/nj0ipIM+mjx20PlrzJahH54fvPVklooCYMFtLgeco9spMVnRIMZM0zoGjgd6x4jfZIt5ojlwuy6lGRv3ANR11tVCeAWcV2AYBg9Lf84o8rVD8LD1KHxfblY61zBfbFFr3XdfKb0cSEAgOGNH5WNiPDna5zvtq7GWku/esTGDXGltmuzGxmyqf1SAbY/8/G8eRMz2kXkSslYtjUg6WtQvfgooY3iYIFARQGq8M0AdHH0oANoGbEZXAePdkY3oK7Uko6EvocBm9SlYI01ABUxtiyAYTGduQOvnbNvAABJZhsAAAPAz9LtvhsNnlKMT6nwhnyNJ/MbnnxRKgbcKIhYdZxpakM9gxvU9ZUoHlnXMqXGA9fiKdI9C2wxZW5j1hwqSQy/QAfvb/pZuTFlkUkqygteCZb1AhAZehoSkRsPJFly0jiiARubHwwAIMBiggykdWm4J56UjhbK7rAzPangr7kCacvpdH7qL/QSAK2FMZJQ0FKhb5Zj2EBaW6rtjos8zyEZd6ZZZYOM9JgWgwBAR429SPSmwNnoObMAqYlGA3BdAogPwHj46zVipCGBSSsBZKO3yGdlrDd4NmP7zFRsB3NayZ4sONR4SgZhj+yrrcErONAEAOipzjKAAQAOmVF+zqWmjDAdEZzcZvTeMtVRJ5JgP3wekR4Gyj6AWF5Iv+rQEx1an8JG03Lcdy5jHHDItqCnvfCm+4mgr6Ez+h6NBN3SIL7LmOjBywBXmAwQCxqHOPbjV77xx7ysH/3VD+pMj3gxANH3IYMMA7CA3d5QmhgPamWWoCBc1zUVSXbOvyIuS5dC05AY7GGfJAFJ0GxsE8Yy04BGzIaYHa0XvUPKEKKpI25j9ws0AeyCyXNKlp0OEZ0p+HQQ4OUz9vKhsr4N6v5YZwf1+dPsJxQxAvdirt7/YehWiFclSp5m6hHTuX6gLdy7+9NOmgWveZSkosvCPVPXhdXqTvIAfsE45FxMwCYAoBWtbdr9HGiNbm9/MZnmERA4lyuFGZdvOdTGuhes8TA4ErH1Mg3v8WRaS5Rd3BkRFiTDe5jkZZppRIIJwN4vJ4qYtZ/y3HuAl4Dz+nxsa9CtiqrpXwJQccpOJH1+XDBAYfTQEkfWx8ZwKAE1MBJs2ku4rwESO6oyzLc5J/Z2cKyShb06vnAPWYqxzkDmXQYkw6Cfa61N9lNjs13mkOxFJQAHvGYwRObB7caZlaqVPqnJHYZj262otfAZYQYAYOE0L+HBcU0X54B99ChLo7gs+FEsxjf3BomILtlpayNLK4yV2NJQ26YIhzyCqYkJHgZQuc9m9QBxmxWSXNwcwKF6xaiu5oE5MgDsIbXrViM3dDikfoyXQZ8q0b0Xs8oOw3Aht2+MfaBgRTjtiug/kjQfivFX5zXKorbLA/omyCIfAy8/QxazW50ie26bx4dR/jvIfbTnZFboTatWxF8vAswwohGY6N/3tstsvoa0Q4c5kKam3mqKo/OgdRkR2Y3f8Z5icHTAS1+JXmCJGjGKlADAojWaxDhQgAUIA6Air1BS3BxZ80OJg8Cxi10NR/qwqlbvHxtUXXPj9RzVBugMVMCgM1DYB/plNmJgyLCmCGDF2PsXwKdc8ZJVcy3Q2hT1ZwRqDYix/IKDRzJ2G59TNqp6wSbiNACAs9iXv/F1MQAGAHhNTZDUv6EVKg1E1E/fXcQGoOlDkuNgDYja4dg/MTVG/vTt82jYj4IUuhwSKK8pYKwb0OYMbEN5Ji3G7YVbzdsiQjAA0MG4BMB9lu4T0mXWKZ0BAFB7xwGgjSgqWNa++Fyb7S6t3c3pTyp/B8O2nwUuCWLspMdHTgGlg3UYTe8P3LkdbAe9RPi5bJbE8igfh9vU7ILHBMdDh5BxziA4i2AW1s8cRiM/eqz1Xt8Gc2EjIydwYB4Kw9pc22XnCBIXjsiWrkv32K2Bg6No1mY0ADmvxvp/K5UySXPZLUp47xOOdrmaBMj1EIDjzqQx8Ga9pFQ8ivq4dwzO5Q+jBCviyJSAFA/g/Cg2qDNPXb8h9sR/dyGMtTbHyQTPvQAAiieVa1MIm9HozjJzhomVlQi+BQDvm/Hsv5hm+No1yAhJ59wgAjSgwCqF8J3lLVv4uTGxJre14kdTftppEQFQ1wwxrMJ9nnRWalyd0BU/E4VUeg3Spj7JouonTc7DVl+8AY6FyJpUdwugcB2MNXUhG9Zy6dKnB4X/JpWGhTGf1z36c10CoO82roytWMoIFPiSjuh7MhTSi3ae6uyDa/K+J5rfzeO3uRaCRtWBr4OGgYVppd0EQadiI6U1LxnU2MvgRYpMpXOgl/Qn7kuEMG9kAC56ALXucQAAIABJREFUWEP3mb3xhx59AHCdCf6tDGAAkLJKkPiY6YUy41N3VqNn3c4H0c9hghJQ08ZoVue6hKGNIwvQqMbV22CNhwNYNlFKLgz+oK2RRaV3pbUYTQqHEoMMIXeofLX0kfEw0kZogogxGbgqX1qcbTqgN3PPEbUuKR7yQS8b3HmbsKh7pHUNKj33bbz/OlzOtWWfdg57MUVy7vIwnAxDIc2KIK2MnZmhqw7pi6f636NWA7bC4HAMNOZhzOdtGNDf/tUPSP/jHjUDJt57t3lSHNoBQNZBP+QBkOFT0WuYba0YTDQjqHRTDCNdUTrU5ErsF3fkZN26nME2QA49E82qdSafEZ1CClBtzLcPWnxOAADcpFb3T9JiUcP0dKxlAihFyjqP6NtgRfhuj2FHKgmwE8KK8CRcyXLdPOEMT6KSHN4IZuzmoCBZ2bZYD6w9t2fmM3kkeUoS1CIw+KvUyVG9bplE+WYJcJOR3QYAWP/qBtFaZskMwR/TCF0GxJ2DlfCRc+3dHUUdiHYUZxPQT+Ky/k/tgQIGnwXAhgKtz3GXQ1QKMdPmAhySvbC0Snq83ofA1s4XAoBujhPAkb3UzkOXb8kUNC+MJisl+Ep5ksOSjGkYc7BHd5p1koSp70WtLcYnR7vr7F//rYRRZIMS1RiLtMycZQ/NhmB8xbmRaYhm/Byh2lnRAFUzKXHmPuqD8FqHg0XP2h+EsRQsao0BAOi+K341AHA3veWPIVPC95F2id0vFwIFTap5h8LQxdqwgiy2vZuzEDNMxPXW0E6cipU6OmGb+rK1SlOLV+1GlXMZs/DvItRC3Y2uX7KI3HMKl4dvYNFR4YrsX/7Rm+3GlRR8hE4nUbiIDwUjHL+2sJgfdzJpllmlpJWKWvR/KHxSjRSiWl+Ay0UHgPvI9TKud7XH4IVPQxpb9b5B+YkFlgx8pIQuF2Kf5aBMMcmmrhD3njoOK2pTUuCPESSFCxuX4OXvx/cLgKCxTSab+pDVy3U/gwDL9KSzzZsZJvpT5fJGnYTbmMbRoaHJw3pEAyA3MPuxn88lHzEddHkGZIhQqknAyIHv72EkAEThMnGKCUeeoT9+y0Sw2gnm8tTVqoRfC5e4+P5DB0cCYWdsTFrj+j2aFZ/D48AHK+F44PdRyNlvsjFVhpGsUmUPzB1fNIqcZTgHVAK1sXVyOqmvug0QAACAWq6Y3TOjG3MlO+lC3THTwyvv2efsEkC0AMMayGtTE+MsHIc1BVuYlubPQq2LQSXLOBbMcZ9b46KruVSRAyipZO7hLEwAhsBhqtRt5K3cwPbO06keL8EwuLPElrjJsBHwE2ybw1+Ah4MZat48x+LdYDZCpWX7s9NYSsAt55zWKi1ZrS51ZDBBQW8PUuOY9ubg7ymDscOFgHN6PBReIhqJ8dwEMFitVvrMzoYBSjguHWUfWBGTKb3U3gSgYN1AW9LY5dZlZY0DAK4BQNAYA7U1O4gbsDpO0pckUGVaG1nNlxcmcgEsjdH08Lnso4uTyWwOMd+gP9E+VIyS8t+Mnc/2lKl5xsACOrbq1slEkyC20Xt9cCvlXreVu9ZV16r1bibRetTAef+leykjxAUereI3WLtgUoaEO+fNxdlPEevRzLi0JcK/LRoRwI0MgE4wlgAeEQCwRDYguGTjEamN08goojLlxfgNio5tVJ6SxAciNmFUjUqsFTMKB2mDAwSndvgwSxAAUFYYX2j1DBvcEwCwlgb0yg2izdIAhrRRZBqQKTaKhS1OnkuAQwg34uBWMN683J7uOyD2wpMLcU2gFSPooNPUYOSjkr4mcNkISOHJ9KJFUwpWMqTh/RyCfxb+dbblp5TH18RsMXjIxggFmf8OAGAAHbJ33ofmLNb459dQwHX9LRuUgJEtSxEm9uA/1oBbsPXhrrPBz4/XlEzDf+ZFrDpo2pAsAoyHRA4xbNCGavtGlJmJnkvTekTNT3GpVgQyqgPAYuqMAxP2/1P2rr2ypUl60Mrr3qe6py/m3yCQQDICyfjSPfRUVZtPyMgfGJhuj3+Gme6eFgIJEIiZ7qr2MGMDBlkgWYMMCPn34KqzM3dmoucWEWudfWrGu3Rqn7MvmWu9630jnnjiiQi+2sjhSkjYACALRZHZMKD1detE1cvcBsmiLKYwAAI8Oz4UOo8uDUIzAHHgfUYRMadKxrPkD2iO4xp8a2aiz4kGIFePc10A4A+/MH04mvs4ImnWx44pearSK+gcw0BSX+A1TJMXmRkzKa4pDxU3e5mzPA0gwG12E+3D8UvUiWFGvT8DsiKC3e+OBQAI0/1wpcno62IaffYmYG+B+/IO6RvWlIspZLScvgccppN/J9Vk5oHTLDUAKGJWNprifJRuSKQ2yq8EAPxDfZQZDTpU90kxhctbZWMkOFlZPPyGpgsGCDhoQJve5b6cZqtqBjMKnAAQkBris7DxFBuAFJoAwKWmsI7BNGH2mMMew+LA2KYE1zar5gOk9NbgL/tBkFXlsbDH4Bco4LXuIvR1zs1kHre2UPfRAQadr/uw5FmLVVSkrx4XHsBmUDCDXabLLEKN/gSAUixAKmgcKLm3RgIgXYeqS/jZIYGcsGcaGCjwkQakev0CBtT+flR5rKocyl37GfbPKeDgOESPmWhtTOAOfkbN78yEs3RQDMTu2/tvP9TkBBRIaPiwui0CxIMUndMGUGUXys+f4EZD45v2q4c0NgycM/4oR5+rV09/GVtH+v5WUuMCAU5TWAMgwZeo0vPxiYuLQ4toRH9E6zK6qN0v/mUutlIAMAATATcIwGq8otd2TL/zqDH6QZgpCuCt4A1rnKXSJur7bgWvXyud4Ci5nkbVxi4GeB6IN7yz5TzjO8138ossNynGotswc1kCQEoEoteZlP88cNtronPHBrRzyPcDAEgOxngPI578NN8MjXict+MhGgCAlDzZJAGAQtCuAOBz95J3ekqIXWkEGYFGxiPV5Pjgvj+pc58/tvde1CABT58TXzo60/C6OOY06bRiGpACUI+LsGi4TuViYQRdaFDv7eQC8+6pHkn05hbAdv66LlXKoPQRhp5536rVlfFjbn8YbexlAAAYgX/4s1+phemoQvFJmxuqIqS5RlwnVsGMISYxZDGG6GR4uVZqMAxAyrXw+2ilyogIkaJL0aL9wT7COON+OsMB8L08O4TnX05crcktqx/AZFLEoWzpWtl9LjaoqzHY/dB0Woz+XBvcCwEcVcyhwNyDgBohpSD5rJG2eb0wv57UDDUNtI8qE0z6iVuHw8gEANQeAvoXlDuL6SRD4R88jHHCJZC0zgQAIJNCWRqIVrSe7XB9vcpWmikt5X/0UN7P0bCE9lfuOlVcuFYJ3mKv58yMjI6OzWfk78ZXStaqF0ee79b54xalondpsW1T9GV0+iOFXc6fLAR/axQh6GvdX8bn2Z0dEziRlRxiPDloiTCxD8Le6SxoGFfEhUqZyJ8wELa2J4DCNTwaEV2pywYAOV8JPOQ7BqM6gAJ+dgIAiQCjUwpXBvMEBiciE/fiwev+1v47j8cdxhudpvRGRAYRApK7dh6HDlX9yvTGymkcd4flaec60iqNKmvGK2TXQJfnMUJHbsxXj32PA+BWhJVTrio79VQpA65yF51v0cX75R3KWKzcxOsHAKA8TGOLXBHg5h1xcKKF0Ar3uEoB8PsWR+LvwsnarszNouUodBFUfyqKiJNRCBH6wRUWSQGwr71yMYXrnE6YAr1heUsZ+00gAFFPGA49u26bSSeVtMgAGfUeBDQwLr4i01AfGPqNcyxHzzrnq1XU88qdSzd1G0DA33NkHw0BjFzEmYWifbjw6YR55c71TgFNcrThakyO+yI6YnR2cxgps0zJ6x3OSheNFsW5v4CfFS03gAwNWywQ01RyurO0lCm2AF5P1+SZsDbFmDkrLNkrp+IJOMT4tVHo3ucCoHc6cTj/tAEmIPN1RgNQDvLxWH70937MXfObP/gjpgDJlFjJHydXrByizzEqNZGWUoMaCMbYeOydpIHw3ClCHMCJtsNlvABeYHB4TpEicOdFnnMbUDIAG1AqRbWU2RGjRqyV3hKpCogD4/3Z0VZig53q1GqcZ8c2TH3VxWYyxeAUiegFbUYxBYimrQuwrcR6wEZQKHxEIyhpN14BAJwCUNtt/UEqp1gNc+1qvSwQwGmjMOBpLBWhooEgy4gd5ZYQmZ0EdTIiRKtWyUjbsJRRAEDw5+MpgKw9T9SmGRe+RJGuZ4mQ2bBgs8R4SQPH+af1dZbS2q4P9rmOEudKTIaU7KG7ltYzjQUM+zyi/TCOEQYSTnvWh1J8qWiSzWDVlqN9Bk8ONBPABQCEKT/s1V+i0o34W4IYDLMDw8BT6l4DlYuXb8pZmYHWBADRumyZWJ03pwBo6DOPp9OT+DIAQFUnEUjqOggA2GVquaGSXAe4okdTTFQeq+ZarksftGcGAM/75+pklAPkBAzfDDmgAAAhwFEzTTTpYSDOCWnD2dFT/NPvycsrgE/52PJEB658P+uqyTQgcm/hYYzsDEIFAHbLaaffDwpt568Nofy/EBvV0eeT+skz93UvFS5/mCGp0yBSDnETZ0ocXlH5n45SpBcdDMyGAYhhmhqNpqKl7iwA4EgkfQB0ST0EyI+vDCqez1sA4C0HmAMaB8CDCFDzeqEIaXVIQ9UFlVYZDmplHWVFBPNQjipRRPZXnsdp3wAg0CnNgLi2JEE7TSNk3YJVtX+Wc571GKrOxf2fqotfQEAdRhubmTopMJaqG7Yy7nng1cnNX6MSW+FdBZAsyzJG+RAAJPpP/4218NI1A4FE2oOMlNVkJp0AA7bCAPAeLCAjAHg8li//8z/mMCGVgrqU06vUz1MCRebAxyxyzZrglBinJAJrHaWbbo9NwHOf9D0dM8p42WTLA1RQMWDNT3Q51AD4bgNwKycNA1udTCUuSa+DOqMDmHBPub5eAEnTClkl4J9LDlef8dh6VoqCSoGrVE1cXyMMVEqE2lA7fwAA2k3U36NlNvQSLAd046ZqVWwBFxy9hcTU2IBhgIPk3AFpnihUxPtDPIlyMogwJ8uVFICrqhSsHZajyyLFQEFEi8FFGCWsU7FlABLBGu8UCxcHUp/Tr4U19Zjt0BUbWFOJ3WSLAZbBALAjnlM0GUU1g5xtGWBsjxy0SsBTpVLsgUEmwV3R82mhXD+lJnO2QbOaKQwAB0dNut/2W6kBAZ70DODZcxMniVT7OSqm2rGDJOPCpACiB6gwUCmDCQC4Te0n/iIAAAYoe9Vq1Wnm9drUvqkviXhDAoDvQrlH88kuWaMDHBWD7kLFqXeuXYzcqhYYDhgAQHK61UfeKMaaghPrALgBxGwhYV6qyRzKoBspZgNOTOcY5eHNQN+fbwtHmgoh70wxiRqWYlYqazrCtbU1ABDFGBY8TYH0fORIQtjgQCP6z0AZ9ikAhefIrwCA67qSD2Je17m0GGLtDxxmubXpQOdCpgqgldczFy0AwLWkwVU+mn0KogCuXOVahBVwoHTGMIAjx6ZLbO1AHGScBRwPUgAaf+n+1qHCjYrzGiWQi1o2JTYGAKGvFNX6UBjByhabjQqjQa8Aus0Hkx31tDa9Qsph0nB4QEdFl9xH6sefMsAVAEhOm73OnQ/0fQaIsMyUDIoiVqwDx3tWeW3qkD2+umZVWAfjEqOGuGpkL/q/DVFoW/XLTzsPpTdAY6fxS3rNSyUvhEIRaUqwbIh/+yefrQBAUgCq4rCxqE3ofLSj4lUEBgeHoaJuqR3WgSDRADtRmoD7ABpU7u+XG0AAggy02L2+Lksa21iYC0BjxFq6lyjMaZBZZugoNv05OD1Ow7C4a7wnGbXxOTkKpIZEqvcYYFG4YR3dXtXnOakuRJC4Xo4Bhvny1EowaWzrzlA4wmmzfhwP6xaxLkelzeUkSQ0q4zNzGSeHEnmKJKNSnmlxtSmDlQZBw7piw/S5wS7tJKuWPL4dQRLLaDVVjxT3KgU6baGWnvalorK0vgoWMgPh0baaL+IUHMe5K4WaOnTMymDKLbMEwKaaKYzjS8olgDNb8YPo38LmipiLApfjJ1NsoME1sk+blVApweUZNwMwNQCc9cIOgwK8YX4EbOE7cf6U5s1YH6U+pcZHp9xUFiRAraDPG5NbZlTSZB3mfceOTqCA+9M4cANbViBIL6ctHyY0FTODAfjO4XuP3QPRvwBAXpjGBmU5RG7pcN47rDYDUed+OT5QptMOJxcd6hl55pkCwHKoF7VFWkaQcyBJaJsIn0LRbdLby/G+LOdXdPNC9HLkpsIGk/MXAKAOoAYDrXO4ODaIMCf6bQeUJWyH0vSeuhDiOB6B6quBuFMAAwCoP7UMknxE+AQBgOTU3gIAMZgzApUT6Bi33X/XnAYAEIFbNQ/aLweq8nrYLB5RuY368+9sxpSJ5Zo0XhkGUvlbiYu05ySKGeLARFcblb3wmDsZWmQXejbpABjG7KV85tY2ADgsMiAwM4qJBFMJGtwghACAht3tYEMxe0LWBAD82VHFQhGUQVSBsCjrYa+5fukq5vneGwDAPeUFKZHaSnchMWScv+CPAEDKCSXmUzf3MvgmF7EP+TzcMlfOd5z/sBVmyAAAcE9f/IM/Wk4QtXZSqijPtgeiYvnHosxKFwCvHDRLPoOHuMcixNrtWJ3wASBIsIFpiIfjckFUhamJiJbQOheVIXYiYDbCThKMjnpy7B8NPhpzBMjHanysZjG40VbR9xFeyCm93K98zSovLOdlRxgP4fG83HYcHCQAcAeAhSWguAq2DTondw5lWiDcbBTpgrPc39EUWcHOHL4BgEYPu6kahaSO4Bz9cywuI3jb5mLRbFdNEZfjEE9dDbDIbOKe3P30YxqA/H4nui0oq74zToHimXmMMZ8d2Tn8rGA5M6MhUDi7WYyTqtA6AJrOeQKARP7zM/YDmjNN+xjRXwAAKmR4pumUU0GjgCVMnPa3GSxE+kMDwD2GgU4shzWjUQHPbTkyBaCGO9Ee0Qm7e2YqDJQCcLWKP5sLN/tp+70JBqMD+BgAeH46Oa3qVuNk0Pp+jJ4dFDnYwZb59uk7DziuA0Uostqi2EQRcYNwqlFqaVNakZeUzH53l3BJGfFGjN76y/F0ItKsKgAeEnkHIpjI48ZEsjAMeDU1gmlaJwADD+z4EAA4IRmASAHGOq1VKRCT8yYFZYpoTVUrBUCaJBfvCLTuhL0E7FZYS23jYgCwQyezUsSrD4CMr14QORiU0qhdqoQkMEqC7JrORJce1Xtu0E4rDogCFDuBCQAAqLI5YpjD5igVozzshWNlZ67XmyQGZCMwqf1g0RBqmaNIx+urmQuihzh/HKoWbJeOgyKZkWMc0SnXwwdFmgDdWXZU7itsUiK/rB0OGYaZkKKuOQ0GAN7L6uXdrMIUbArkrBmO5EwpkBwpgNB+ZGzCCIC+tmOnet0gg7pbs/5o1kIqOYjI3ls57IwH9XVQECnxXwBAqHdSjw/C56gXzJQo2kvlA41vpcpaQKSeGDoTP/w9AYAv/8EfMYJooJ0IvfsAMBVuvcJkSKT8x/7F+VL+nmfVjjYtlc9n9NozKGRL2QBVUfaoQ0ea8PL+Zbm+XDiZLlP/8Czw+7IH7kU/RGjYD+endzrj7rkhgOXKDAMAOQCLrfAP96XAnvn6pk580SaExiWbT0GeleTWquhraA2syYAPiKxMrQoA4AnJfuL54plV8MzLEgDgmiDH7f71YG/EeIrVwBhdAC5W8bD7KMRcYgwB5jna210Yqd0qFtDVDz7PPFfRdtUcFs+qZ4pVZZYFKit/bRYk+9spYuvb+JpiLnUeMq45Uxs5ksosavQ5unNF/ylNloPWGtORVzc9v+7QjKQDbAIcvBYAgKo2BEKVFvR4eEbIsO9eb18vqzIiGq2eHQJSpPpdrUMTTkYVczE09l66D5UhU3+DWJB9/61l0qLI/IM9cCdYMerqMrgSUYYF2FQCyIV0wCqb0CLYsOSfvHt2WqP7EESszLVIOmMt4192J8wCQCtMKEVNk+CaWWNt4Z4WRM5dm9gGxQ9qBwr+oTrO0K5Fv1qQlvGD+uwyBKuuSdFQxNJGNUgsxj+d4DLgIpFpNt0Tjjafb0d9if70LHqYz9QA5ABiDSwzqPh0Ahk2QrLyULl7C+tMJ7EWtwgSPSQJiLTdT6CO/CBCIdbDhQNxExOsbbUJ9e8nV1WgZ6QkkvfmtHg+J4sjueHysVNJIp+f7jKGIv+YjT0IUnyviQBnK2KFWpXKHmJJbVRORSsgZadnRxhaNQ2e6jpGK8QZ6eX9Yeh4YAwOUq6Dt8Edkf2x9kG5xjAkAbS6aZ/lXpliJboVJ52Ac9eh5EQNGhQPo0E6EAp2R34fRlACHepzkGE93eComKBTekqIBQCbVq1mjeR1DYmj3Lo6Q0/ciyGpK7JS7g0g/UHOBgAAzt9++QEYgGVZ/vRnXy43tKIlhd9egGJX0MZ2bIm8FSA4LeSXFjCKiA+OQIZQACD9AVA+q6l84dfjAAhMUMFzvRIAoCwLDjaNnCLCCljj2aFHZwN4Agg2/Ro6kwns0JCrIpOU37mXABz/y3LhHHqcE9z3CbMPEHig7z9m2Qt91tRI7WNPFsU0O4qnDSLh+jl9T3T/Y6eIE8CAYj1G/AJc7ONwuy9nBAhep+gdAABAHSNPTwYstBrSTdQNSEvEFABnQUdJbqHj0D0ItA/bKK+miPeOEkIEcYqIO4XjdE3a9kYeVuLLtjCM7KlYzCTY0daY6QXbYCeJCarZpVGdJikCxwkzfa1OS9bUTODodAmecyJnAVo3bwIYsx/gXIwMBkIVm/uGsBkSnb8GJMVUEewNoEMg4us+GoBmjckGhgFgkyGv7rCLEYvidbGuSsnJLuv3oYtzNsqfMyFR/rY/qpEWz2dXBSS1RgA/bG6A1GQ1AiR0x9Yb7M9nAwAZDEQ8NKDeVHGilcNLlyUbNaAtjPI8PeDglGtLricbbjr/RLtRktJpkQCWMOYtChzLgAUM7TxpaQIA9CFYRe9ei7GCM3rMA8jyUh52ey0Fg5dHHsPrypy/G33UA3QZmuYoDHGZc3ihtPAw6NQTHc6SDhcLPNAHwUZVka8jlGIsPDVRx6TcGwVdCzrhgYYelU928QUawEg4zxdQVctDCk2NTNLMpJqaBMC5uRMNhtUsPDCGS6D/Uy0ipbnrTN1emO2Qbfc7OjCaNflVcMWhEulOGxuxHnLCBCvRALj0DvheGhB3nNyU2Ai0dXVE9jVf32udEj4qeaujoIxq9qVYMav3vYBkb9AK3UKccrfTGCAKyLS+1KH72ZKhOokFqgJ2jAhNr3kf7FCXMRls38xKmMOyexXdKuPAivHlSJFZl/eZfBYAWA7L3/rJZ1zyP/35b5b7A53u7AASYXiYEc5+9A4JY7d0PKt3UcKH+Rdoq0pn6SZMNac+Y4MxvU2UOPU0NtI0ihCmvVw0nhzdRRP57eEoXG1etdmpBz4u99OJIDppBrItA9ylFbEwg36uehXs0QcCani3QUYKBYDf6m0BANV0Z2w0Ilv8XeptAQA5CwE0GHc1awoIMKvFjERK8dTICemOp+WwHACYzKjh2sgAMMq/Ou/v7WHqPDatbXUD/OwEgUbtSPlFd3KzE8I9IiV2QgAzNTymA8K6crQwBdA4D9YC+MBiaQD6qxLDEbgIZQ+Iok1sFikMW/QPLFFOt87ksBnFGwjwsiOSU5On3BOAV0pp3W25UlhqYe0ggE5Xjj8AICAiS1MTFEPVGwDI/tvaDc2BZjGkAqw9cAjVXGSi9qj9k65IhVqAQNqp55oDnMK6ChTp3msPcwR4wlevy8aXlvO3DeXvc+8ejwIApKkbANCxEFUKafKQJqfnCDI0ze62W453zR9f0zyNbmbd/zS+pK3gIKMByKbahOmTdpwAgDfCaV6Tvv8QACTPXmzAKPcSnScAEOdPt2DnI/pHAppEGHgglX/DpCzj6/ng9PD1tHD9oWij9oyBEh0myikRJOnJMAjbtRggIAwAIlCoa5N37xMvbaU2ZNy1Hn45XHbqAowQ0+N6MPUHMOVHABajQWfWIiHcB5XNBkuhx0kP27inLz3vj81XFARq3cKd9MZOk6WwEWxd6vsuAGBFO17vhDoAKlz1DKVdsduaEcv4e2hMroTLkAJqCgS4N4GiAaF2pLLIL+hUq7HJXvle7sctfWoaWRGAojMxwD0M6EYAobWQcAjtfBXN9ON3T3OK1WCM3YcD9C0AQE2Ok57HfqIieBlM5KmVcvnBTz7n9f7Jz78UjHS70Zw1GWftAUZ3+Bg19TwXNjzMi6KxzOV1uV3svB0hh9HC9TIa3iFnjb4UEKZZzQ3tTrQxAAEXUd9x5IzIk+dPOkrcJs/O/vyk2R/+4DmcEVF9p+nTgAs4k1eM46XmSb8UsIHqAo1Kd8R/38lRD6U3npqLfZyHVpqGzp1C6oygVoSZ2QT4HmcgvN6W00MSao5yNgjgNFGsKXQ7xobcI57mGJs2Rc6VyqryUrm4nGPGjqPpDJwnAAA0TBMA4Lemo880u6QVx1K7yqvngkgj4+3ilAvnCbCkUd8L88frQkfQM8ZNuwdMRf8KIc1b9BM02ya7HEGkgA5KJ/XebqXNZloWv/EMI1XpORo0jKnQku1MZMy9WDIRaWsS/fOqnB7Q/Uj/NCP2FQBwam7r1GlTXFUXANCAy0xtgf/6iyvg1mAXeyYfkz2P75kAIHV88kP7A8sAAQAoWPWwFdYn0xrKEbLeN6jBRo65FgrfdmQB8N9bAKBz3N0Duc6mvApLEEOCjrPaoozN4Z4/gycF4ck88GaB6sfgiJKW2KYXGDlBdJTIPJGEHT63hQ2hxldqIzMH94ocoABAVNSyk4rg5DWVLuDPjJGpUWg76SSE7uiaAMDWP05JBlwfQf+MiLGJ0ErYFJ0usLIPMmj8v57Ryvl7XS/MKwuxb1mAela5nhzgGWVL3DhEAAAgAElEQVR5xydCj1AvegRRjb4nO9ukA6gvGSWYAV5y/kpHTACwot+cYjkvmv43AQCZElqbJEfdqtUgIUIyXpebzyhN0+rl9A8vxB7639UIfA0AKIi+UArkiGELAsIoxDFNdohrhTK6wQAAADj4aQCghKLO4R5GCUZOzmh3UwqMzrsEvSmfbY0B6wUoltsvP/zJ5/z5P/nFb+iUNbxk2FkHBAQAGcY0FPzTGcA+QBF/xUwOOO9XCaAyxleAWtevbiI3Gf4AABhq71LqXNgR0BUly7Kcz0+B2EW91rnEdEB/P6mh3MVMW3xwb4kM4ZsOoNH9nklvsHrCkS1nnSitgc9SuFvyRU3PFLBZO0WKWRZRKbV71f2rGY8AANITakTm8jaDAO4l55oDQHk2qQVQB9GU1r1cLpXY69K8lP86T0/7oGY2LXAVQ3SkHRcIjFPj+tqrYa/FgYkN8PcymIsNrSR+fgsAyNY55VDgwKlkmBx2gvW8DtuJ6GfEaqUjnwMqExkKyvYs90bqbAsANFNDmqtKoTHVHKWyXu/AlIxsZD6EBd3gy2OLtSD6mdJsYc3eAAC1B82UVuo8/jPpTMLvtu0TeM1oP1cnZkXXkCBynTBYn2H8KwBAKcc+57sdLAmm/RkAhOJLvkld4prGUZmZ2v7CMgGlIt+ncY4SNJWjHbQT0wBGsSUgCRQkrYEyikbnueh83tL+8zCTTvKcgHx9CwBA4WwBQG1oHDxTtDxgEWJEpWy0FxTNh28xHuuALVBMqnVea+WqR//zUudXPkzRXpxHOUo38eCDro3ZdF6nWzQPfRvwODPBrwsfNgDo7S40e6FYyae6WlpV0q+ao4SCCigJtXU8QZwkeh7OOqNApyAxQzK4dyzASo6YIum1ha59FwDAvWAWoECAh/SgDwQAQLodhgEIAOhRnKOjYAACrgcA0CByagC2AEAsQLeEprE97Jb3jGqTt7Qj1sXKwEQAWUrk1gYQaMMhGADQSCOH7jIiYxwZQQMARvioM0dEjgJcpOACONUU27jHehUObxFVqhHZ++W3zQB8CQZgpxROGS3/NXs5zybPc6bjqME4HtjgBnQ5AADmYIgid1e09EFwiEDhGrYXWABQmA+1/CVEYH29Ru4SOMJBnSACFHhJKiiBCYRZp8M50pQKGgJkyaw5/aOoa9wnGRwAMANpp/US1VO9nT4e1mbwvu55pi76MluhAWrWAFAHYLGmSS718tFz4xAgpLYytdGDkrDnSgwYYVsoXYI/aCkwBdWjeR+P5ev3X9ckw6S6Uiia/HwLI9WhkCACPU0A6sBWMDKWmFeUs9aJQXraZLMIIQBA0Q3WFCWcapyUmRLaSRFdxvqI0dm0va3iXrf9Ns1N25KKHV9LmCjdi/rQTAAQtT0tJisbOvqX/XDETtVA05gAoj6+toOCHWWV7Pi9Iu1QidJT+pxki+59QooEXZWWMkOVVCZK49fw23FLwJIDz7CH23PJN5xVDENMOFOYqXqIt+BlFH1tEQTtViJ/T7wjhT3EUUQhRqgwVq8X1+Ea1cT2xdmn5j/UaUW7ZgBYmjUi5HLk3vjzJrYUh1TX38wATABQRi6L5NpVRu1G/9nwMR4UwVVk0FqFHBadibULnoI10lDJbTuKyk9zcyBHX53H0kUukXs2VB+8GMpUAgAArCkQT5YzFaitrCc9GQVeNTq1wVRFR+KIOWJN/kw4vdD/eR2v4enpVPl50OQpNwyY4jAMT8ni7ACXB7Gch2VPFk5OQxexqaMMGSNreTNJy4ZKKYCuzKA4aoh8ot8gfWrDyfQJ5xiIAXgLAISy18EZGoSsFapNDADUjEksToM5050jvcM1mduFbbHTg4EQW6eyNKTp6KcIOhGRGvcgl31YUAbpFSzaNONIA5rE6olUxWn9nZ/+mH//4he/dlnhphHONGIDEAQUEQyY4kIZIR0I6tY9/0J15WJTFEGqDFJO0nQ7KHEAiJtq4PFyBACOKCPSOnCaoq49z4GTDTHx7nDisycWTIczpnqcwsjzHs2wKk2FFQ0AoFhPlULdKsRnhktvhXdKAQEEOLEUDEzSfbINVP9zveVwFADbfbACwlGkHW4FUwaInIHghkBFAUUN7ntj1Gxj9v79e+kEnLJTsJVSvR27/WkfhAUTAKCyHevIEk4BgKjjdea1J3K90p2kqkTvjv8D8JcGwF31FBxkj8glRjPB1wy9QA2B+yPgx5wilJ3SU4+QVcyid7TewKqXpMrAvLr+ns2bOqwIA+AiPFdiaAHRRttH18Y2qRKBLNiMbRl5sQo470nBj/RfgQBmsqQBwkdrU2wH9stywf3PqgM/17xs0hjxwRVkjhTzzBQHoFclmG04q888CZJJk4OIQ28N+Sg+VjIr+wWRHTYKaW4r1FlqRFFHophleXm5uuaxS+5CvwVQFOUa+qS9/HJAHn/kF99y+KFhtxS+xHVrEoT3MELKpDamiy4GYACIOHlF+9kLFsnlev15RvoRguT1pViX08Cf5LSrkmBeGwylAUCrX9VRq7P2Un7qvnRtMY5Y8T3zGJl4pZtP7p/rxY3ZAGAmAlgymTJEP/9iS/JvawBCbU+qnHnhE4yRjR+7ZIH+7OiBSnJ2NdPULekNlUOm49bmUA41uegBqKq5UViZdMmCQWAFB3QgB466xUqEAVDHRQuI6Pyl5ZArFQBA/p8MUA2aknGi4/L75bBHIKszIoYEDMDLQe2ta2865UFK/g2jUEyaDTYU6HpJp0PQU6OeoQCAHHrHdWQVLAI8jmlqAntyZio70oLTefo5Y8V+hCqA3bL8+hdfrADA6nrjCXMfae7j9RGYwdm1Awzg5Hbse8cshGgWsBnZF5+GyMPE7gAxei4sccNekc91zvtY2bFoQPDeAJaosAEARLQYxi00OZ2kxbvUNUFfACeXORIAdgQAbkVMVkhnSxSFGjK5BspDJzyUjIxAOt81/pbj98yGuEiPBcb7dkRtvOiGa4y6bVPh/OdUTOqr0mQLV2ZmFpfIvYzGSQYA2dtUx5v5oR2SDk/3ZAaAte08gwhkVdZWArnyKAGGFgFmqJXPZ54Z9RNujxzWqvoLGAzItXQlkpxyGmIpvRUAIM2M9lHq+BWQudeCr49JFht8va90ND2ZwIGDz8KW/sdPwvfY2vMT97XHcUfrErui7owq4444T76gvctkMxkMjLLyOvtJOSPFmUmzJd7T1agooQO/jMMuV5Q1gPahmBStMYMra7DiT9PHhXsJ1/Qvbv9i+sSNi1uWf+s7/yaN5uv1SuNEesqojh3gPCbx/fuLRq5nU6S8wvnWqLML5dgAc7E5klNVCJNi3Dr8+rfzr/HxWFCi5fHxlwEARWs1E7R6jTxEHqhx+LJB5rWqk6E2cpy/olAZMrUDldOoMkijMji/AxjYtLEc9LiEQTr8ed9QfAEB2F7oRDVTEKrDHvOt2ZdglAGOPFLy2DQQuYfUWZuCVXmQo1mvV0rluEGRw06eznQgb9f13qlJTZRAdO9xwAAAYqB7HPUcRc0DigjXosIAt+wHRU+vBABs/GLRGstsLARMznMLAOAQKEqcAOANDcAEANG5WCVFAPB6wkAbPSMBrrSAbqq/9utQq4cZulzQiz4NWcQAMD6QxVZ5lFxi9QAgY2YDcT6jDlgRhWzm6FOA82WRKZ61pGk7AYBlWb74w19z2FWYCX62Aw+AUaVLV31Ev1IAgJi0G4mJ4fA6oE7/fKIRz1AXlWIp576/LcvTg09PTbvYLwSUvJhIOStN++MAHPeiwHvAwCH1kzLgSvnYwXE/uN6cfUgyKIzDedzHH+t6FNig83c/ATpKVx+QnaBY2B3W8Nki1kxDTRUJl85RagwK/s1ueE61te2Qc5AT0zREvE6G6aSvPxiBAtBsKCUDH+NNkV2JET1pj+W4Okn4eYEAAcEJAGjTMcvBde08Nzc0DJukdJ5t0rTDVHpPCZhthX4WvaZDaYiS2Y8Fu5EittFKO1oc76sA8QzTwuInHSfHZ8YznwsEmPukct/0P23CaG5nACDw3gwHwJFAgBxp9h5HQ6fpWRxpmMnhS1YgYCxXtGaphMAhVrM6pV+Ur/9mABCHrsBAa64TqF+EJQAz+OfX/+sDnz6/8BcCgH/jW/86HRDEPdooytUFBBibLNeLDjNvYA4VcZc7GmXnvCqH6o3JQOpVGoAtYol4ATccuj3qbjoR55NwTeUgjcUSkSYSmqVtW4YBm3/mq/FwJgDBexdj4MPXIih1wuMB8ohaHeiIr9T4gWNCbYgJlCxQIyJm6ZScBcvFrBaPFFVG3Y/X1FfEcrRMNwC0bvAjlK2nIyOuXgCp867NR2MlIVvSNXQQri9WBDmGvMSo2/lwnQrYDARsMJc1a+RpZbt3IUEAhkkdTmXg0uWQm9gdyryrW58xUDGuAQ40e1FcyDCsiFDdQCVrNhmAWUXCiA4H3oS6xv+qBFMRoRmYaGPSdfK0W65UfrtxifNx2bNqTiIQxnOEiX1W7pIypsENGcecgOlzPUcIxbTSLjmyFiCg4un5Exl2X39AI84kQE5EsGnvjWf86d/7McHSF7/8YnnYe9U+q0Ys7mppNodndAzU0T1JxJtZAtpzbkfqiO3EfgIoV3KrWzf34pCg62PZXVHKqxbbHN8NZx0GAGvMUkzNIhCL1DMF0Hf+t85PTOOkn0VEcmnxTMHcmECX+nmBjdtyh4YmAEBypmIARLc1OxMxoM6qxJeHm9o/4yM0dRwo1giNw8QI+hpt4cWSatgJmQGnxrjNomuyNkBbz2c6lK4NvgIgMRadqhKYSqmZ9v6Btigi7+NB0yMBzgIatWdFybNPQXkyOxf/u64FzysR7NDygJFgiSpDduwTJ4x8NmLbVTopz8mfsI0hwLN+BhqTAk3ucBW9kdZ1hTe7nNZagNNJVQYpyzTCLZEjGRSzFGJ/OwWAv+O8ptGQJniuATYDu0HHR6iXZ1ZBQVllOelimslKdtOjWlvv9zSCw9qsbLeDrTkLBkuJdcfv/PnLP/9mAHDao4+eGlKEXtE+yiLI9KEmlYZxp7aNAQBRd17ZstLd7ZLLT14lxjjDK0yNh1qRqLBHVtbNFx0iB1QAwLnWSNrw+6rb7Y84gDwURga+p+RT4hzxMzBEEwCUISTFLIeoqNWCyAxNiY6ADl3GNsZlggBxtaLeNLDIdLHTKgEApL9CP+cwZHfHuBA42bKyDS+MNCY6SqCjZhLKf82zm77iZAwszuK64lrY0KaHBoXqfgsAJMqUxMbv4FbCAWHMQQ0hyhyeQRLbDCsZgmXPRii494hUct0zB5+7Caioz9yfcJBx/A0A5owEGUB1tCR1P0SA6t0vA5s9HmO0Yn+s4wB9kSY5YABQBUBHMpkiMxoFAuzgWeblP9mDAQDEhBabKX/uLCirFCSWdaFj4B2N5+npXUUviR7x+3rmAuXal1aoL8vy6e//be6j3/zyy2WPRkTJQbr8jKDt1WVSTDVYpR5BmCMPSgpN0+psKZpNKZmAqYEP9ArsHOmBKmBg4Olf0IxGnTyxDy9IA5i2pvN2ZCehmdiopCRPu/3yrf1xeby6K56rFzgUyI5fQMA0OIeEtRHnHkEZZriVGs/syajuSVkMS02ujCbgvpy8fwRUE4e5ksrnMmmH5GDLWuEMcxaHGB2eK2I9i8pSFjdAb4AGrrlA3xw37s52YQBwjxkGE5YDb3E8nhgpAqDFIcv5u7Njpg3We+eqOyjAvsH+L9AUpjAzJWqfKF/BpNGw7WqSlMymwYIb3rDaYo9W0kpViPnAs9S+roZ1bnRW0bOVbWp8tlsCABgWFAOQgMVlycp76xG6Y2ZYVFV/ZaiRg7ER4pfGwnMIvA2KVatnHeCXXiAymBIBDwBQPiq+x71I3gIAKl3V/s5HwEV82hYFJLjdnQ6nRxZEQsfUVupXglyCuEG3pdc4mw/4gRIVGYHj9/KwiHBN601qPI5CDtWbfjiM3oyNimYKYHujnEoWUclHGICqLU/5z9iEpIJdAaC8VZdORKAzHRodhQ0hEZcRdBrFcHMGmeL5AsFieqBLC8v5mK5ZUDZl48bcc4r1fPhrBv2ophBKVQ4WtcQy0Jl8BcTs4UzEJipnwjMKy5BNxtyWyaNcV2ju5FR7veU/4/xJZ7EWW+439HEAQJ6zethnJoOV2AFky57GH7n4ovVDN+dZpQ7d67VS0+Kdo0dJTrRqbKfqW9Al4CnpGlK5g30hrWxxFAwxnyUAhrs1ct1JZ7vqYL9jL/lUPkzGJM4/Rj8gMkzXBAD6+4cAgCCI0b1AJkCAW64ZWi/LDhEOwQuMOSYCHvn30IOaWofcOq7zlaWjn/39/5Br8Se//HI5vXtap3DchAbAH0tP/5QRrGNgGHUb6ITGJkcy0AQA7IKHM2XDHv2QgwjNSkfqBgLMx/J4/0omCCAZexHOH4WpGR5D5syK/Ow/2iE8KwBInGUDAJpDpwAycS6pD362GHDF0nEAn6o7GOlpN7uyACJGNTqjzffyM83GRlTQnyiFFVA68nElDmDEytkBKg9sa71bDmdV0cT5lw7D+zIBSNJOugwZfOw3VsCMtB9ZJd6HwIh6zmnl4iyUiwYgQ+fD7lAnEDvLAT2ArewrUhCB20qdsA8G7ad7h9gv8D3Z1hgoz1qW0soqbI8GQDGSWwe7wReullMTJwPgEspiW7GvOW43QkBanWqjjX8lQIyv63SA1vCUKX4cAyzPTntpEM/XDnAJ1xgxJM4/hljFAQ92J0xAlYUPBqDKAi0CTlOidWrZQVExiLa96W3AoBspPqXIktt/Cwi8BQJ2xyOwK1CRGrmwRG3UusuAWaGPSNuDRkoH4O5IiTR0AevXwRurh7npLy9UtwhtUciM/mfkFGeVXHjdoB8CqMP5MRmAos6/gQFAI5x2qNo+yq/4kCUH7sh2ggFtsDXFVyyAGdSnp5MBgGrVFelq8zf3bhGQOwamygK5v0kvhaqPGBC3hQ5sbK+rWSF0/vgDI8nN7Kliagls0eSgE0NpleO3awmdriOVPwIoicD4vKUC66h/I3xLGoagKDlPvCgZDDVXKeV8EmCO8uh4o4EY1QcBF9Em8JCWBiNNNtoIan+EdlPXQxMRFXFJeDRnHMiqoEUttRcWpaWaIErzF8x5d1QSCjHGmcxYlLcepbtV55IBYKWAVlld9Po/9oo33a6ic3Ugo6HGeiKCo0bnsJyPZ/05YMCVXu/l/Xv2rND89yuv9dO//7fpsP70l79ZDs8n9SEI8PWgm5lvn4YpKTQ6JrY5lj5I1RbKZ9JFQZticUo0I9R8uJ6ebAcc1fsrnV+YqAAAgWg4HIEZtd8FIFHuH0CNbWzRUAflp6zW8eQ25//pzFWGXs4/+yRnif37fR6Z400bWO96iCzz/q3DtLgWAGBoICr4GSwq1pHlsTf0DlG9ffYeKWYCAAkK+cRS1BMblDMRlX9V7Aj8qhFa8uAJXvRZeEVprNl0K5ogPEvYr3r2pcVJyRzSOzrfdeZS0eAyylfM4qKIW5S/zqx+BdeA86Prk0FMgOcd57SxNWAGuxJ3u1PsmMmBDaCgUmsqgB79zXR9PdVSFLouaNWh0QbuxKF0YObENDBYTdBUHTJVVZGcSN2nAQArMPKcfBkRW3NPCEXYCkVLISCFxlhizNY6uAij2QzK7MJMAeD9AACgVfkmALB1/rVKxxOws3IjnAUwolo6MbY6bD0l1anOUROB88ZUx64cs+t7TZHnjTKPXKIsrUIAQJx+os1JD0UMFuXo9kaSQ+ED3ubITLPH+XxMA4D3RfQ2GYSwO52XTVWoDuiMQOlQWZLTqv8gsZQUPb07S99gkZoELC4VSqSxaoGpo0rn77I5rstQ/4fKphtj29So7mUgCQCiYg8A8EHJRst6csjPiIzi+Lkmzm+lTLwiMJeB8SC4LW0JA9MDaVJ9mcxYAMBdypJj9eHAfVaJUECAD88EIYOBq20Rgx62KWCjz14zAJUScspFja303tUm1vnIdGOLhmA2KcLf6cBnDm9EyZW6CoofqYjsTdbF+yIptnWvOdb4o8SRufMeMQwAQKqW/cQfy6vz5Ij84fyfT0/L+fjEIVR4bl9/9RXP8uXyfrk+LrzWH/3+j7nn/+yXv1keSu6vx4FHB2I7sGLYxnOF5UEdPu0H67LhTAFoZGzT9177Ri10DwQ4qkHCv28v0nAwDeVJngABChpGiaSbC52hGzmdBAAg8LpeljvADZyrpyJS8OkqgKR8oj/icPAh3Io2IsIywpeSP4gBKKA+izF4UDBHJQ00u8kOm9QA1ux3y4VDg9zaF38vsZYEetAIKDXnCpTUdA8wLCyn8xjwSnCEd8nFRvhrWphOQ9y8nbdmM1T+uQA1NABd3tz18hZ/MpAQE9CvpX/c9o/l9aznFgCgiNf+MAA6jt+DQoopc8qEaSKwagQ/ysN4mjJZTgJQa0m4s6K34v7s7oOFlTxJk4DaAIY+OjMa6NjllAHgWHXh+QHYG3KorYeSKej5AAFD0pZov+gMD6AUMWNa9ToNONOYOi+W5n4EAABABQDwOsfrccCdG3zJhEhrNNPV1NrU5Y1UwfHpSSmAu6ZVFaoJVrLzCSWFAztZABkm8me1WFyYRAPeMUEwOoBWtFsZSoVqcuKDet+WNWw3Xt2QGYcJAKQGbqQZDUAATiKYGGC+v38+EWUWnGAltE/Q+QZswMg5nvce0L9UjrYs56cTBU4UfqVfvdErxU0j8lJtcSuxKxdoDUDdmwEl7cEQhSkVIGpPyDM0nBycHGw34xAVawBgEMC1HIAwDERQ7AQBsUspb5rXXqkcg5dMZpTqNfS8RFZ5zTzXUpoHcw8wEDCy3dQxkonmlEoVZbn9e3U8RESJ3DOeVcRAqZKwBkQskqBrQFGMseKqlOnp+xShFcOypvHyGvQdLnuMQ1BuWwAAFD5LJN1xLtEQ7wQRNgHLbUE8fz1iB8CHH5en43l5Oj4vT8en5cwhVLvl/Vdfs1Lier0srzewFa/LD3//c97Cn/38y+VOC9jixJwP5pAzgXIAgmKwLGwEAIAtUOm1uv3BqGnwj9MAjvbJbpjhUE/9ZbmDYcF7BQBANOySQDUEUlRMMLSDZuSwPB1P/EMB2+3CrnoJNDJoJgwNaXAzkBoNbk2Qnycb4LicLJU71B1YNV/8F/dpSlbD2KgKR0001WdCuWrvAXSq8+Q+fgYAiONOXtspNDKLvlfGhhH+0qiG4nPXSNsRfjnVCQEOrs6S3TLrla9hX0WAakEOHfYQsYUil0PxNNgg1OpZodOHNtbXMz6LZhGLpr/HGTMF4C6BFCLbW+osuVMqZ1c0AEDwI92LgGR0M0y3mrHhPgQAvmrYk/F64I5Ha6dvASdE22rqvPJarN9AVZuU/xlrn/kOKU/2eXV1RZwtl5AUfEUwfP9ZKSMGJYLsdWkf9g3KYr8pBRAHjqcZAMC1q74VutaynUOoDh9ABvOtarbD05NSADfOk9PvEwn0i5GaRYQZVaYZABz4ov6oMl+Pig0CEZ0i0U1EXkEpRKJsPxx6ZUsP6Try87q8fqB5nPZxZXTLAfihbAHAdBxTHOSnVDnlPMhQ6UXP+QVyQKnkNYCqlUu07jIs5KFKOOZ8INclM7KNegMAIkJLVMoHaEekzxYDcvJbembr0cF5KA1gR4/nA5A2GIBsSrwQu5FtutzNLpAxDlTzOrpPtCLApOggdarcPrOL2egvwIjV+V2lHkztRtNg5zvBBo2h86FhAXqHjv0RipQbpXslSNTTNC93+hjuRJWvy6AUeaxTEqEFi4UxrUxnz9QYOxPp4COig95jHHr8nnoSuC/EGDBEpi2UavrB75TDDwAAMGGQzlw61osJcbIAWMsL6tjdlAaR//PxHQEAR2Q/luXy8qJRvWxdfeX0v7/1+5/SkP6jn32x7DBP/LCnWCr6BOXDfWbxzDBOGtP6XMIXg4e8L5gGGc8BANjuN3ML2AFIDa/QOpyRvMANbPKdFKdbKcHAI6WGBlWo22e3PO/rB0Z375cnAp3Tcj5IwQ640AAArIMnzTl3HOc/u1TGXopFzHhWC2Ht+MP7UTVv55+IWo2ObJ12TqGGAi+RcFpZq3U4NQDQKmS8L2hn3GsCsBFsxHsWg5nof0wDVPEXWvmy07AcWpwrpzFGSGpRIb6GKi5fJ20Ce7yUnNdMQJjaCmvbrA0uG2uH/P/lCToAHYpm6UTBc4Wwj6D1SMfA0VeCAIARvqpE5G80DdLCD9kWiM8ZRKF7VCYvypHTwdHefKwawNooM5UlBnRErumkSRmYSi0NSPoIuL9ItBXxLdgrZKAbRMV9ZlUZsY/0QFUJkA3E616/UQQYcXHSrpVCNABYdkoB5CMMLxkVt/LOa+QzfeoZDAAOuus+61AMR4ub4CYJCjddoqEVopnZTmimDGAEN+mE9JmmWMo0BbcLKWQhqHVuqJES6HJ8sCxs8lCGLfWK/F7H4jk8oZuqp/8wwAIHdhZB0EOsgYdFkWGc/ih1kUNwQxnm3juyLkrNaBAMwPGkBxJhGQGAQQD3R6mbXS5l2izOOmukDKJAAHt5s4latAJB4Q0AcMD5XgYAROkZ5OISwVQ7iDFU8yL1m296sHaZy5UCkGC8kz+nMVF4KyGNSyiVvlBZElE7DH7KDJXYM2OR524D671ln86nsKX/Z6leVUgE0kY4GXYjzZliULEWNMJYHwGhaBxEoeq6ai953ZtZhQhLZVQK0hBhKZcYFooUtAU7kynq5+/UGaszUG0jIV8AwOvlymYlNOhkgCW+g8UDA/B63LOZE9wpGuM8n56XJ0TlbvV1u6BPBxgOtK6+kvH793/6I67QP/7Zr5bTJ09U+tHAnk7ao0XBq40wHNjLy8uCvvPMudrSa3BOz20QA6D/2P0P+/N4ko4DYldGq9I5AAIgdcDmMy4lY004yubcYQ4MAMWCbroDUFlBlIwAACAASURBVHNG7T+ZjpPSkHvkgXFdqgRAFI6mUCkHjNNFDp6v57pp2RI5H8W60gkk8mdzHcybZwQlfQid3HR03F8aLEOlfUpEC2BqmBLbG3N+CCCbKG3lnAF03u7DwJNo8Ng5Pmkl0l2VgB9X55bF0ig4neBqH+qZuIaKslkWy0ZTos9TRt26p+ifHFZX4jYauWbVkAK4ndEHI8OrHFUTZNh+pFyNotKwkBlJi/W5aU6CgQgAL6dLIjCxEBDf5/5kG2Sl8tIU6vXlvQWvZqKVuV59UBZYaS49s8wf4Lj2OHAfbAU9Yg55/s0QJVUqK+mOi2xj3bqxKf6TvZItK9AcJtEAAADwgzJA273o3nCtHwMA+8OJA76yXwIA8nk6/1UnwG+fzw803bgAZY/cPA6VHoa7u4FicTcjiQWFXPPQoOAuqtqRbJxDLiq0odS2+tASi3ppBqVzKFnIPMnKDY9UAeuGo2Qvh7J+/KFL4jRXzgQYxIM15LTnvtGitmgr6FAHEx90YsPJ5LXFVAy6J9HfENMEyzBrUzXvI39GZdamC5i4cgtGuK1oANVtuDcBI+vU43u9cmczBwV18+sVBgL+ROIyCvsPUnarDadmdbOGmLoEjRdmqRUNPA47gkiVH+K9M0lNNF0/ccGWBjBcL5cMzXWmw3VzETSqITHu6V4wxJ2zZKxagCj3NsEYLk4NTvRn7nUyAWiEMstOU08f+jT0aCoVRg7XuQt+hbXwjrpy6GnA4AC9V9hQZNSDM/rxtDE6GJf/aQStX8VzIeSOrPfwGioHqR4TNQPdlSQCDWi1fFt2MKb5c78tf/2nn9JR/K8/+/Wy+2S37M775XR+Yt99rAlq8a+YSU+tCsYlKNLCjHrofQAms+9B/0oFbtUWHaeQGkv+AKzgI28Y3KXoP1oi/s4BMbz2iWbdQ5fjMi/8jrbgsr9LQ3Dag/4/twYAzawx6pUF+wvL6piDl79mZ0GOGr5myqAPEY32fcEoC7Uojmg06EafMZ1QuFgggKAwdL1J09gz5ucjAHTVD9ttDwYAe7cpbXQrdMtZMkmOlDkQqUtLuZ8NLlLWKAcIDYIXyGLAAOTZjlksmsABz4ibxeA+bq/WvhR972ugqDJ9MNTgyOy+RbFQ/6sKQFqhBFKy7BHVCQCbCfYZqrSiA0rcAwKdBEdhPqtSbJRgh/Hla7CEnF2iBLJHvxMh8Iiiu4Q7tiPOkHaOYEXlkAAg1AStgI/AgJpUiXupJlUAWmB4bavROC8Dgshz+fkmzRzrF1eTVscTtqSXRvpJ0JY7mCz77VD6cDzbNn/IwpO9DJNXjYbsY79nAPCeFH3nYVXzn6YMFgPGZavg3DSnKgPYtCKd7CziKJrDzmdGr6HkuU1Y5pT2jXJRoVYjVqHa+I3Ijw54t1te0syURjy10n6tZDZ4Qmd3K0eSrn6I858gIOMdJDK0AMesReXMXGNdGgJcJ98zqnhfR0GeISiM07ZaO3WrmGyVntawYnCmDZlSluPZ4nvMVceaWdg0Hdk2XTKa+nQqZb/cX/1+BABgezROlg6EZQajT7opMLVJVYL3eArzIYuL628AIEV+nH4a2kyYpVa/LUIj8nZZSyJRtbcMq+HqhpQsPTqF9SYAcP5L/Qg818FCVKr70cmwJ4kI9LlpDwwkh17xkaovxNRE8DArCFaazCVFTRELAKSdQ+a3Sx8iE7M/Iupu1bJKzLDs7gZILQ6b+TpDJxPSAFIGSPPkQ8OqOQ/SE8ixY+ALOx6ibGy3W/76Tz6jM/s//ovfLI8n0IFQo595LXh7BAXvL6D81befTYUYxd7k/J3ygDN6hQP3XiZEKUG0wewrrh+K/4UNc5jLxwQDtqWVw+Q0PrAAiCTT6c1pQzFKEgzu7nsCAFQ5nDAHgGI7JZVYfYDeEkf82dM50Wh7euftCqeqSJgjlxnJ35cjGgHhdwPknf9PZdAVrc7tXOP4ra6p0lfjAwEf0/Qs+43+xGm/KgmN2HR/WO4ew520HzYLpivOtCr3tUFAAa+q05/crcmZ2JRKqXlCaf7t0kyyHMjWTAfDvecBQQwIJALku3hN+fI87gIB2oxJtclBQlQX5xcAEFYwDBqODsvLXS2Cs5Wy1RnJznMd2xEAwAbgtnsMGsycxvLO6oTY2DhFBTyerGmmD2BCdkKCOmHZbqXN1GX1m0C6D6kzl6Lj+i8CAGpT7qoIl26KNWg2gEuaKoGIU+3HYncTTCrtug4qyVDYvgQw5jVTuRPAk3suRvz7T0+cWksAQG86h/44H2/6XS5Nh7Nq6g8e+elxlnogo6XjoOuTP80CsGzCUYPPXjn/etgpY3Nyh6/vaCw/A/T8QjW0UHyo2AAJPr7qaR5H1EADf1MnLPcBj2Ejk6WHvwUAibTxGfdzcRlXFlp58u6h3ZR1ojfPc/ZwDeYX083LIeUEAMi9rgBApBosS3sspxMino7+Q/lkDXJgZvqk/s6TeHSObg0AlG6D4VDFghSnXhd3y8IzBBvEZ2kgh+eZka5wdDpAHfnD6M6Pdn6t78ij5vvykLbzr9yiD8r1hla6gzkaalr57RbibTtJiu5Q1Fk6AwOn6BxSIcAoKvtPB4I5PNHdMhKTAeA9wuGhw53TswE0s+fC/uS2o7sjjRHvHaNoX61wJgDWyGyZ2QAA3fPeOXgNa9GbKkqFaBcI9bYcXK8Og3s+HJa/8dPPCVb+2X/1Z8vunRgATnXcH9jD4v31unxNyh/lgxJMgfpnhOVyUqaWYMyOmScRytrCKavRxZALAIBs5Zhg9CwA9Sqig/0JrojiaVwTUfbr4Hf5ZQIHTAA88feZE94phcAmPNizAKR8pgIjzP1TgAemQLX8AgBay5MBQGyTFH0CtzgnmHAYAMD1nx37HLVz1flNMwBu/BXqXtHpbPcqW8snSgbIzbN4EYpCAwCw55RSUtRJNsmM4tbm9blSqoL2i45NezHMYEeRAkNxLg1CJDJtJ+hnYsG0gI39AcuAZcMqZUEleo8tngAgrCkdPFpFAyjYSM51KhtuP9JBy7Aed0yzHZVDfhDNEIZhHAN+Jlhw6o7pAU2rUvRvBqBtp6cvptQY7ot2D/cIoCNBPDnZ6yt7H4D5kj/KiZX9TNM1/rAZCltvVacMANA2XGmdACWx2i4nHX0AkjKI8y8/Oe45NnH3rz0/w84sFze/YKRteiu7BbRwHF3Ebl2KooU/3lDaY+MYALDJ1K7KWLKR+dQxTlgRVtNCRl3bpj2meXJTUdVfONRDAEDW0yi4QqQY947eupRvAABOAsvP+HBWDsiPaDQsyrqAJq1KBr8/m7a4UU9tIkbgTc0j/6emGgo9MHgkPAyjP0bCu+XFveLfBAH7x3KmtmDTMXGI0rYHJ5tMr4cLwrQ+55XhbKG6pUESYEkuzgyihaKKWHGZGcKTyL0AAMoPiy4PdAgQ6EOcscABJYlnCgSYFZpRcjYxjtT19X0BADrEQRfiNWcObAIAHszqxKZ9I4c6xkKnp0E91zXQwC5BDlt4VtSqaOIWBcE4dFmZFOkx4jCxAAAwJKRMPdkOxgMRKx1B9AUFSQUGAlHxO1RQFwiUgIqMxG5ZniHuI8wTIHg+npa/9p99Ssfwf/43/9Ny+vYJYZgFuctyeb0t//L9e/4BAKBy3SKzyuGakWFVyxGtkA0SPOFOrVOFemgcwwBUegIaB7E+FIYCAECk6FntcXR8zhyUIxChCgmJJAEAOFoXAACvgv0K+t8MQHoAIO+eFID0BG4MwFDstqiNSB4+HLkYqehJKJ5VHybNLhnlcwEEtF2O9pOjV+dPVUXNKCyAlM6GzCKiyLS+VsAizUZTut6Ypt51tbI5XSqcE4XvJW7Necj2re/EqVIseHQnzLAHYkupM3HnUJV1OuI30FHXQ615uuVV6s5pzZQRM3hIff1omoTzAy1H0s0zSo0/GO7+Aw0YngceXyJjaZtkT9P63Hfl3+1OhB0ouZV1xJDVAEgMANfTDIxKiwX2xPAIBKTvCv0Y2LLLVSAAjKoHIFX0bzYltjHVE2L1EshZBOmbV3bNA5J8PQEAeP+sb9ZsAoBomMpmJlUeAPCa9pcp+7PjUt4eyFq5b848B0iq3vFqo3gCA+D6TkXbNpITBKRQfbTEFezDsJNsju6xPB9+ibBGLXVuEJ8RsRQlP+rIhZJsQJLHnQpUR9IGsKKOSqntNqx+AK3ybOaCrz/aypbCkqdtRL6jMY5y5WYAwoDwZSwwIgjgIpvs2C0vLxdeRXqUxfDTTi13jrMMsAiCnmAqnbAmEJgIGdGORCwwtO4qyM5kBgBmUByc6HyZASB0YxmagQwG7OF53kQbM8cdqFtOKy5eRxNOKVF9QMkEATVv0yxJHxIpUyEAKwP+DQCgjVPvTxlrU/hx/LNVZ5TZs82nHT0jGESY14tnl3cJlCJGg1oAJbvrGJAcfpDXOzSCsahWLMqOzh+RJ3OJReNGAzDZFIgWFb2AASDAcZUATBd207fevWM6R+K54/LueFr+vf/kPyCz9X//9/9k2T0dmAbBq0Lngej///vq6+UrAoALQYBSMtHIKLrjkByq9gUA8LzjbAMU8Hsq73IKYDAAKWmCMQWIuqChEpyOp5GmOyfAEE0PuvFBPOhOh+o1D0coAABjBGeEunpWfiCVQIAoAIByMeILRvECadg3hzlPHF9itO3ifuev0wGwxlmbwicY8HMONc9gJPX6BgBb48tIzZojNDrCjVQVTQCA+4AUPLHjZVyeZkB41klRjVOQHY7PmoBZMWbhfv4FaZkAABpLQwRTJVwOajr8ngECFkDj6yc2MtIZLraNF9B9RLAPMjCI3ymQDUYKIox0Hxz9COKoRpli1rFYWKaUzFyPFu0KRrRfKylGHzBbEQvoYO+wx011T+327wUASs/RbaMJEAHuBfvr+eFNkcKBFgDcNFJWXGrrxaZuDEtEUFqsbgOAgCKtlwBAmGXS+AUkFKxufeYqUI4fmyniv3J+elCgIoBN5KIL0cHQw2SCSKYb9cKgPFPWtYOoZ1mOrxiIYWM3KVIdNV2mPJ9Rkw4Xx33i4brW90OazBGZPfT2BhPpTeefGnEZZ1N4V/eKX9G33UqXrU6dAuAVe3xqWlvG8SVNEDRe9ErKzDIisigccW5mt7wa7tZnkWBoRqFMGLTMsZZXwiWnjlP3KewvtGial+IzrVU5Od+r1MbdoaspJgs8w574Sclp4EC5HM5GoYyQ0W/IaGgwUIKWgS3qVCvRj/Ll6aMwGQDn1B2ppOyunD/vRXtOi2YwVs1b5ooCaKBT3zoyD0DMS2wjsNoz+AGLmLhn3Dsh50AHzXT/MFzFMuB2L5cWqlEcFlZH16TUiSjpRA+Vx4UBQC9+RoACf8Jhd4IAluAakBsu2wgI/NAxepYGae+aetaCwU+enkj7gwnA37/19LT8O3/3h3TM/++v/unyHu2B4Szvd+b+v75clq9eXpavvv6aQsAXNiKRoRKFLD0GKhUQBaEWnP31RwfBGF88xNPxpDSca65JZYYiZv01mimplA8RE8Gsu79x6WOXDABYPwAAwtItDA+6sv8Alg/R/wcAwI14pF1wTwGWnKl6A0yuGg8bRm4AQAUpeI65lmhEUBYNAG1tDFM87O7WHQjDAOR8lh1joNAtdLGnONjHqVSVzXW6bDqObiYE/VU0KhX81n4TABDAYGbene5k0/xMKK70iSsGVXYGe45tpdMt0eesJHK7R7XqxTktAOA9TwaOTIdtkw91zpoycLjn7XhdtbYlK11RcTO4OdfaS80AyCavUxIKBN3auRxgM84oTE5raUrfvf5lA7Bu9l31fKOJ2O0JmhPFU9din0YA8LjxnMR+BvhXGoDCwTUAkI1uLZv2QBpFtZ2HhUxg0SHVBFfycbH/2X8EI1jX76MVMG7AFzHpgwkA2DmLwhZximnZiU1xAIK8PAQARvRftptVuniISM7pTw3poHFXF0HmvVwWx+1SIaCiMzkCG/5J0equOtoKhVvKeuSj1SiiJf5uuGHD6ipOIdiKIHGdcpykKaNijdgxAjvu4LSP1FRAGj8K6tqNlSMJmnNBQd5Pt6f549Z7MhLExooIkJFdFFEGANgEHKW8TZcMmm0q4nOYcrggdrlYhOGghZ2xfFuObL3pDOYoR3M+EfUhUCiEASDuuLsJCG2X13oV/YcdUbSBMrroNCpyMQig4ZLXoVErOUcU+jyIoiq1hmFXuiRzMkhbRSy3D8OctFGWIrg+Rj9wpXTWr88GPajTDy08mJCcJwIAGmDlpMs5sJPasrzCATFtkdSBWTEwXgEAxWy1GJBGAYYC0+jYgMgSS6TtHMrhTp6foJo/Lt96fuYfgIC/+h//gHvm//njf7p8dXmhA0euHM4eAODry0uJAJk7JwDQ88Qfljp6tjwGItV0tpHnJrZyZCXcakBc5a56Rug/kFn0KqnrNAxeg7MYiHfAdHCxPNBK4jT2Q6Q2Sfl/AQCss/Qjl8uLKxe0TdRPQX0IyAAc1FnOzLH22TzfFMq5AibzNNI2eg9RImYVdHUHwVBFzMOUVXrRaUA7JsaPmZOQzpSO/mdwUxHkKEVF4IIaE7IQTOfZ1BlwMrBgq+hoIjofTX0OewioJbPmTUyuQH9fMQAe3iN4oHOMccIC3FbRp+R1ZcY7Io/2i7/jyBb2Ms4+9ipnNec34KJ8Sw1OUyQfG9q21GfVczHEYjXLLOusKiIyAOgeSQAvcFDdEdjl0H5rDJOSmN2anTnG3TMNMmI516s1SyolfUpk42W32n5NAMCOvAYACYucPBr1VU76bFLUeO8JABIAFgCQUXVkMqLGAABcCDa0nLcFU/YU2AAAAPsXzfWOEnPGZyKpcduYetUDVBIB8TPqIH04IhorANBtqAPzTDdps/NheY52gw58y2Uf7sRVA2NMTeXh0oA76qCzShTovA52KAwURVCeYU5nHgNh0Q+p3fR9J6NRvTC1MY2AszbOHvB7KslPKaBAQGqYQr0K5yTVQdzmTZHH0j0SEjXkXnK9kzEpAPC4c5gNnoOcPpTjetzUABhd693sYJIyQnkYhrnBSXpkq5qBKIpNGZIiaP22X8Gv5hQAUx5y4FV6EyfsEaeWu8iHDFFQmJC/DADAOvRoYlOO3jRkUxBBOi0z93B6jcuwuKmIdQZoTHNEnpsjY60ZHtEGHRj2Ax+4RXMGAXg+AADX/WO5c587f5mtk5rudIfjlvc68gKR538IgBgAEDBFuOuyrW89P3GiWgDAu/N5+bf/o7/JJfvn/8M/WV5QonZ/LJfXK+l+OH+AgAtU8ygTDgCwhpajXtNqGhElarIz7hvGqiIarSIiIEWbplZTourn+HR+smG2aIprrHI7/B57yfOEFHew6mtPI84SA0T/KGdUCsD9/ZaXl/duhOXon3S7yrZ0Rpj4W5UB6nlpt6LCIo201DRLzzoTUpHDVpmsQBTBlOc0FFXPqKvjNBGiAjIVPcIBOf2kRjgOjmxAMu54MgGq6hCJJZZJG3oCTgEAsUzqcdCdEfkPjELhwfIY58EGRtOifL+cfjsyfe2ULogey64zlt52OjQKqglHSltBABDbOABAhrttAcB03pVCYAqgfY/ufvbUF2jU9lt3rI2kGQCAU0BRyue0Me1VbLyZk5SLcwohJ0oqMGGFgMHtikmwjiOVRxMABAjI7oehDfs+re1CbYw5xYqFXZOxipM7rbIGAxk9vmVSdt/dHxi0s5dwvOcwiEElLxi2YbW0QECaXy8EAMfXHRmAymslPHRcVmIa58ZSBlHCPRuqRPg01ErIi+1m3wpahXooBAz4ARhf1Ar7MNPRpu+0hUjKA3UuKKUdREeIkCCAYsTUTlQlbooEqfY0kV8RaDksTdOrToeu3+2SQ6t9R/qBtBpRpTpBBfmCzEpjFd3DmrYKCJCbTEUDVLDqF58ubqTdRu1ngRob3Emtcfwq1NfuJoiKiDOabkBRjpg1Q2hSTMGaelcEBAC4HNM23jLXtEpdljNFPgIYkoI0GAiAw/erFt+GLIxMOkVK+exIZ+xXaSo+jP4lCJIzwT2zIUw6/vn3cT04vEzxDQAQQEo6fnYYU5UXKy8ADDmJ7Yo6eyuHR548BxKldHL+MsBi07QYaOCDcaoAAMGMNdiFfQCYQ3A0oh4NkdMoLwj2DQyE7pNNbSIuNVv0/ISa+cPyfD6yhz5yrn/17/yAz/bP/7v/ZfmX719I/SPf//56IQtwgeLfzAXAQYCoUjpiK9hSdrdbLmxuMyskJJ6K0BYGPXR2jLjq0HXenp+f/X2VnuHN0lIW96RhMnySVb4X0xCVOgnGE/r/41ypIyHoVwYwsF+R5ahVAEEJUhNYr0oh2TniGUHSFKU9yiPx+xx65q6ZCSjgeAEACCas0IcoGH80jheBg6tEqh5eoB9jeDG7AVoPVY8YkFTWWgaUpYPWJsX5y8nLfp1FpBZgocMlwlBDJYh01XFUXFlVoriV8+MqLZdyT/yLOT0BFlRdkKllnwS3IYtHgojvdCQAiu4jNjJlwrL/OovFLxQVH9Axyms3LN7GNa0FlR5WF/seJ6fPho0GJoTP3ssEAx5NpkkyZjss4tVY9dEyPYeOwFINzgAEkupUAy+ADTtfp4uUNpZ3NTlafxc4FAAgbBklfvxp/57stVgAkZUJT+QFaN+8nlMbFxsmv6H1nb6gAQCjrPUyt0FdFgAA6gCkTSsqHyfp+NgTACACqsl1AwDkzqpExtFPmm6QRXAZFukJX2wBAHyB47ZcB2s9Qm4K1vkE8F+UcGsKMswobTzXMMB5ouW+PB0trjBrkA2bDUwKKiIapXtadOiDleifh9X16cKiMoZNBCpi14PQHwotLSRJ9F8FDabap/MPyefMcpVVTQCQaHf70PE6AQB8TUSgqMFmz28BEwEAtrWoMbSNSeWEpToVA3BhBOi7zS43A4AHKgAQpe0AABGyuAMf94SHsPAAO2qmXmQYZMoMvF+zvlMFvNrkZnQmACgnlNw6JqqRPhaIyt5S3wC1Kw4IEKBA86MGAHtUsVi4pdKfkW2qcctw+u34mRe2Dua6V2sRAdVMUvOMBPdXp/rcUX9IXNLX6NmAbm5kANQAh8AnNdqP+3I+q17+6ajZ7xii8+/+nd/m8v6z//YfL1+9x5TA+/JyvZD2h0NH7h9NT8gOVmmSvA4FhzkrbNnb1R6K/qNb0LmqFExAewIDp66oEXDajFVHEwCsxE0Rx7re3IwRngmjcdD/bMOMlIvEXQEAen29ccoQOS+DgFZVHNE68X5T941rCQPANIDOtx6yIu93p7PSRrZNiP5RGlyRIkCHO4VOQ8xxxuji5iqoGPZUGeQ9uF9T9mcaeQsA6MCjm0mk76i/AAD1CQI2GYxEvYr0k7XJxVa6XpIpRhTaZXbHECB6zgNTeKPzp5fGrGbstptDlR0VoKha94plYxvXjXu20WsDdKcu4mHLD2g9wgYkgNPZVro6nIaTc+VY6fztzGlLkAquNRWQylhnBm+mXcLeCHe7JJ74vfUl/FbSNDzPPCHWLTTrsE0BZJqhGBOXS7upnlqdO20xgMtfCAC+vz8+QGNAIsec10atrkXXtDzSRjxYbJOmphRQ3EL9eNstO+4sIciViCLQxoc+FThsuempTji4KjFkQ1vX5JvkwJeh0nMeRk7BLhAO5H5fnmCOCsHomzyoqKW2+Kidf5OJwtyP5YhOemQhuvZXZS0ZcaplD4VV4MMPkzm/RNyVA43QTQBAmC1T+0xR2ccl/5hktBoBDQYg+e0CEkasHKcrQxRFdaLe5MsmANhWU/CS0IRF41u0FugJzwZAll5YUV4AgMh5DQCudGRG3FG5JQWAzm1spSxRoQLUIG4fXvYKBwWrhlS2ZWJkXGqjfSGVemYIyNGiE5ryRCXMG8g9IpgJ0AIA6DjwB04SzMf5rFajHtmMyDMjR9MDIdsZ3Q8R2YJ5US92pxfYu77nDrQZVY6BZYe43jSJAQBTxli7JNUfnvqLVQ2Dolmq+sPe+ajYwLO/3clE4Jpg7GWs8NNygOnUqGcrcPfX/u7vEIT+7//1ny3vX3Cf6giKFACdFwR9GVRV+pTQ1aLnZR2a3uUer3kRo/qjlbl6th7pmpiDIqkIjulcMd46PRUkYtKHzuT9DuFyN1IKmxAAoIaUAABILWoGAndVUiqeShgQQ+OaRkYMdAT4S6hFBulBBmAFAKwffXcUAEh/lAAAzE3QdQoAzFxsQAuboHVn5bbBTqMwELStjPOYKQDYv3esp3d86N4HfC6cswJmSxoAihP5TM2wBnSijNsK84CO7DFFnGCIE/m7VI2IW4F9msZBBBrALLZfVo/PTyVLbzIA0kdpNwS8r6JvP/18KucfFsF9KbZOPvkQsaoBBP1ieV+NnuromtdgjQf+jv4Y2rfaExn3Hpuvs2AGx2yMsLpe8y8CAADZ0n99mAJoOy70KvGsmWp2rxS67PL1LoOeAIBMhSFRpTn/yv7IVsBXC5Tq8CYysjAhE7SYU5ON0mAbtoo9LLsbugGKqix12KBm1EnKTtvOOzPoEXsezxj+0a0XoxqN7watVxMG01bRQAHMwxlG0PklrrsdP8WFEaI5Fk8mkWMyiPLwFcvYMmrRStJQ0KkKiBOc+xHrwT4AzNepfafynRG6hQFo6lbiF6cASEEbIdrzyQZmmpZAUViE+ixrq2YibODUgkXZ4bTSbdrnYwCACnDnlsFOoKyQlHic/0h3BAjRsUEXgRQiys+cC5ORdW9/903nPHubb3WqE9vA+hCI2Aye4GSxH7NXmPKhaFQGTNSlopc2NAJVEUG+BQLmfVcv7FBmj8fytDyW59NxeYJa/qxWuPi59y8vauE6GiEFAFCxje57e0ynwzQeT85Dv304CgrBtP2SXnsgF8nWwy2G5SyJiDCdESUAdCklfvmTd+90epyPgGYGrBFK55j+AsuCtUqJAQAAIABJREFUuvgz5k1gsI8aG8HwaCqfmSjmrdUd8G/+7udc5//tv/wf1eDnru5/bP8Lx8Ux2bp2AhYr/9Pumc6/xrCakkzUk0ZY9gGMsJNKo2ZGuWQZLbeQ5uu5FfWYfY7fQ6pF+94AAMJYABS8P3UQHnIDBodNsT4EAEpl6WHQYGeyX/wU8ykuW2PkLL0GA59Et2yBHIZP+5QMwEEpANjEMDtMA2ACI4YnsReCgEyDmYSiuvZV4DREzU32yjlsy0gDAOAYyo0mIrTyn45r7MViX50COLI9k26fmdDxLMJcljaHsZBFaxkDThumFIDOVzN0+FkBnzUDkEAvuqYweEmbfRMAiH0rB8fgr6cP1tddjUN7XABg9PggQBHSFgug+0/6KawDbEKITbwkQF38F+5bFRTeVwZj8aV4ycyyUdijDCnfyoDohlTfAAAJvAOKFLCIdWIQlSjfAXT8syUJqzR5dCfNmCbVsCy77+8OD6q4PX6Txq2a6MSo2pnQ+Lr4hPnS0I0opznwQEW4QkHJAAAYSlIUjmk7MU4S7zyOoexMARuqSPAlcVZ1H/SQlcp5oAwRFGjUL6loGNE/eIosvgBAVMRoQYmHgjpyVyoYhabVbaLRpACKZvPPcUO4v3x1+sqg6VHAIAclAVnmzZtwYB9zbVrn/On8HVGjioIbVLsmTILAtVgLPORJya4OCEHCmk6bETCNAxGku80RAKgOgWbDTofpmWgIpggQjoYAQDl/bkLXWKvlKvKtAgCZaBcAEKdGLa6dOvPNOSQ2ymlPK+pfe0T5N80lEGXXB3uCABrpDPOxAniKiRD9Py+gcY/Lu3fvCAKw1xD9AwBAGIe/lz4he9KMFNTkqmPWfoaDAPCkYNSTHgNo7q6EkZ4mdea0tj603RabAIBn6sHrUgMaGQKOr+VUvlf214dEBq1+4PwRragLHkrz1IiEICu6C4OAH/zuj7mX/me0AkbZJpwqWuZCxIb8ZkaNMvXmsjt3PEuTIwKAzIUI82dWrncvHKiG3aRhDAAA2/6SioYKH2OLxeYAdELYprp/GUpO0mR5psSx2KkBAFhzUvoAZCcMMwoAwOs3AxCFO421c0i5j9iWiCuUqmkAwCjeuhcxi13GSg0AKwoE7MggHQ+MsgMA0IcgRjssAM+7p+SdMH8B/07df0SU8VvD1oQljRMnAHBZZWtm5ICjElLjKbOrrMoy/W46+bg3gPEsCwVxqEDJjA25/2LmnA+fnSfxO8UAOEUXm6/x2G+kABIAGPJPpz8FeALdgUJ2nrOiYowejrNXEJaW4gkq5FhEoSfHTxW5bZ3oR+5dswDcfwDVtkkTgFU6hy22jTGydwej/jEGQCAA5+5DACCiWy8aACDyvQEASyfJmnZAJB/jUsTq/udBTcUAWC/1vWVPAMAcLn7TGy8dh/gQfBFFQ7FXt6ICTmVi96Sj2UnlQicAoOAGAMDK36LwjcqYfT4gWorQxVGTWwfQD1KD58jJGyF5eByAE4ZZ5PWpQvfwCfPJAQCJpNm0Ad3I2UkM74dOcox1/BTlagtR88vm6/Mz4zqSTwvNTPRXtP3YUJx5LeaBa2slfwMA0/7uAijODBtE3Uvi/H0EqiqSPc1n6ZoZgChF1et6XSWQSgEKhtipToeeMwDcBTBz56vHgNeAxsTRG7uw4/EbAKTLmpy/Rr9yzGeVK6pxh8ljwUEaKIuMHOUz8jJKBgAI/Yb3VkQmJ4u1JsD4BgCQhzqpw4CAw/2+fLJblk9OJwGA5yfubU6/u2j6Hf7QAHqSIOxj6Dq8L4RcSke0UacxNAtAQIM/zvvXNDeieQn5FHWonSgjKNSsG8Q+n59cLhVxAahojJa9EgAgPkYUxwjzBJZBwJkTF3G+kFdHkxynYLD3fvifCgD8oz/89fJA2uFucRMjfw9+cnUQeroLBIjxSxJTqT7vy4gYnB+viNvPl+LEDOgxA0ClPAAAni+toZw/AcBwgtG27Dn0AntVewBsBdg+xK8cJ8sUCNJ2sFG4b88IuGEevWwTzyZY0+pP4XNd0X+oc9O9Xg+mn1wKrPMtSI6dDQAgnl/54sP5pPkGZgHSynvS29xLAImv9+Xp6dlgFs+8B6ulsySp6qH8lBMSE4YeEM98/uLjxVb6Wpkyc7Rq69EpqY6KjzuIITX4q/QHBCeaXCgA6xQAPWSUqP3XMAC8Lx84hhG+7rcAgHyKmdLSRVmbtWn+sxb3taiNDr2QSWuzKk8Me5EBRL6bsL96HvhJMQACDQKfE3SoFXz3dUiWM5Q6Rbr8gQEgLNZ7MwVgY67XbAAQal5p3PYhXH8LNLlNzQAEADAYGiK/bd1/qjJ0Tw0Qdt9ddgYAGCdKZZuQN9FLG4z2iu4E6Dy89hQc2Yn3XlMBDQJC+zqbbmXw+gGD+r/tb8sNB5ZRh1MFeGkPnnCljPPBca162AAAxxvEiDHK7pfkHDr21+il4TyIAMAR1B3rhdFLXmIvLbZVz/l33C+h4bj+onF00Epc9wYA4AFz05NCugYAUCHnPXkNiKDJmsiSow47hzCUHB1nDg9daoOXPrS6AQ3S6dG+KwYADof0ug0wGnsEAJj6lmgxWTLnl+2LqGLfqxWzarUFr/RZIIDNMThgKE07ugqApmVVgw1bKi0A9SnYcp41oBGoojOZBjAAgKjtm1IABXbq2XZ6ZH+7Ld/e7dYMALpL3gAAUAoHJuC9mYfoVmIg9BnjbiMEitisAEA0EwRajiqdSySQ3i3LmSAAxgi98ekdVVfuoTsclsLSO7FIapqCxjkXLNJyZh2IQR77dKhlqyI9nKtXOgYIFwMCwABg7f/057/ikMAAXqrWCcJMfXOWwamGNdVI3FCucOCszXfY5zHFokQF9DinoiqAUDIqBXZy0hwBbLYM55kZeNaly6gS4GH/Hk7LDiWF6F1yR4RtBohVykjJqA0wPDy7A5JZgyO7OqKVqKHSUVXmFeo/fRqU0mK+N4C0WC+dtAixAAA+AQBE9Q8YDJxzAwD8WymA7nI3I1v1i78vT+/ekTVKD/o0JkyqkPt39CWoPHQAAPLU1ExwLngBAOlWot6P5UghbgMANliOfXL5JfcYxjTXNMBMSkzxnB5YtLpKOTrSTEWOAQAd5ceqAMi8rqt42ga3cv0tAKCfq/Kk4bTTJtEhk8F52oCHBQ4A2B/MjxgoVDTfjq87L1oMmHQR9+gNA9QCAOxDRxXMNgVQIkADgBsYdA8kahZkcs1rAFB7yAzAFf7D5p9+BilXV0DhuSCNWWxFytyx5t8h+QEDfuA8reQx4rDTpCHroIhfB0MOKPkgjfNlm0zT//icGk/VK4t6NwHTKQGkAA6gHJ1HN8XL1+6yaBo19jonhGkECDSPKgBOdM6ErVBCzqPfX4NfdQgsXST1iAqE++4qZxrHH6p4AAJZKNFYpMOJBdohcR+SmhXxFpgiuCChDMdOsuWrBB+GG4zmJgBQDwMJZ7Ax1IpV3FSXlOh9WAbiTnk5OOPp8ClljG4O0awCIDJnGkGvF6qe12/ZNAfKbA6x8nyP5ba7L1eiRjvFpADMXigFkGEjSi1gfOeMEJktZwCTKhBR/CgOYH0EN6T7jTu/mWgM140a9xwK7oE3GI8YxhwEUqigjx+P5ZPdbvnkdGQ5GlIAODw4NAAA+PzV+68r+pd41YanELWayqQEKGtDRshgRiWAml6Z3LIO7WN5hp7G41MDADQMRhEha87TKtaJWmkArmQJTgAAnl2fZC47t5m4BQUvzYJy0HicP/hdjQP+EwCAa8dsopZ1vtLBECr4lMgy9s17eR1YColbKQ2QUHcYK7yv7n1M+rOsTA1qzIixsZEMKPUntiXQkOisHgkCyAJBL+JGSRQiAyCxBBD2AdQoAIBZgEy2g6jBAAC6YuVTXfWBqw0wq5I5rWFKT1PcJLBpUL3slt969y32fmfDMY4jVr8TgEgAACz4OgoThEC7WHz96fmd9pc1EEyfJtLjNEowOErFkLGzEBZrAMD0jL3BI6JUa5wx0xZM7UkMmPsoB2TdFNaTExo9Fpe70qVnAQBJAqT5T4Ju2tOyx47ACVSTdkSf+nTzaw5zsnHb/H+dUdvhOLMJAibVD7C9BghWyctqNSNspjFfExP7WI4nrFm0W86dDOfP3jSx13agsUc8jnj/dG203xOgl917RZ+VsvZOzfj1mNizrZfz7wg9oTB9rsWx+DWlw8w2PmAnMy1WKWZqk5CW9DlGCvMjAGDHArTbUcNKwgDQQZkOwS/mAUwU2g7aPbVnl6Vq3al167pFsQvy7YEsAFBXD/TtvNWM/vegNV2+UgVHqRID1Xx9kAGgoXA+jv7LrUtxEPUAqmhMA0k9QGWHTmCIR0aZT1Ie7Uy7LK1yhnpabJiiVzcIsvOUniJlUY48LIqRk1LuUoI/Iego3NlW00YJjVik4nWuJ6bVDoQle2P9x941bul61jYQGnkJA3eAUY1w0WIpXXc/v0Q9RM+zCdLusVwXPL81a1LXwLxVNBdhBZwWSQ4QKjaARHfDi4MVYgcDksangUxZbYaZLNNiFVY6qhn9TqPABi3WalQhvU7IckQaCWK+02l5Op15gGAAY9SjASAz4QYnou+a9ajSoWGEIxTCuRGg8e5l+sdVJRAhuoyM+5HDsYB8NIxFUXActB4IImrShSzVhIOQXqCrI6Q870gDFDIi6ExU3C0/+r3P+Mx/QwBwdYrBz8lgXvG71pppgMNhuXF0r6J3DkFBUFC0P4JvXWuo5ER3+Fqan1AAaPDqdHyvpcyWnmWqkky5w6jhGYFxEd7AwBz8bNdRq5oI4EUAAAtzubyoCsXXhdel869NqrMde4Bv4FnH+ddne72otulIoAE5PbVS373llUymRVguV2iMZlRaxVxaXYM6GWk4bPUNUOpNXUWTt56RdvLUu9tVwJqOwUA0zaSYDtU5iihVM+07kj/tz017D+NRTgvXBfAWijTaHPeduF5f2kH695kiTpp0CLTz8roP7+sJeDaDk6RNanZzywTg4F8AhAcrM1mWrBfXuQKZ1guJoYKWSndLa+1AsEFGp/fiyZHWpr9xG2jnABUEZ/9yf9QdjzSC196s6hU0p9stz1Q3fxepPHTCTO+Y9IuoAM0ictb4CwSqkVIPoHqF/fQ9JQ3FNUIjINb6gpqkiknoO6KqRLOKLjpCq93JHeryQU8/y0MlPZ97twRRmgI/iCE21NhJ5ZiCMB1AumwqtLOrEIqSVg4OlQDoRyCa1HqDmkbmIRTmLKrYY6eogpHnUTQ0KTiruckGVP5L24voO1oE57Z4sKpFqgrGEz2LUTEAMPxI97ASc/CAquxPDsZ6fHNrEhnK4KaJR7p5ZXlPmMblHHWQ3tzw+XsORg5fGoxgHQQATLnZ8cfpB8SluUscrSz9Y7k+LlZ1Owj0hcWAgGVhSoD14yk5cuto9HDHAwxt6F0/D2F14vML6iA7mgCbwGEOAiY1UKVPHq+GNdkce+05uY7IVbqqVqBIJcDB4DOBvWeyM7KzAFGRVCJD14JjGFZaiXpsK3+ez1L7HWALAIT35Xvl30lfK/fPoTnYp4ikmQtLP/AeKcrb8rAcGgufQQbLFKql1Wm139c+5rAgN5ra75bf+b1PeS1f/uzX5AEReZPHsPgupU1VnogoBeK2vQb/vHL0roWtQp/cP6FPK5VosChAbRCQfvlcC9cwG0xlT+vsGCha38OKi+NJHdviKAh+TBUyEhW8AKsmpkttkfnH15eSt+R6uY1JnXqsttkTMgjcO7rOqNvdH9MIELqDs3OwKjFANNnR27JcLpean6AoPe2+tYfVqCi/qyx9RJssmR3GXYU5HsrEMwWg4B4erGrSGYsCkNoFpJIs9GZKY+hr8H04s+KQh6MMrazyZztBGfBRcrtbrpthXFt7g+cQ55vXqc+8Fwg5W6ics6MAIFZEcTtfewACLAAamZGJCJO0OfsFXAJO5vfRzt6NV/Xi2S2+Z0/BjG/AG4VxAvOVfQjf2SxqdojYB06sHA2UCNTdSyYagAR7CqydMrOfIwCweJdkqAWGsQ/sS+EP7GFo2yYAQArZ5n3dCOh7pxM7AcK8sfEO6YvUQKZrEjbX2wBAG6RI/W6OE6Roxz8vsMSAbcLlmrPJojelgU5iPxlvWYTkThkBYdgIh4SOWewWJKVMqYLbypp73Gem6GH/ZxrV6GUwN5/Av3OFQ5CDryEi8BNt+t8UaAxPUKEoHJVjMUoC/S4tWwEAbXuLetiVTERc0ZFB1t4MAADdJriFMBOBb1FxQAAO2b8KAAiAKVEhAMDthSJOlehVuXUdXQrd3DxmRnbcfIjgMY+dFQ0tZgwAoAjSDjh5xP6sPcIpld8AALrCQFLTMDiCdY/lfsXITp07dmezpqAO9Yh8ElVX6Q0PEPQNyVP34KUYTjzKaBYCAAogWKodAMCyTlKKDRxHU1VFFCnFYlpE+2QCAKUecnc626V6Ri+CZVk+/+nnPHO//oNfcRqe8u4Wx7EsPik7uTLSz6C14bAwgRF70jiMJaOMSDqISCmVAmEZNGl8Ev13bro19bJiDnzl+AZbiL0XkMZoPTqUV1XDyKiqAyAAgErSnCIiAFC+mPdqoeF0VgeOtRWoKZbCYsMGAD7vZYg0D16s1eQ1xJ/gtS7o9Edq9qQ0Bgy0B33h/dGq+G0AoD1J7aRp9bcAACQyMk0KguggAxLuABjc9dUNkP0NBDO04NWHwA42KU7bGe5j/2jsYCJJ/PoNFHfOyHCyawbAz7aaStmxcwS7UsRv2ahpg+PkJgDAq/Duhgh4go3yjOMvq2s1AOAo6YB39ywQ6pEGSwBA6QGlMTW4aQIAvW7BQ2ewJU7tTorqq6PQIM/B02hGgyBaRB+EACil5BsAlEx9rL18SwMA/G4BAHvr0hl8/+mJNvjiHvPMN6ZFJ5nHoE9ntI3+glJUqWYy3wMNss6JKLlBPNK0Dnc2SUV07bS63CT86kCejN5iUDT8BP/pOOk6IkTLDHE9lG6pK2o0dL4cCIeokAFQXqXVgLlQ4/ncvxutyBorHxlcqqgiIjcLoVje5HRAmuGMDQ8Vvwx4FLva9iQpOUrWm6VKezrHhUtACkCdonodY9jmAZgHcpbCITL8JgagKFnmCS1I86AkhHyvdzAA6oFOA2/BVNWeGigqUz6Uxj4wVtBsKhncES/7xzqHaSSYzqAzkoYgzNVMOWX/VfMOM1lp26qIG+kf2TjITEAoqHeBhLFZyxgI7PsqvUEEChranSpLgJMoI4yBRYsxpmFq2LOClTJq58wUmZk4tvlNcXaebW3y0RMYLV/NeFVDqtRi+/27yZUirc9++hnviwAAERAFZWpoRIqceXVfT3a0Gz5x9G/m59GAchW7iiiRu2M1PiczcGyhSvGS7pt7JN09Y8j0wxXncVqkzzbWFwwAK0uwVo5wu9GMnXfKRFHm+aQyO6Y1ubbdryQBiVIq3ZtDz1i6pCtaAFvvoL0dFOaTAWHiBgDo8QsA4Pfxz+RmWc2AM+/SSWmAAh7Ek+DDhQnL6RjltyJ1Th5MjocpPAGAel5eP8maHssFGiLYwDQDMvVcpbsMVlLXICtdTpTPrt2wwJydtfdmNEzT/myd+dYeNb2uibOlDhvRuVijZgDedOb00dva/vVPTkFcrrGY0sEA5HwD7BIIOknEcexMKSu60fBQM5kBNMqh80+Pc1OfmdPp6BSp50UYAOQMUERfZZpJlXXdRdugBgBar04v5+iwuyxbCyetrCmd0n/oTBVT8v13zwIAaV7zVgrA/YOF/EKRdElERkBGJFS9kK28pAF2BJfHUmUW8a/OVxAR1Z3kAOnh6v2DqkNBWYVagKIrGerEOjWBi09kvSKWQrewXMA0+GaYCa/E9z4nuYUBoRgnYKYwg8VMZRjtSBzARfCBe6MwzAAgtHEghagcvagLZuSQQocxMhgMip/XPHDfdABwEP5VAUCpshnaY6Oql2CcopiAProcdxkGwI0ysl7MebraYx1E9AFsFX8zBAVmSNdCaNUNPCYAqHSHo2IavTTjsWPhJLJX0fF4zBhucuR4Xr0S1yjNN9xdjfRyhotgFoCNEJ9r/axLstwdcoqJioFxQxpS0BYNRVNZnRPhIIsh89Q670cKzBJJsANhX5fjckfwEbAq8/35T9QI6Iuf/1opGAp4BQBYVy+VjBpN0RAPEaOpfA28UStvWcgWEicFkH3I+03qpEo+zRZNALBx/nScnhYpQat7rrv9rHBvHFKXwZFncE4daZ0SJZLhy1lPCVq35QaFynw3bZHWUtqN/jUBW60nO3Dsj7Zb1Nw7nyznT6EuGwEhxYDov0c+0zCTHrfKm+c4KYAY62U5nzwtkP0mGgDwR0VruG49bjQNI1XZhGEyCUlKgBpBM9aO8+gd4seulM2V7aE92jh/mSWIFyVijnMtOx+mcoDoLSugcyAAELu2jeAjfM7rzs96FF2Z9VaqAcAr1xbHX5+pPZJvUyttNXOKiJEi7JcXLQD7+7vknCWgMlyEKbzHzERNu2mJ+tDIigyze+kkGAmjy8qWnC+fkYgu9cb9EaZS5ysMUdsHMjMGABF7V3XGlgH43rtnHlk0/6CRfSsF4PxNAEBwDlF7dTJSO0KVunUTguSUiZz8EYNaDiCqYt9nKNIcnnTM622ojai9qM8Q/BBtiwPUFDpfMN4vEwaTOw+NW9RW9n6SfEFKORQ2UHH+rLmMpgeP3feXiIR70j0UcB1UwXZRw1D4Cr0+MA+9SoUSxTci15hlsQ0yxZFYWWdUhqM3ykTgEwDMgxp2pOaVf0QD8DEGgK87AMBK9W6jgSuSSreFgDO3SwPgHgxN++fZRqY1jVNvdpuf5YFRlAEA6wxhHfwcurTiZWkhN5lMI0uyroLJnIYIJiB72Wcgzp3v68ga++0WEagNpH7OLX/NYEjboVQFAa1FUDd08uMYUgEAMVhKxbFskr3Idf9xaKEHBR6RgbBS3XvNCZUCjqQpvZfz+fOfiAH44udfLPcHpo3BsCmqAR4gA2DGRmxRQL973ldL1BtL79KpzBo8Rxraw9xnXi+ZyVQoqMqDQYQxRImpikXQc/AClH3hilCQKZU7oxp3jpRxaMMc9qCG3bD7ZEdsytNKA6Dn1iLAPDf8uAb0gfHTrjGnx5x+nKEAbQIVR+ZuhCPnr1aqcv6dN/4wBfA2ANCkTY8mJgDAtQqApuOqUiMpy1Pfel6r96dSN7p+rhtSKOO8CvD5UuP4+ZiSIkmNkx7LFgDg999yxNMmxVLxvUYOO+WV8/dnGa/O/NopTgZgBQ4MPL4JAARAkUF0J8f0vEiqsWbKMAWQPjdplZ5OrdlPXfEWAJ8+AmrKpQ6dSuu6+wz3T3Ru8i3dHn5QYcZ7nQoQABAD7ACTfkeIJgAg+X8ew1kG+N1PxABUo4SPpAC06L0heKtOe7MrFxBccqBD/ak8lDdXLpC/PNEiDqvGNcbI8a1snJlvAcdVFHcEJd5kUKGj1zdLy3SRQkc2plZg88Ut4ksjh9pMjqBFMIjOZbbBCBYbn+bbdcEx/hHJKBQwgvXvkFjwPaE7XJUDVicnCdZwTSijo1F0T/zs73T3g3OSDfWh9WcdFrU93X5sc2Jb5Ltaa8/x/suIAFlv7WfN95gMQKJi03K5qi0DEHrXAVLvvxgemaaVJqAAkGubp0ATESxTOaWQ7dWIMRL6vlO4RjHcAAA4hqrJVt0hnhvHTyTAKvKr6c+irSkWhNCso6Q0bckzKOfvPQhnkzLEWpuUStqx6Rq6wU0/P90rn59zuWx343x4GW/vkV6JLrHE134MBmC3LF/84ovldoNITU4fwIMpNTdxojNxWkc6DZW4kXng+NtXTlGk+M0MWijSQNitQ0kUSudlx6SjZ1uRertoAMzEJD2pZkQ+L5iHwPK4DEGKWNfzGOJgqqKg9RUxOso/IwJ0VYMNcHQApGe5vnL+SAHIXpmELX/UTiBdPvG6bC+d58Hf7Q51uGdWKa1EgGIPRNdClwIbKAZhAgCkj/iREdaxVxGgGhimCqCqX0o8qh4hD6Qohv1VRU8gjd6CequUwG0ie5QpZn9OuxI7nhz2WwCA2302arHtL43RuJfs5Q/Yhtz3SB/M65gDvubXBUw9ohrnHSll0v/NAOgeTFG6222Vuvtxp9w2DICEzur7ErkYga8ZAEX+TivpAX4AABQsyEOZSnJw68i/qgKkW8r6c42tL/lLAwBQXFPAo3KS1gD4MoyqOx8uAwQGARSsa9yTG06rRrdqnQ8tjlavqwIdtb5N9GtRhyegZdhLIiBtBDtqlNmg0cdAhZ1nVrSFlqjGRwIBGZbiHHThWT/QHLwIU2LsU6uQKKYoa6Pp5BOz8RN5QMRW5Y9u6JJ+AFD4XNCydQUAxGKk3vj60vOgBQPEAUicmRr8NSqeByjrOkHAdAxcE4OfGGFBjbxbyrp6BnoJSawBoBM1zTVnkWfd1THSLXuHY8Xlo0yFhoB5UBscR3WEAlR8y+B2iiQkmQY5gYnYAoDsOfx+xGe4Ns6xMNonhUkAcKXqH40xcN/2aSvmJueAxtlT93BZBA594UWXhjJN9Fvo25QlI4HoRwJeLKCQ0EgAAH0OGNG5c9psnBQGgCuYdBcfXJeaycB2eRO+/eOfohGQAMDr7UUAACVE2J8GAKmZZz8CU5NsGuO147REiCcAAlmxoKhcbFdX/JSBr0E1nfdXVNo6l4CIktx7H9Koema7yiW17rgG/nsIc2WXGgBQgzSuLSXO2eOyJWYA3N+eYkIzFQJsGYMtIJA0wNqByYAQFlhmBAfDXvJOVWgfawCQAAQoelXRKLbtRF/sECdV8s9bAGDHAVBlc8IujVkgfPq5IDv/ChCwZ15RbmpWys6/WFNc8Gw/GwbLKnYcPfYveMNRx8bM6LRKytsArQDADFzys9ErtX9Ya51wLsIYzBRD3ncLAObrBAAeJJ5rAAAgAElEQVQoBWDWLmBSq6pqsRKBjIZ3abVbh7/3viZOpt9Lup26Ydwog4191K4ZvnUAgMnQhvovdmGPYWtrAOB8tTRlZPdnK+Cu4NiFAeC8arz5pg0lo2g/WBkfxV0V8NKR7tkvPQi8UF7oZNfnzw0aCliRATtnsBZeD0b9jdUXnNtqOVcOx+0ag1DtwF+pTY5y2Y7TBkjXKxSVGew0yGYwlMRxC06XZSn6r942dBYUA1HBHOGSB1y5mUhRnXZUouQi61zPYe6GMaqvfX9Hr3ndm4CX0b8zY6+Xm9TAHsgC1C5QpGeBTlArAGQWJk66lKozMhgpBzA4VT9czjlPellOO/Vqzz0VMKKfAR15IQtBatugEOuUWmPQ3LqWMWbTBhl3CgaqHRTe19TkaCbC7Eyo6MEUqKJZDFDKY+b6Zt9ZJv1BGScW9hV9KJIbnkIf74MVYxEDGAPmMs1hzyo9Rbp/TLHUVLRoWlKypzJPfhiIS0TU0UMAgJgETwBLL4GRAsjgD02ytMjMNDPWPqkGvNVn7gPwqz/444UddoeIrACANzsb0aSTm5+DPQ6N5vV+9fKafUsaJlVApesx1HbyUkdlXwOgYpjjrG0QlA5xmWSJM8deZvMfGgBrLjIwqnqkF/x3iqXi8e5WmD4ATgH0MKXQ4ZpBoOhdTACZU+eCbb3MrMuZJ40pCjpCZFadVlkWfh/2K5Y1r6PKmVC8mSSIiiGkq9AF0kkI9wtJlQfAGXLZOIvdI969/+2060yYaXPGwuerW17zeXhp87zpYM045HUyAybPb+WwDa7ys3HqSYPRDJgBmLT/WymEed2TcZD9WlcR5FrmuXzz72YAKnxKhY0rkqQFiHjZQvM4AT5/WSBeWwFfpfA6URIv1KmvqUNTQGm/WpZ85MB84Vz6jL5OIEmx4jr4UyCQlKGnqDrlNJ9DAYCoUSPfFvJ0pOkuVn0LawAQBqBFE71jQivFWfHNB7XuUwuZj1CxRTvKX6W7kce92tnrd5qiYiSwIELu/2I864EnOuCoT6TgrGz1pSKHxXQFnYCZl6q2coewTKIL1ev5BBJvqRWqEKeQdOXjFHu0SGz07FdUdVsuD7RyDIWqU1cROIwNytRGhzt1nbPWgkNHAAD6Y5XnCW3nb2ttJT7KZLxZxZCNnPfHBqcYzPdRUXbRbjAucMBqVypwaGGao0YYS4no3IiGedAILocxbEqlAIMOtvvjGwBIFKRnqKMD3t65NwOvoP+sigIvNW4qy+oqgkymY/MdREOMwrtlbNaCaxD6s9iqqHbH+nsRZyqA90+KWc8tKQCsPUv2QntbhZ+WvXjvAgAGxoShARJszOMhWna4MrKeKOjnHQAQY/bp733KC/71z37FtdNYV4n+eJ9OUHL3EpgKcHbe2nua+XLlTchMRR3NjSDD9AEDUNG6AACr5h0wEATbnoVBS3UEPoedzOvqOQtAKTXncbcsL+ugpfZ1zpbPK9gAmHC1UkZ6iGMwq/ENXXzVhosJ0BoYry13no84bjl+NF6SnSKwYplFBn2ZQRhRWeagxAXg9+c2VRmgHFEAQJq/6Xzo9dmGmOmtdYrGF7cq1WsGwGkA94+IFonrOxwLLZufW7EJVpTX3t08xxn5Txu4MlbeHx9z/gEKkxnQlmygwjTUGwCgzn7Zle07yyGFVeR3xz0K9ApYSMFku2wAADvxMQAQMNCBmX42jp/ly/EXVnbV97SbdS0jBZCgdNVLphpGNSvSbFPOnzQjFSBEB/Dd5ycebbY3tREqgZbpXxzoWqAEtD5sEQGywUkcQg7vaPqDhaschZ9BxIKqHgDF2T+TaDiKWP2KUVbhi6QJxBooG5f/3GlQYavqO+3881k6AKFodHwrynFoFWiA7NTwcNLeg6QFBUMy5jBMur9szGw0LViPAHV5zTB2KmMzAPCGCI2a/vIYDCMA4IEsjqTjBF8tgqx3faMsZubf4vxDDwUA1BpPCnclOWyWpQ8sIn9EiC2MRFVDmhZh3cCQJ4cZViIll6H2A6AqWHSZF0BDR/4SXBarI/eiFMAAAHJafdi5t32wM443LBadhjUg1YDHdfi0Bx74IhDQ4Lbzfqu3WmFxZ4YE/mCcMa3OKbIAsWppO0BABtVUBGiKT5UHqqPna/ueuopEN801dofA5Mo5oYGdy1Q+9xkbAakKgEOdnQIo6alDEjwnNigaDECNvOb50DNQYNjy1GoIZBEkHUjaiDuKjCZHOXa3Nk0nwQBeaBJckjl7C5TA2OVzshkQRLoM1UaVPUOiEifwNMAfOgO0DU5KrQYFODWE62KfDF6j/uB9SBRZSNiS3ETlAgBh3SkCi0bDQsL8W4LiTmdlPRsAqC2wzq8AAM5AVysjKSOGgbbObYjxTzEASmTEAevzOhAjuEsZcvZYfEKOkoyhDpXti/ylmnzRVfnwzuj8DZe7Egji+90qOC8/gki/Z6pwpqA501cBAHQt646neW+K+D72YQCgox39iPP+dv48+cy0SldGbMfKrzUAqCCp1FqRigbadStsbUU3dDKEfRMAuDWwrs49Bnw22EvGAGACaDLIYy3QB+JNAPA9A4DMYE/9cUWfvhEieKtSQgyXCLAGLXgDeBPwQNlB4vVCCzE6jurWUSFkR3GejIxcf5spccFNjfK8F0mJQMXa5Rd+jIqgXcMqVO/IPwwAUwC6m9vl6grDnNJmAehLXEPJe3YdhhSxFsY4h940tSXTOi1qLWuHtKZmMgZZVQyrD8syEgUxgquZ7NX1wDGwx3YOpDsdPtd805qT+VvnhyIB2QIAGbZmI+QQ828zG3DAbuXLcwHD405jqXMVA7DjUBnR0FaoegBKGhEFREkvYOS9PwyR4EgDjLwbAEC1Ak6XLC8mI8rpcAb9LGEn5hkIRLoWE63fVDZmZ3Fm57bxiEylqk+cPvL0phyzNEmjxGhO6lLPBPRRMACHQfFkMXar25T5pIxO1s6cI38oDEkDgJSLBWil2yBZmN1u+dRVAP/wF1+ykZOcVXryZwq0rosjkgcAgKYlUb3ErupEVwBgdPAL0El6KDeVPgyqAAClrk6cMdah/NXd04bXKbU4G9kUURVp00xhIseMd+dOjujNEC87K1bu2AtjaBCNOpdSvSX6PwEI5mgNAMICFFgtulf2hIZ69BRYaVjYnrzTAQKiTq7aHglQeR4A6tSLcndvDHd9VKoQFIwZH0bpmNKKccYNAGb5tFgaOxOup4RvjGRHuWo5lEFN+8dXDrwj43basplrezbBQc5Mgogq/bbN3n4fv0vw6j+0M5XfthC17EWDgLzOVmS4xQIESEbrCQy4HTyMjSJGkgXuaBomW1y0GhGF6R1pAAWlZlgMKKsCbYQxWapmB5y2NgOQAHICAAli+1mG1VV/CLUEjs3nYLK3GAA0AmIZoM0Xze5IPXDWdyg85xwnAKg6RiyEm05UpJ/BPBalsGTHQiFuwlKTqzVmfl8HGabVWgCbVymQk38yCuV0ud2yv2L+R0pZcgiFCEnnWcGP2i6NYpWjium+X2EAtHABP9VuMwBAT1I/gOjfSmhuEtN5DXI6HYD3QAcwBRxmCcZaiTpHBK2r4SErRbegoaIBj4t1yiF5eG2o1A9/ePAYdbmMLQeuok+qdxXNCCE1q1JUsE5zxb4d7eh6sW4QKeE+sPKZ8Pb/M/ZuSXJmS3Ze5BVVpw/ZTWpA0qM0AlKcBY2aBinNgpR6FDJJD5wP2ecAmciUrcvn2/9AVnejDJYFIDPij31xX758uXtAQGIPvb7ow9RBt0c4IqVGmACjrsIqV0nUM5Qf1OkYGDn/9sEuBQ2FjCHye3a/tHdUcaQU5yMAQCDCdb4ftwcYgJ6p3zSFrl7e9wFqedW1H5q1e0jA1PNv6p/+AE0BmGmfpklppwsAmAC/al99/nT3oydFAxbTw5nloXXyz92lAKDwYZF0Dv7Nv/+3XuO//z/+ixs55fCfEl6EQzo7r79pQFIb6LpqKODR4Mrlgx8umyQFwDS7HRVyuOOcWk3hrxqGkjOKA3KUVftguhPz2rQCr5szEWd5elAIALSLWmvdBTx3XTeCrkzgkwAuYIAugNKzNPM/5b7pu5MUgAXLBQN6FjeOXo18vCat4Ag+q4Oee535DdZp6J0cgEeRzucJs6V7r/t1ymEPx1IwoDbi700rQBdrMzqO2B1eyxilSYw14oleyzg+PKePwXEi7aFQB0cAlD3s7zGfD7cMg7oCgE3pcw/HPk7OPD+zocJXqQD5A3fK9JCbMFibxQTk79TnvZP/x/484JS7PR8l++wyZqOOirPr1LUr2LzYQp/MIZF4mZALJwWA79nAxy+PEqQ2nRTABgAzpXcBOZ89epKUucv5S2WMW4R/BQD+NQCgFOlXAEAXw6jc9cjhtZJ1O4NriBPvqZ+dy+MQxLC1ZwDDK0yhH5bArTylkG4WKsD/0Lh0A9Q91AyA1/dH1y7TTQs/HapKAV2mdNnwPMngcOlynj/f3yeLR8R9KJUeHSxyX2P4Pa1FD0go2ljoiTwTVuTzWU1NapTjofxrKKoylf7/ofhsDGtcy5hA43KoDVRXWmHWuqhiI+ALVVRAYgdNpLVL6ZpTtnFceVmortiDjwAA7VXV1x4lq9TK7vbmZThtcnPz86InhcL4z1NyRB4u3c+yfuSyYsBiOHPxKgC9I1N8gVqXTwXI6QzY+QCud0sjHH57ytftdgMAwIZ4DWscXdrjCIIUVfbVtHOp0l3dgMFLHrXx4vS1T2KZMziR2rxXpQKVMuQeZF1NYHS/aAeLtiegHk1P1vbf/Pv/1T/79//7f4mGI2FDPlcbOTGc6uX1dSIK7ukAAEVnYgAYH773YM8DgQ+nP8LocjLalzLYyus7nnb1RqgBDuhIhdK4j8c4Tncn7Chjynb9XRVyxXlkeJnvYQGA2kBmdPEx1JdSy55j0gCp+6eq5dETJdVNkroBIj/3FZCNKgN40gBLEOgcoVILv84CYP/T6juAQW1ec/9bSfDxcPv4Hk0C/RUEsjJyWevRSZvTKEtFGxU+t1nXgzrV7WFurTjBp49IFQAwhif/Ew3E7k66OgnCxNaPJJ3cu9Kf2Sp+v8VQZ/l/cvx02UQXAGDZwsKvgMdXlQcbENhJ9pmmxwuarmo+rgAgMMy8YLsrOtVUfZsnWk5KOjd+pih2TPeFaejRm8oVQNZiAADbTFGlGkDf4lk6K2j0j680sM7NlwDgf3j99in0/bYAwER4zsnlVT2MYDU3MephWhbNg9ZsrWEBakzyeUrp8mAYCjMFqgLogbUTPQBgglMa75iCxyk/3J4/Hm5/+ny9Pf3UJUrMyQU0QSaVskRyck76OV2m0nxIyZSk/sV5TBkN7FD5WPQEWeX4MfXaJk2wnA/Oy13xVnOOEHBdFeWuH1UmSL/vU671U93p+rrpBZ7xpVdHKnpMhvvMHL+n30DeO5c+d1iU/c+8bsaudpiSPlfLv3BIc/8BBncAQB+JYSOZOBYgQB+jmLAzTdCHtOVuV/CYfOepYjhlLnZqZVD4DOpFrl/sIZoT/h0GwFSu2tnKMKolrRtySKDQomvOqc60UYzSAJ+3l6YAeHaceIlbAwC0nUQhdv69M55CiPCyo0XRBfiMtBVzHFJSEQyssQ3oUKGyewZaxhcuKqhIsgBAhiGi24gAE/33P5/NnNl/+x/+nf/37//Tf/YupdQZFX2mHsaZtoudBvBUFMVn0Z7J2KmRqQFA99Z7sfqXmL2rsTR71rUJF61pbtIQcVBWKqHpnAiSz7/v8xjUFh32FgGmS2FFge7EB4X8nNp3A4BM2vt4TyMkcuW2RNV76uubvi9hXO6ttTjp6mddjpkb2ax0xKQenLHf6gTnnx3qfqUA0KDM+ye8ggHw/TDAj7mRrXx9CSBLY5Lb7aca1f2M/sHphDKc4beizwh5Wimnq55+JuWifXsVQ3lYtnvlv3LIAatf/3r6jCgZ5311PmFA7oXHx/7kzH0V+fN66vMCazwaItiwNa12M5y+o/1M/xwAYFKHbpW2uQxcIhVAG+k6/5bLbgCA7wwYbmzi52D4T4OkCgBZZ+zVVwwADJJtuivj6jmIh81cE3xkVWkEdNYjFSu/iAD/9bfXT9FaMtZ6Wea2x6uFDtUvjbO0wAIatUdUuTZtLD3Y/YaDnPZ0pEYfNDvR14XyDABkb0v/Z4Z6W8uWlyd3klKfE209fT7c/vz4u7tZBV0eQaA7qNnBdQi4LlLTCFDnvtKdVcDB3VGyDGFep+mHtoI1DcUhdMVCO56hMq5yVH//BkCYEqq2tJ1GETLAJ0/PZaSHMwj5MCenD7pgp4aY2HzNJLhTJWG76X1KZ7DdcwMMI1pTBkWGCsFV5oGHks6+/truOIctDIC+Oopwh7gMi5kWtQscDTrtzIkp4WplB4HYcf5pgHJSALAomKPP27vG2S4jci0DPG1iRwxaYZocs5sDtUGbO4ChIUhIFDagzgyh2GZAkl4qC1HBqZ/dqv82elKTIU0DfH+/vXdEtXx0Os9Jtd3PtwCACadcxNzFYR1K/dsPNdJqK203FVI3v/bxMM1s0VLZpiVQ+Lf/27+zUf37//ifZxojlHRKXjPcCQCeKgbl0neHsTj+b2obvKp7hoFrJBRX3L91/4SWQxq4Pty+y8DXgYzGpBGVnlxncjcVoySVenvPcq/gVwGNzp5smkGozqLmHBjgdhgPLVyb6nl//15OE2lnLIxtuMssEXHlxGvPdCY1RtvPa1CatMhP9xxJQEEdOI2ASAGeMsB2fZuqAzQNZbRWMyADALWpfn6+vb5+m8ojXbj3H2lRmyEzWeoM/Eka1S1ua8JCljXdYtZCDMXTRMATPDQnrv3+0VbuO2qtp/HCpGz1AICtN9LPK6jYmqPJqZsdhce5dg/cgIBhYKMpWyJEQAJfef5tC+9ZgXsYE5Fm94KmV2VH9b3uAwAA7X2awUvLDxDQJFdfJtAp0IoQ6YYJAOiDOIqv4Rt+ZFUA5HXRCR1tklnPArsd9QPygQNJl3wBAP7u99dPLaqMkp3LFtnwA6VuMLd5wJbRNQcSmktzsTOnW/PMtWmZjRw05d7idAtc1HSQbanHiSDDBoBo7QA3+Fh1o3rmZ1lw5z5aS98Dkjx5AECa6pzfybmFDnusCAhhI3mdKyJLxO9SmNbEM8fbaRHoTpdxQRHlGLjOnbGSy5DDijy9bIMYKu/t/d0NlmTAaHxydUQt14pMfSIUYDrGBscpFL9zToCJRGOtLmBefPdQ9d9cXPB/XcmilHV2mKdNTpd8FuVunJ4Oupk4NIZWjgUEzkVO/ir7xQVF9BU2pcpmnUbOGc1yhlILOH5p3tCv5a6TMZiOgNr6T8Dw+eX59qh8cVsz/3h7n3OcXPRj+6Ynz/d6eza9q1dJcNzcdsGiz8XD7faXv/51AFo6/yXiyWeUMr+Nfgq6xuGX5kZs6K2eXuX0E/AkoU4bDKc1LB5aE6cV4OFiFv7NfxAAuN3+z//4n49zuFS8pBSXlqWp/U7lAeBXt1TZq9+1Dk5solJuCWWNU1IKAYSfBkfqJtj2pwVjRGxjyKbXOT0RpE+qRqUFEHHHAmpK8aUtsvQcYjQ14OzNzj9dEu2idM7b4pheB/r5D0+zazObadJCmociw97/3heGxfj+dJ21XsN+9rPrGb+9vB5RHFogWMEHPauqgIZQzP6NYWeqU4IyBLIG6j0/ZgqxyTNxMfeDYEJBzBagnnz/z7I1YWn0mqdsMQAqTEpSvui+fHjqvKUBCYN5unfaofUzjgi6rPJkW3CAiLT5h0bvOGqcOX8+dyfvJ5HnDhA2Q8Xf7/TB9d8TwCbiX0xPg2Lek3y6QbIBX3u7rLJXXsPCyvo4fU325rCMfg3SLJ8KoNJK+5KqnfW86rpsfzfLfPt0mTDPdw929GdNA5Qdf3t7SwURFRN/+6eXT10KtzJt61w5ymxegw/PGM/lCDkVbOx8WLWyimaeXwQAXu1o7TQ6S12f3qU0RcShxRJRhnI5AIDmPEwaSwRynd8e453D7cPaGvxhHkpP+5BQ09yDhXBusw8PEgH9fLMTi8q/hqRlfykX7OXsgReyx1H5ozCMp6Uhjx8PnrFNQxcrjgsAmHENHa51lEiJHHWQeyIwR6gI+Oo0KRHzenJwMyNkarWP8z9YN0KQpCq4QDmcp1QSlW1Y5w8Dua3M9p6t/J33wBRlIpZI8elpXep/KkCY7x5HEXeUz+phKkXBgDRXDdhxt5qjgq9tZONwlINOlN4jG8HlYYzNbMX5l6rs0BuzHC3uTIfA59ujuu4JAIj5+hkgqzbB1kjIRCpjUEf3TdlP0+2hXn2u6/RhjPQcojARWYH0zx4IGF8BwDUdkkgu6YekRfZlNwtcERw5/8DOKgyb646zZNWVAtAwoIfb/yUGYFmVo1Km+1+zo0lIT/oNIaTW4/fP59tL+UytjevWfT/zjr7nAvQynGbQzghdOxdRzDtdWKoaH3NSO4fKhr0yKGie2wBA8+HVHfTj4/bDTFRGVMdxBsTNnAOzdfqcqsJB+HaGFp0UTxkBUhcNBHJWH5sqOxqmcRpNiSjw4fP1f45mR+viOcyN12q30Jvoqem0NzocgVXAuisoqCk/tHe2P57CjsWOkvkXVdG38kL3B9ZGryuHTTvZsLKsY8Z++fbG4/tSP91+pnPmROZNY/r1rxG0Y9k6MJ9TV/Agp8sa7BQm/7+/bvtFOTaf02dtmpzljfR3ABtsHt+nr0zctBVDHNkBbWPna0NsV5jGWBH6U3vHnOemNQ8gfWsicgfj+0Lr234ykfdOH/FPsReydBZHVvR39uDsh+y+7JgBwJ67IACgA5xhJidycDRbS+DcPH34CwJyMQABH85FauThN4mFpJQV2lep0HIg+tg2wDVDXui6E11JLz7Ow6mtIk+9k6nCGpIeWiLD6AdKCzdnbcdU54+zx/nzb2OIhdrVyayO3nlEfmuzIwSNkSSPxtQ2w/REo15Ypil+BgC4raprdwMAmP4VHH3MxE0GYomjaEEKAIBd8CMM5dZZAlrDOwCQQ8/vMAingcs5jFwCwNRB/72E1YAMAr/rww955wyJ2e7sU3q9y7TuPYv/iGE7VQW5YAxTyZrkORKJnDkwiUi/BgCla63UrrJ+AWVGx0Lh+2x3EhvT29Il8skA4OFFJk253+gE3jQNTLGjsKhtdQDtiyqw/cGBHgXn7UiHM+WsE40d8FitwzTBOmmcA92WY1jOf2hWObyP90RnLSf85wCAQ1Bytk9jlfjyAJppWLKTmmX19Hm0Jq8/VYlObjQ561OilHfSOkYUmnUWCPBeFZjuyg2ce/YL3JG2yHndkR3n3ztR0pqTh4fb9085//ymCiUn7875FwA8SvVfBgCbZOPMKGdgL9ULJNVtFx5j55aIjr1jmiQBwziIBaRtC8Lj+sfs3KqXCt56sC2NTT5nIWnXAFut7Ve/OH+m0Gn+wtnE0el1lSIpIAcAyK5qAXSuxEY6paL7gO1yDivDgZ6V8rgMAGrvmDsAkH4B53P689wBgHuHz5oMkOkHHUfX2R6bAdjOfazsPXBemocs/ZodMSxtHLU7OTaiP+O24wOd6kkn8itw6R6aV+k+dfcGAOSZxZ6IQkpQex9gbYf+5SY7gIrYFPu9UyWsm9OPCmZWT4SHP397LANwRx36pyrc4YOtaV5cDIMAR82fwwA4X9cRwGYBRD27lShDenIAiCZNAVfyZBaxEXgi4UaIbcVrZGfxStq+ykG4xM5/dxA4F+fCAqwcMVFJLpX0BuokVePdWv9hI/KA/h1/X+p2pxOE3nQJ20HOzuHx2eUxAABRzjJ2FoS5ZIitThmUL6hL1LKmbqNblJhpVLn9jkI9KCZQyuKtTF9JTS9R/ULaQ0PFxHT5T93vGJ59SSbFflA0osBEpBzWTw+t8XXoVLewJvRLrwZDP1FB2uSIe6ItyloXO0xEAQDinNZ8BwS0JbRqpTu9j/1LudZRyycFkNw18xVGHYYRlIo8IasBgEQNySWHuv7+179mbXXuGqwp+5uBH1RvHN0FqSNgHuOWrdPoe+5oaRo+8bnubjrfe9gR1kYz7B8HADjVRCkr5anUGcIANFIHAPh4P1vBsaLSnnXT9WpVTA7znNoY6k4Q/KnRwR0hLKrZpYm0Mo4RtSNRPbIPm5x/ByK1rBCboK+/UOAVNsr5qyQOMWacf1JQtjmOppsC+PhweXN6LAA920vjo9NCbbj187E0GODyWb4qYZLKDhaZTFTWqIBhXfcK98Nc1OYtloPb7xXtCGLv7xZS1mZK47Jtpr6HRmoCATC0PJfve+2dPvqP/jznB/HZCYLOtFLdPaVyAwByj7//+OE26DoHNC2281fkaWZNVSBHYAIYSpnl6WI4ALzOlDw5/Vg49vcgQA7t3qn/EQC4BwLYNliD+14C0SMs8LuAAZ/IIs7aVaeyasPd/h4AcCeCrwtNYN3qp3w+7C9sg95frYxrZ+8YVp7/ziSsPzYtVqaUUsnTfO42jp8y21mT35V61WbE847YCSOCJsAbsi7D/cX4KQHb06MFKvptFkD0tUesHvSa+3PywEhtZEoTHgYJE4G7Q6EDhjSqCLMQWhoG4Fn543K+O1Ido9kys8sCrk2WfHY3dEm5YIU0ZQWo2+Q1I7IiEmkNfhvJMEtdAMCaB1N4EtOlFjPNX9IAJgbnIZMM1oz6HTk697YAACK1mR3vrcs6GY/2coVmyqcO7UNpYlvR7oNMZE5euiAnBqm/WoaX14K9qRMoS+JLApNSBmDeP0n+MgCwAUR3mILEaV8BgIChMAAXgY8cfPo8pZ585/H6mU/5V2lwqhjsL8NgqWzK5WLqpNbpK3Qz/KsAQENJRuZmn+PkUqa9VNTQmAXN1jBALxYEnPNYaonc8MqDspcGqiuneEH6SldUMEu/hHzvrykA+BfQlglw3a8XAc/z/KaLpxewkqoAACAASURBVOpEOUQcECI1/JEESQ+3p48wAAbkBQDIIPjcEVy2ZbGZogAA/12rHBKINRdNDr3aGmswnpQuaWngfG/SQPqP3hPSAAgIGMCtstvsmCYdIrTPz8p5JaGZfhX3AGDSOr2nh72LQdf6hHG7psiScqpWZxugnevWeWgfgA308lYBKjAAM3Cp9xUQAK17ia77OfQ6njbY999A20GHkXObItlWqt4+YmCXMz/cbt9/vHmfJKa0YFw/I2Gh0xBiO9NXYEwFouMyI/lcAV+7hDnAtyJaHCB28e4e7DvP+xgYeIzv0QAAAIbKL6OI05ODdIqDVHWrIbJ3JwVge9Nn+goAOOApC6MqoTDNJ7jy89LMbaVG9vfAAOjsAQC+cvTHpn/1r2dn9X36bHreETZKD/Pjx6RFfK7Qanxr4CVhlLxeLmDyjQnGS9guuj6Xo4vVEhbRQjpJOjSKtvwGPbhE7LM8VQuXdanfj6rdH+VReOgzgh4AAHXSCBKbx9Bhcocz/Xubxfgy9PCMw1799+N1l2K+pTL+61T4pPNX0xGOxguAQOgAmcAAJ1l9AYKGH0v/J/rX97xbDxEGwCiszkKvR6R5ZnQHCB1TQgTdo8P6tdFSQr42MfkDAGBBZg0UdJSjMh3+6WKVgwT9aICxOjlOHX7rePNzPQuUCJXBWfb1nNhaVZ8sSll6ZUSlnxgpfSJ2CgBWgxQAOT5/dgOAXrxGLHl/njB18kFC+eLvRt7uFFPqdD1ZXsNUlAaQUSnDJQBget2q8cyn994aF39KgzcAIMergNkCl9OK1m+7DEsindyMoYe7YtvhX2i7VWmAINDtpGfqF0I5NYrJ+hz6mEj40F0+dy+h+jGSjpbsgHUaUgacA5QyRVJSga8Pt8ePnPWUkepn26q4r+nIsc+XZY+KAgDAMBV6AKTp1TVd5EYwAgBihkQ/+zyFOrUmqPXVSgEABE5BHtanbWujauvVSQ6byuJUGVV3siL+AeU9qFtQK5GV93bnV0dzsoaCsbfLjuu9pPfZKYCsfy4VmqqxWSt9FuX9qTnP2e4DLtEZ46ixKbbq1TOkCqflpwWa0qRYZ1IWz9Rxe3uQIkXvo7fR+d8OTEfFtsU2L8EaJZOjAStAtRNsCm3fgfv7sB0755SqnpmWd+fAeQ0YBBzkBgDuamkNStnszWSUfbykAJqrt610a+3H2zdpuHx9jvbhNN/RGSXteqzc+TwBnzVhA/TvWZCvXH+sTuJmGCU9q6pOtnD6+/fvEzQRONu2v3bXXp5ekoJYhjmXMAAgIpKOa10XIIfh8yYGgEsDCLDRrpBsHPLQk7ufFaqA0OBWmZYCF+IcZqAr4NdsG0+644l1GNoJA4VSn1kAGGbbjZa4hVcI0lvOPxxmoiPXea5D4W1eNc5p+vBxe+6FF+1vAaBon1aHvf1IhJCyviPYicd9vH3XZeEETKRIEFfD3N0GfEBp2QC4E15ynJsBAG3qAGwA4Isz5YESodRZ1KHrlUZlXOqLnhAHWR/KyjCivP5mAPwdemO9H84XJoCzcFMZmXupDRjJZzsiQCvtvWeHAaAiQD+ntffnMRMRhQEG+5imAA+aEtC/3Ou3AIDH/Kpnv2g/56pvNwEA750MxYcAxyoX/PwIAFlnBHCLo5ShKEQIpXzJNyaPPMChzmdHg0TgMAEwADZkFoKGWcpUxfyKiCtq5aF6S4UfY1LBq5OYcXqHWiYCVe/5pLc8oKtMF5DL/RpucRhRWi9GpGkFUdBm76oKN8p298IyAmO+OLFUERChpreBAcClk2SeRyyjfiVwgEFs18/mYIdzqgCUboD6efUxSElhDfXK9WfJELY2FYC4rl9VYcP9mvVfAGCDW9jVbdB/eJx6vusrFmCcRdnDs8etkFigYCJ8XPKy11t75OCpY5Qz0VMOu02ohrWoWC1Kba9tRJxZE6cuM8x91g8nCGAG5G4AwPMnaJOAtqziF9E/a7Ij+pjNBCi203c/t79X/6/vA5wRIWudEcbpOeyvZqOuf/b7GFDhZptvb2fC1+fXCWCstRLgdQVRR/E6zTAQ8wCF0QDseQ+9WYulvgdD++zoicS+k6a7BwDzGVfqcUTEMADPj68Jf2sgoe9Aa4lA8uHpaDR5Ti3Ks1TTqU8cEYk7VcXRynAuDN62tlU1O1fZKKhGPB296izJifRyJq+U34lWH1tmQ707I4ObblgUEEZ2nqtxny+NIv/Og6bkcESJi6KcaKqHTgBAF0B5cLEfr6oPFiUUdaDX5Ptf44BjAAMAoBqFpA0Aevi+Qn73FNA2Ej6X/wwAMF3hVoMdP4vabDoqPypoQwkb3DIzPRd+NvLmPYU6Fc4LNijzS1W/YaMLAKh2oYTFzF7Qtfit44a3AIZWlvp8QrQ+R6K6f6YPPfSZXt9CvBEfJhUQIDJuKk7QDnGI8DpK+aJ0TDP3JSfz+tJywFD3f/nLXyyA+nAkfIbT5E1/eu9H2AiwWSCRfNx2/rBAJgvuGKrr/kIxH4qVPOYwABWhAgBIAWSNVmS6RFjABJXN/Xh4dzMkpu0lwq5QswKxTMuUk4gepT4gUOPhJQbZ0w71eUL3uDGXegq8vSX11XELKgOMlPJUbvj8rwZTZiCWCDAMQ5ghux2d3dK3ypEDPNGfpN1wJz+uOQDzpkz/vH3cvlnN3RVp8yZKOudewkjWHo3C3o3Sqh+403eQpnNzp/F6B+TEuakRkgDMr530Ngs0rNddmqHZypVDvryV/6C98fov8bEAQACktEcKTiISc1PLMoEXUGNn29+ArDbMcRpl1eZPOqSl5FRgOKig3XTX3wJqKnF2amT9PxH8BlcbAHgY3RcgAHvvz18dywYAOpdib9DgUKqHxnPCcm8U6aGAA6e71DfFae80erI5ENBt+bBeW4PcdC/D6IAwzuA7GaRHpdCbw2fPN+OxmaXt/P35yjDuzwcDoJ9D+BdbDxvTKrbfnlr79kGNbJuI+IYdZaIOhx/MJyM1qnRTS+lNHMAo70sfQScLAGxGATBAsk0AxHF0xUIXACAE117YRKE25EQ7UiF3A+6RHwcgdahXlefcR0/jiwE0/av8b1Eu6Y4LwmypH0g+ivAPRybfXl4MApT/TxVFIjAxABEArh7biNtUbtYyHVNugKbFxkAU29jSSY2USbOfoQ2TDsG4cxGVAzpm59oPwUKuGtqNtneaZMoefSxO5F/ycADA1nFMJN7adUeiBm9n9K3f1/X0jiGv5W11ajIQ7F+qLVpr3cMTY1VBZPvM41jS7jfRS6Lx9E9HQ+5zqKEpHz9ax59mV6pRd0lgxYPf337YUGgf4dymYdDnx+31RSmMaeo/BrTSgAANUPUSeZqaNTBsWWuN4yD0GtX7aWb3AEH3M8CsdH9QYaPJRD/QsMMMOAWknO5HAIB7i3bu+SrDs8huWK/kes/9zcl8etL9zRGzpqJtAFMZ8uAcpAFUpCgu+1Tlh8uFlRZr9O2XKM4RK2VNkUCocVbs0VDNfn6Bwe5rq4Z4Dn9+15ef6M/RYM8KTIdEnE/uNZ9nRf1vitTnINDAVQxuKNbpopNDlko+FPL+BY0Pv4ktaqJ5pXzUqbQAAGpe++6GSUevsx3CtnPaDwHgaRTTh8B29fCNPgGm1myNfwcAmAnt1Dg3v6Jiy614ywAXIAvAYf91dsMUX1Xw/vxTWxCGcWoALkJUvfOvw9Aun5dU07BMZ+CPg40Cr7GdX4hpuVP0QjiO9nb7/hdV+YSBNiCanhdZTP05Za8tp5TeTc7/Nbn215fMyjAA+Pnz9v37j9uPv34P8NUd+5Ey4qzTYQKyZpllcb9/w0YxTRNG4G4tYED47Nt2nB4uJ++/BZUP//Xtv56w4h5a3G63//n3/7Elbh1WExl8Pqi7TOXy/hyV/GraMSK5tJTlQmxnksuuvFxIJKjRtPFcta3jrYlKqHFLEkROF+ppLto6kLrEXwGA0D6KYD9uD89pKGERGGWH0LUcKIBHG7QkFSDn/3l7eXx09K9nkTARBkDP9+O7RBgBABgYffSg8jADNixNtyC0q1s7pSGrvzzoj/kHuzHJPQBIJ62DPnFI2ZMCt4XgbXCJsgu0/NMrqr0AKJVR2UtUVOI8asoAc4Ey0CfArQ6kryXzri5y6WtwZgVQWqmvR9ASEdoh4vJakVrGaLr6oKmk6THfXLuxQDs1Dg/gEpyK3FqKaSAo56/neXy8/XhPpJApeIsq9poIoEjzUufYkiDKNWfVCSuqcUm3S4YlEVGfCZqjv4DFuKMEMRA2/QVF7PE4ezuQOBI7hLaixTCkOY8YvNCbFoVxb6flaLQtxgfa1UZaOQ8BABrnjfgyY6ElrKytKNUaAxX89CTG5yFjntmjYbkKMHUuBQAQ/c3gHhhBn9EIQl2KNyI8orU2HLIDSxXDYSErJCzQefz46WoOgKLBIiI32Y4CgBErNiAJgNGdLoO5olbvTyNpUqDjuBfTob+z1ikrmf8o2SvYv7ddFwDQFNgZ7nOuOoELwGY0AOhIWmb7/CqQpMZtDazKAsROPN5+iuEoq2dQ5N75tdcFl4cZzIk/n+VQg3NmmJVSB/ipZhKL6b13/rzevRP3uXZFL8Nw/rgdOmu6myFhJ9++x0EHHA0W6IFJq3UqtwJgJZR8ClP4+HT77fc/TepVInXZe7G+Fof+/LDt8NTETjnlLAYxBwDQ2GzbZu44czfuNSYBqWV3SH2vlPf//Q//7xde/fzVPwkA/pc//U8XAOBL7cjzKNkpvREwGOOBFGXVrrpsj0YmNSihZXWROyynTp86+BitlcOcSGTl4dv6dN09f0J+lgWdrn7336gIUBHLuvBuTLFVtC3xi7Iz7WFrcXwNpEJ/fgwQERsBAMBp/pCKVkjQACDaUkepbbIR/8+VgbIlMk8ud3JUQ2sjxnQG+A/LAM/6ITTrBa3Dl6F1C+g7CsqHrSkLM0Dd0xEQNar10BH3H7/m3tFZreO2hFdH4WxdNumcph7iW2BL6GKXKIV+7Y05ptmSzlbaPKuskhkEzJdoX28qIU4skhKyz/aBQCHrs3AAgCI010C3M+NcUh9ftVpNCsDVmPt3bXGmUpYirL4lY2vzaTgPdhiN+viq90ofhzMtj/MAqL6p02XdG0yD2pfagFQkm0ZEAaHTlrVQ6uElw2MM1tjnBQCcd78DAHFqcVu+v0U6nqSXblXt/nvozoCn9OITYpz+HVCZqxIi51JVBakuSjmxxKyNOE2pYhtqP5ZYeQMo1bH7s82ZD1s2ALgMgL5nxH0LDOr7GB7l+7QCA0fAdwEIZ96+pMgLCtY2bwEArV9EkIeX2nMwZIuwGUmDXdt8m8FI+OO33amJMDIVNC7xKaA85+N2EwDwSUQY2XLm0OoZJINNFWsgEDCRJ8xaGai57+qGmgETR4Qbo3dses/QHwKAfqY8RUSpR2tyNACkAC5rvFzf5b6gIZl1UYBaANf3qzo0t0PTGF2G3oFf6JOeHx0wau9//5s/59Z0bg4MgHQAAQBqVX76NhD4ZlFbgroaYQwAJO29AA72fBiCCjW3sBww/f/8w//3jwOAP397NXcvCt6EjZ1QDlKGRSi7GxNl+zVCL/Lz+er4ieZQjTRtDzhQOqSdNmcU18Xyh/lQr/wqtkvnOCq562TFZYJ6HQp2dK8HeR4xxwECAwBmk3Pl7LzUitHlJKHFEAFyeSjDQ3+gJjIGAr7cHzd18g0ASBVEVLRnhrxzQRhfSgCLXDOgoQ0lhGjbfIfoYVNBfrteahNSnURno2s+KWuQQzLFEEWnVwCAE4uhLROwxxE2faEXerODIYJqh0U6Y3XIUp4rpyfsTasnYGJsEKrCrqNhDzWNMVdwSMJqTkq79U8TJfRY8/PhWwraLN4M+wBcCEXLenBOeD9pSeIg+JeM7lX0HwaAaD1q9qMx8WvaM7YFLkwGIKCv6SqbtXfq3Kc1Tf85PlXXl+hvMTKImO7reH2X9P2cxd2hcmqPD7PWoxXDVvbN98xlpJ3EOCAbpkbjaBkQ1fkIx8pXNlTBYS/px2MYgOQnr2fSimhXHKHkP07KJqNVPK6qaTto1aUDAEQj2Am0+YkBSCPKcQAmo040TS95ABMGNuun7TsqbKJt/QMaCzFClO8aCFSMl68Z931PpSblBO1yqo7y+YBOOXVAL06gz/I6B7ArOP/DgMUky/ZovUJTn3K26UNhEHHmSXD37SgePm7PL2Id0vwtdruOes0OaayWsd7qldFUFnbGX0v5BTjEYVsz0xRsjcPp49G/cCvtxQCMDVsAwK/XAAENDBGwAN59imR7PgDA5XPPN1SD1pJHIvEJNtTp0IywdFu50C5HlVDYbPHT7dtvf0ousXoXR/8/3m7vTRlKE2DwUs3aEZGnBbCbUFkIeUSg91T+Bjesr9dJK7ftdj/X+f7OHAH8ru99+JuXVxOxL0+/FQBwBDPeMtRicnoAAFCRmk8kD6QcukW9oWNRs5vuzWGiMQggwNEsndg+NWxChzcaAzuQ6iW4VG4kNA6C4RMxLGkic1SWA2HQLDRXN7mifVVbbtc2CJne1goAehJ4U4hMOhzH+oOefOfgqnxWDbSFVLsKoDm0YQBGTJkmM9bIuaHM7uGe6MrU9q5iqBMhPeL1d/wfEeEq54V1zBrNPHIi4SWQNFPboRJ3ZX9haDpMBRS+egRALYs/DfbopD3qu1dER07RF2ENqNGPZZhPQ8jtXBobH7OWfyxLl2YzMsCfFV1ilKaXhJ7rwY1QiGZimw7UiIaDaXD5F6+X6LoOrUHUqKoU93LYfRwKAPSqqkZwRzydeYEBv5co9FPm6pa4nXOhevWvAACgj68YN9Iy/L3zuH6/ziu/FGOhjqZlNwUQzXW2NjtVLtEABJCT4ydnewUAtgcD6jhPocntcKwHorFSNENjsECvbsRD2XGczuWzku9vPwKxaukqGkeRngBpE+0ItSNbbUwbJcOo6TtOo5xrJAkDoHtrB0TFiy+lcuPRAOhrKhbSDEcOx/avAODpORqIC1jfnnGYNHpY7HNMZBUnMyBgsUYA/+3guSbuQ9EyPP7dPnw5/Dj6xW70WeNwpJLXbwm4A6Rt71TC59LNvBPEhYdXtvokVVsdXc7ciZ0GsUEXAMiMmLwI6cXcjSaRfXpgF/OtDUTXqvDvWwSrfaLR0YUtLuM25mS95qSb/PmfwgDoDLVqJc9FszYBzmyLNaVy/s9Pt5dXAYDnpIq0/z07cvpy/m/ff7hnTapnoj0JQ7767ZTpVPoF8cuO/mGxSAFsp85y+sQIiNylCmMres4Wu3uxLb8/eYbX7eXpW/p4NYo3CjJSTc71HgCQAoghVKQXhjP6OZB9h0EAAMoAGLm3TjQ5NNXBaslbClUAgCLTF7gU50TFm6qMOWoMHeNmMcfqye6L2hGwofA4XKXRIznOL9f/X1tzenF7A0xburXvMZROd/a326C2CiDNIfJ0aQLUY9V8mp9E6yMRHMOYTL/RmSuOioOA/SRFAgPw/tDeAuuy5kCs4UfjjM+V8GFwXvcM89i9H6BYTXOuHgH7kHolA/QnmvHzlQHgIsMwhQBupBFLNQrdK7JFQXD268TKNeQFABrKowY9KU1qS2mnAvJ3EvHBuoZ1bJ219QOaJSAAohNyokYr82uEDQAqEFO+1g4ARbXfLwDK/QGsaWh7UF0MA4BEdBhyp808sa4TE1uyGoN89ow/b8d//z3mmTrsimgSBijiwmojeg55DlxQ8FDu+c4xer9Ldw5TUxHeMbR1WNLwVNRq5/+0AIABOCNpWw7qwKC5bpIXfG5HknmeiIqTCrCSXn/X6YC5E71bMt52WgQtud8EDee+A5T24Boxd3kt2wyuh967omA3mmnKTnuvznhKBwEAnAJY1TV+nQUA0PaQekFIa3vmvPDLGGui9tiN80ybEYXhzB0XQGsVT50cqQKc/ji81W6Yc2SP7IE0Nw+VcddMRcNWs2cYWD5KwZ7XhfLTrDITLncUHiiduzYAYPpS4OADGyMCPABg1q97se0CticlpwnYDsDf7v5XQDag4tJY6+n2+a79ih4sDMABAAHG0UA8PUeErbk3AgEwAD+tHzgpgPfvif6TRm1QkRD7AgAMtPTpO64+e3JlAfR5uZfX9V2gTOcURrb9XQAAuK79umO/vz08fuqDbwDAYIQNABoIWdyzGQDZN9Lh1P9SOkaOPBMBU13g31XlulbyXXnQ5msnAjz192wndFrykCtP2VgOY2bzvYVyrefdAGDEbQvjeRwrERAUe8ISv/SMI6WOCW1D25BC6YAjThOTPplUsx6q1C5aBRm+7KorX4ODsqAhrxEBTgTZZ5oUSRmAt5scUsDEsV8RgJ3LRC72oOsDAKKCpuzTBmPl6pT68AFavRW2owKYWHE96RtkEojmvkDAlEU2zNgIPnk4zOA2GDXuNX5ygK+fSgLUwWpt3cgpzZwCAFomdqz7fBbRvy9qBW26iiQAKvrWGRvkRFugFIBEgQAAUaI/1QpV7I/AtMrVCgAe3pnfferL6XJ5DwDOvl0BgFegBmtHmPP3RlpMuyzQoPyvX2eS5gYi1QTYKLq++QCAFATkzjKuOVtx6rVnr7xN7XQoM/54NADpqPlw+zBFmHtrf6M/FwAYLPv9quwmUqu6PH1qTjpC9ikdB5VWSerw/YMJbWJocCZZ0c0sbb4l0CUVTektkOhuHK+EXpqypmYvr6H4xQDI2fz1+3ePSKeqwQGHmyAdQxy0FwZNAOZSkrWnmd7UM+SbU6HRBBF5HqLfIsdF7QfrUjYoijpP7f9Wk7MwAo1eV2AUG9nXcBOg99vL08Ptt2/f3NTGzJ4YAE+RSw6bMmKDZE9zpH33VwDgWGQ9AOO8Wx2aQIEUiRnMMHAXm3Kn1dq24SIGfHo0IOM+AGy+YtGw/fuumf9U20h9nQfMnSDvH4q+LLenKrYctWWRAACvvfzaj3evXQnMof8PA1DWCwDwURHywi/drgsDvP0hYMaYqlMhSRVGrHxSChOErTSA79tLNb3Pt9fSlB3iYTTT6N/DBoKOovBt7tltWTuwxxOf8nv6rtNAqKEXzt8OSWkDDyf4eXvrFLfGKhMppdww3pjD0uqiCpI4ZJvQTRhuKr+lNLmHiMGWkGoAgEQwL9Odb6v0WXAvlks8Qv3bD0+9d9qJbgKb/w8+V47wuXnDXEizJDSw+Py8vT6uXnh6D+WZCwD0zu7LvTolkiKBAfjx+T7T9MpetuwkIMANXMYeXUVEAStx8KcJTD9Bk8bapxjTRIX7kmEwI4TOSkCZH3DYVAY6E29KmBRf7L7dPcKdnP/QWxjHwWam3L8pBSAEr5cdAJBGMHomOWw/F3Xa7cxlJPz5GQAw1pz0CGzSaXwiEKDZ6B7TXOlWWIe0BbUGxCWNSQM8LKZoUkra99LlYQAyx52pR0RrIHbWGgEbgC6q+jZvMUMD4Cvoq3OM+C+dOj3XvJbFhJbLJJODvAAAV4ek7t7OAGPcHFP+fKZ5hnkohXoK048IsADAQk3ZDAOArLNLZjXyuhH0AJveKaXG3Iio4y7cDMjTz/RcYSDB5dYJWGS7Vf+JvDalCw70XTR8aepyNQLSfibPmwmRSZV8uKTxL9//evsuI5+qsDRRUifUNoaBfQO4yCYCABiT7s9jO/V0e3785hToCD1bBQX35eeHYRmjdACAqlBGNDutlU/ZM7bUNpEGOnOPtf9vLmUVAPjt9VvWVoylGIB3lbV9n06mMQRKj9W2fKpEMozfCRqq/yJt2ImtwOtjuWVOfQOiQVi6l+ULx7nbjhcMC6wBuDYA4P5sESh3hmqB7RB1zj8/EmoN5LLbOackaQqVo3N9UiVi9+TAIGyhn+89TYCcF2/Z624JLbbXHqsvr317FwAoyXzASd5L36ZBe8PixPoezUOrrUbsu2r/s1XRJmybjZDy4Vsn18+ZQozWLoCgZ9EdcaIt/VtletlAcsgdAuJoXzMB0qgHB2IRXfOMGOMYwxjrUT6viVV6eB3CzGM/I36txG8k3iauE/0bkd/19LazrHhn3tvOJ/XPiOru6aZ9EA9qBT27qvrmIsQ6spjG0/PBY2YZZjE11FchXV3XaY7jHGmaCIU9EcVamrMqcgOCtit+N0IN4ZkhLIls0mAmc+/TQfH00eeypcY1ZTh6TtW3Kueq9ZZ4xX3Iab5UNTCzEEgReIRyow1X+zli0bOEGuXZUsfdSPKuVnc76ICKMy+BC7xioqnXlcP97fPJTsQlQd0H0/91tmM8h5Yl1o8DeG1ebgACdPQGkjJ07mdfFX1jMp1+Kcr1Ga1a7zmdSpEOrnLEuc5kIF66Xr7pPm0VcA/dyMOaVhuBroFMxYiKMAWArFmoMrpg72LwVv06Tja9+QVCdmllzrYZgDJIOhMGHDo/7m6GEFJr/nB7+PZy+yhgH2CCEKzg2QaIqDjcdHzJp9ZfKZyryTftWmUZ+550QABADFue46dExL1b27hDoTu50zvh798lUw5I3pOCK3sYMJsUgIFAGQAm4yml5CiLDIgrNcJMMPjl9L4X65meB5SSTll0I7e0Rm66sBSuUgzvyg27bDIMy1cMkG6K9Ah55DXpczB8kdNikrCPdipyvE/vZrDMAHz7dqOznQDA+9vP23//b//dWxEtVPZpvt4eb9+lz6h24Boc5Xtp3Vwyp+Lc+BPBRtpCXRiA+LnjhgveR+ewUmWbIsfR1eNFDDqp2KUtWAyDAU/Z01RgpK6CMtO8VtIABirWTMTGysa8FQBR6ozWIWsRZ6+7JCA4bG41cAbg8Df2q+0JQvPBnneDuIJ89BiwMpm+2lJIRMq7eo6uvq00Qzz88KfbS7H8oZvlPHwZStuDIkBfwdedmW0IrEhEKkcaRdHQhZruAICJ7nqvbUQQxFmDUQCwyu9O5EFJXNXyNSCuSXYagkVj1Q4AIKL/CgCMox5F6zU6vkeh+8/kUSJCa/Z140WVbwAAIABJREFUOZxsSoAAAMCfpw5hSia5Mc7F52Y99ocxigJTlNWhbE9eelcFHAp/T2LTM1M+FUeenJ79o5mIuFtfVDW1eH31WGenaoxm324/1coYAaSbqbQID6oZ8SZsjp1+VPRQhrEabS5VBzYKoxVlsuc+L2vB8+cFAersRLf/Lho1rPKwD3b6a6LkOIjSyby0HJAbqdQAEGHEONIYJOieSWDWvoxIKPoVgYCpdHFpI70qzqfwqjUPi7JbzvdNd2hRSHUFBYDn5/Oj54xan+PnFww6jWOOg69RWM4YtkXfY0foRljH8HDf9fmnbLetVGntzV2289EP/HYAgA6XWyavtIWBBJR7HZH32eOEo5mwoayhDrBkpsf6/I3Uifz4HnVbu0ZI3V1a+DZUn0iwwMF3uCJKg1paZFcQSOoEAKC7Jw1AykLFNkQZTtfKCWD6abnjqgqyCJjosPvBkKpMk7oCAM9w9xCfiEgvjq0fj7uSIUHX1BG2x98zDFqHhiEs9vnWcIufYW9fXg0A1NlOtkjPKxDw3/7bf5/x8KQ2UvaWuQvRcMXRkaYdhpRqgHWX4z+4QR83KSy8Asupe69gBre2ob7nMGUnR86533eXdbvYkvUsxXpFNJlZ8Og+FWkg5XvfTrhucCVmtvIgHxcBAKVLrF1p621sTJ2/vs3CcLNq0liUle4ZStM0/Z30dnHmJ25q1YXXp2/8qWdrl8+1lpPeniZ5J/JPBcLdJNs/P3zzUVQEON9QAABtwaXBTXwFAH7+fGsdOZehNbaliYR8x7CPgD7mPMrh1nCzG1Xns08z/rcMgIVP7siXazPjhk/iZNAjiBEAQJ4MZ+IlwvCQf+SCfYEANtIGSQEA4nQYkdx4rSroATOXJkLDyE4nqIjKWw5HlCRHWrFlnE8iR4ObAiaMj42jnXtujwDduyhwhqYU8k20wJhjRf/Pz7ffv/1mI2DhkiLet/fbX//yF6cldr9wnwdNOMTxUvXpNUg3xZziqukLADw2eQEAO+b2yp/9roEcEq5/ph6aS63PbADw+JxxQosVSZOd/oYCMwY56Rq/txyQjddRq19yrNTirvwqivAjFTJPk34KZdHMvXj/+J1qD1I5RxCvyXWnSeuJYGtMrfFrCqYAgM8fAefD7fX5t6YAjhOx4aKddpu18Ln081MvLhGS+7EvR1vmAwYAw7pBIIDKoOv1eWZZOFBgemU1IzpX6IB0HocFNDPVEcsbAAxYzAo7ArbepinKETxVt9Be7kTwkyYphMQJKhokJcI6G7QtbYtWgXUzYyMg1BSAz5MoVlUA1LG6jt4q7Dgwf/4qvwH7mrXiMmA51AWOAABOMSxal1QAY2e3On6i2bt+AHMmdrS7QCX77aUt+E8A8HF7egm9recRCLDo0jXtYnw+bv/wD3+5AADAnLXisi8fSQERy5zOkRXrrvJU731tVwI3qzj8s9T5+zNSTcYNamqDCqhtmrd4FT+1I//53p1iAGzU8QawtiNuAQBAN7M4dEjatc8sQEycnlM6NgBA0sTn2if6TxoqrbYZTLZKQ+uDfIa6eFmypozbjTIttJNzyuRPOvKGwxtmjuCjH/xL56/P/y+ffrdpfPv5I2rzRv0wAEYMXFgUqaWg7VCbP/z4+UZqcVDcnoEMA8Ah1wkgljM9p3GpRMybKl00TT52yr5QkU89ZR0lTm2jX19oRb2Uxqw4ckzeVv8udH3HSs45ijo6uVavlenHOGMHks5DH9X3jmqngdAahmM6yWKHKpcBAOjgnF9ivGkHv0yHhmsEkiE+jQb6mgIA0PWn3hbEna9uvfrycvvTb7+bCtTnIwXw13/4y9C/TINzvq8CzlZ7en0CgjLsBU2Axzk34gsACJ3MhKAcbHLvWeb7tY9hvVLVnhp4KwCg9Wu7g1H1sQ0G/lNfeR7XpbdN6X7f7SwvEVSBBcYBRiZX/LBnea8hdk/hISC150PU/1s1HNuQuQWv6fNTJQEDwL20nbw9GgBMP/N+NsRkkwZYzuASDen9PY0u676jMFKAA17LYA1IacXOT0ZZt45/j6/WyfaUQNq4Eum2sZE7Q/rq5AH8iXuf+Oo6cu9RypHR5FC5oHWzbWjTo+3ocXzobuYcEYWTsmmERIoHhoZUAGmBI9LLlMenZ6XNFDE2qvtI5zdF/AzXEaUOKLCgtuscG/JokeE9AEgq5VqZwf5sexIZ5K+VI4kor/oa1sJ7XH2HAMDrNwGdlFIzBdRb/a73/7z9+P49E+3KyQ8A8F1Qn4zDYGwG4DCYR1w5NmJas8tiphEXAGBrFvgcp6zx15bu/pzY7X4FkO0AFmZg6wP07bKP2ZMAgKfHl5nPoT3YAMAJ6w0ABIDo7eRKlJbflQ3BR6U0POGBdVQdr64nF88TBk/7kp4MCBINfCnzc0pOviAtzS0qbwoIAGA7v4KcLdzeE159lv72+XfD6u8/vg8AmH7+pcdix2KMCPOda21pnTQA7wYQjWbHiORhs8C/tqLNIa47emr5lp+qNawFAvqruTTNIwIABhBQetj3ppTGl715zlHRLtdSt5sjs0pkMO77YI33n/KoAAAzJY6w1hCcNUmQ/PP8PJszDX+kEo6hPw4qV2x+tdWpolqtu8Vj69BD7SDaygFvos450uQSg7aZHAj74G9MLvzlxdG/WABrAByxvN++axyuO7HpN3n8Rjra3x3nGgS5YJZ3Syqg+dzA1gz2CQwUmmYUyzWPuWld0C0gAKMnI/Pb43MGArmPf9sBU/a50ga+eFNcUHFc65f3et8zD7vsin/biDsneUX/FhcWzHUnLxUqrU4wKH34vP34UFXBQfC5tHF0+lZ9ZtIC3quK9NzH3T0kRNme6N9nfeVMvWaLTt1nWYbG8HgBAP59kQIBB71/8+8F1W4F3siT6BWGwIFFR1eP+AgBosv2cvasdlmlgN6oslUCELEX1Ro1pUCOVk67pjVK/onEoyPh7/bf+/ka4MB22tbofon5mjLPVhaNfqMtyjsQ5h4AnFy/oufc6VdPs2xzrt5/7y0A4PnKAGyQwj7uPcMmkxRr8WrSIDRe4sajTart4HXMFLp87HZ7+U00ekaGD7VObwUBNQ9zq03a57panzcX0Jy75bPfI+UIeDN8bdPttUbL8lEAUB9jX+MDl0ObO798wzrb9her5n3O5qqU8P3Z6QW0Pf27tx+aBZA3kFAWAMDaZ5x60t0bAFR2ZRGgzduMpEfvQrzeXi8FAGPZWxbuVvQAgOoMAAD65Iwvnk5EYgDMOlSQ7w6Z9x0W84mI/nH+PnM1Yg9/9/L7J41SQie2XWa/4TLkQZel0+F0yGiN6eyh6hhZwi48O6aFP1PKKLYfcxKq3k4jRooPNdPyegDG+DQHvQWBTIPb9NgVMeYAAQzy7ldxyD4gYzyXTmEbvXE+7cQ2w16p7yc/34g4ZznbbmO3ygi1kzTyKMYelzGpCV+0IL44/90SNK9rhOkWtqd6gs5AaeV7HH4ORbulNTKPFvLR+f9vVQI7BaBKjR8/KiIkL3sEXVpTF171DTznvW15rWy2d8T7lClpmWOghy5WVM7eA3JVi6471Orp9T2GzFXUaaSUaWUxguw3Dnui5q6/c9Wl6zzsZO3RFg1u0RGRw0RX1UDE2eU/ylTNpukz3JVOxrMX+HaolhgA5+HpMdFcd5xEzgsOELLVztRMjy70Gbe8we9ETwACmA/uaI2sJzkuClt/7TuwxwsvYfA4iRpxv+cdAAC0eE+7BuP0Vk436b1TsnocEMK+Bh+TuoqgKg4kjVZki3YUfKLGUXaNnmOnAHwm2pwFQ+m7RXCDEwKwkVYqeLDqXy1hfedyIg8AoAY8FHAIhzjJzSCaKb006jqG/MIc9nzyd0dDleiR83sBAStIMLOxGLSZBqjc/2sAgFkL0mVaY1IZk0Lr+4yt12kUA7A0AAWJgABH9nW4fcgJ8sJI6B5GQ3Yf+fsc1v536U6apZogfQ+zHsYJwbCsM3lhtu4AwI8FAKzleQoDsAFAn6QgIEwUnQGd9h1tW5jctg4oYR8AkLtwepAQYHoYlr8z6EpaA6dse6aUYrIeaaoNcp7MKpkZPRq7UWeuEHJreSatpzMMAKBTFo7J7zuNblSnLwQYegRhzFCsnxoikRzl/FpIcmj/5XDDDLRZj4xTAcA4NtSfoNmLw2wE5KxrFlO5FVDVJXoHKTbqd7qh33nv8ImicTZ6nenA9AshHQARJfLt9s05vGkemaZDCBwl4ilwwuBsMBMo9/NMWQNW1sjZMHt2ehTuM8CFkpiWWwYAiGaKMbKBaEMVU6Qu9zvTHoci004w3wAh4IuqAFK7HBDwPiWQBhtGslnJAIDMYQ/lr9HQcfxRmcc4+FcbyUzVQ7NcpE1w0qYCFwBARMnzYKRs9EgJyVLUUNvBgniWAaLJka+aP1soTrXlha3SMwAecf6KBkdkZ7HY+Z5Qbic6xumPhqYGfwAGGhGYLkfgbS+7KF/tI07+OOQzNIUafe+Tr9/SMCD8Iq1WR4BYFlDkdVUnOEWgg9HCRABGdvS0S3nrzuIwFlkFA0A6g3+aMkbu/aT3CmmYhFijfYYOHYdod7OqhVzeWh0HxnRSi0REOKvtxBtR5oikTIrZALCGfp1VSmyT2LJJhKIp+xND0E6pkwKRXqaljhfWpCARMVarAAJYCrrQv+z0J+iin+XCEPxRCuCubNDMhqt98stUt+zF88Pt+UXz5N/M1E4nyOQ0fK7crnyzA+t5Moip7ADOf4EAvVd6NqxAgA6saHtcBnvKAAFwcUPU46+mZj187NWelgmzM/adAJLggtK4goTc944Ttg5FgO6kZDjPEd8mbVnT3CqAfK7R/DY1Okxjy6cJEMIVrguTzRiAn94Dh/HwPxPUlUFwCmCNl98VQewv7xBcFbZJfnLYFQOA12gARgC06eklJHi/Mc0otBGRetBycrq//ALxZucPtbScv51taVBPhUa0BG2LQQfNtLCcNIWMrQ3tuPVzieaSLOe9o8FLxAAduLopfQUAti59aLfb7fb7b98GANhJt76bPCIUjg06iujeejnfn28/UkY4UWgOIroIaSSoqb9G/1lbVNDJ/1P6F7reIICa6hpPNAI+XBYdKtoLBai1lWgLp6ufd11r0bgOlEUtddKmrtspT8p/O351PlRk1tyYnhmHEehXOrcAQL3xg3DzewAGFG2H4bg7WWd/21D5Uuu+ZGdzlhtJEHXwmQvYYGBQq+tHf7iMaRmYu9QRwJHe8BskDtVNzs/dBddUvUbAsX9GYdMHwE7Lg5TiXHbOdzfisZN1NJa7Blil5BMAsIVe7sFfQw2j4defCK8AVuvzBQBwmVurd2KjTiMv9oloo31lvAd2NJ2aODZ/gSAcAZF+TsOVAYjxalVMNRD8HcAoe5A1k7La93UPTcFJLAcwKQDuWplAlzE3QsPpGE96JkTZhqZoAgICadOSVqD3fXQ3sRuZfHg0SscsA8J3CiCO7AoAtj0dow2DAy1+V+o1+9If3unHMLbRQnk/5egMYNTvQJVaLW20oLKAtqkUyXXw+efrcjEOhHoXF/U/+e8CgJz/vLjtfsGjzjXngefbDK4ifNbLdmKViWvtzAAU8HDPhnVanfRgeeZ7AJvzs7G7Ll9uXwa/vlKobhRX3RIfo2lfP08j8uoak05hrcf6VQgME1x7pU6JTqm39b5LAbm+fC3b5yBLokver2kUBzXD1OSND/iO30mAWD1GAMBvAQAo1Sn1clOUo5Z+cqXmKjlb5We+MO6+dQ4Jb59N7SzoUhjpTnfmOet9frz/cAoA5TbCGzdbUC4aVTGg5L6UjlnT3ewpC+z7uE4WY1jaSc9I1HyPGjFk5J2Hgu4o2uQ1z/x6uidSdmaNBKWSvXIcYEqDpuQP52uLgTo70TQHPTQ6stNstPOUzaGqTBBmI8gzDpY9DB17aqGhIP1M+q63NMLhp8Dz9xfm0gQIg2VLmLa7gBSJYtQelHG3anaSA1QBVM+WCR511+swozj0lTOmPfI6zH6ZUpXsjyoUwrpQRatHerJ6W+dH6+U89AaLpbh1HH648dJxmHE/DFdpDr4OlT7k+h6G80hEBCfiscZ97tnrnstJLRFdOh2g95eIduXADXy40IuKb3MunANCaZUtZe0Be/kszr0qXdcqAkDWRQSFcHWJ2CaP3/HVO4qP2K5T2ao1STlue3xcOtEdQzSM0x0ocSmZuwIeGjsOCke1xKG1S+ccohnJsBv2A1YCQO0UgVOY6V4Xdf30aSG7PXluK8hrKKHUSR3MmRuwHuSXpnAFVWZjck5hKIb15F3G+RRgIAq7A2ha6x3hbmDA/9+nCvjctlvVkmAvqDfx/SiAkXYIMJU1hFIeEuCrt4UgOKCiTo+5Jmap7qLdS2kfrNOdiBEw51LBBXJiBk8zIwOjBw2TS6fP7fRGv7La/tJ7IszPZhTOT2efoijhl5kRYLt7rhzGx2wr1rb/s1yMX8LdcUE9favNYjYx2hSAodGAJPui+tYTIGb8dbtDzQQQgpG9Dn7/ziKBYfWZls/825fX6G0XAIi6G0PNJaS7WG4mkS0iDug+3vgsbn4uDgjaH+efrzK1qkLQAaTHPdQbY3lxyDzbpCd64LajCppuX4BFN94DAJy4ozoOzwUkHETOZwjNmB0kBTB52iT3JroDAGwBWRwuU/GK0Ay6lKNHsJiucheH1Bwh3JOiX1/U9ul2MgQDOs9XACDDPo1Piuwb0cGk3DqNj08Xv9zhRHe5eA7RGJ/m/8MK6bdUsYrGXDnILMmuWUWICwBYxeqBXO2wSF6WSXerH4VfhBbF/UwwPXYABQBe4w5xgcn4BQD0nG8AgBnAkhCl8BraX5wf70t/dxMPq5EWYAPqez8n9LLf71Fg6X0alnh9q9HIha5YEavSmm+fwdFKlSFq7przmW5lrZNmH1dvA+6EbwuUcR04JZ/bUI1AuACAXv0aqUwEgoME7Ew2guivB+foLGQBNB44t/AwA6eCwoDF/9o5GTA/seQJEhaDMs/czxyh6bFhcXIx6X6sTWGvKJVnAUROamT1OAglDAA4wj5vV89Yuh5WKb8iQwKk2LdVxtV14Kxt+zpeaf0PdeUXwfEueZNdKnumO5J1bkT48OgZAHM+G4Vi68jTczdW5mZYAd17b0VZMM9GId242VnOWR0mPlHMIXt/GIBqFqb6p5MlcdyIKFWGV1bQJ4SGUCuFzdEhsNm6HL+vhplh1Z0SOgJ2/bWqABABhgXoZMCenxKQCXaN/NrypHuUFAjd/+5SdYRpPuCEYCeQ2YAJ9qVdE+bb0e8d3xT7HfOSDpWA5m1DH/7F05NProFLklBZwL2h5ExWPszGnrGYi1bs/lbkcvpi/1ShZHF2wMFG+zr4QVi+xGUXEEuZDWgUR942g0GuFAs0GYaH+zGGGeqjtdk4cPrfe9O+qK3ldU70Bp19BGtqxenDvESAGwDAMHwFAFzm1TrTRJ3Z1xSZ5oTRmQqxj+nrsjVWF8+wXgxoIt4wAKWOczv6d4kwcTaPU6/et+TwUJq1oqELiuzzvf1sr/3mAwUABATaCXda5pQPSuvh5sb06Coj48izX/M+nzenJPxWoOfWjyOEoiJlRJ4VrHqaW1thAgBmEFGNsz769zcJblYjGgxUQfaUMdrplplZESetlhHRmgUAuEij0PVDhIXQNQYwgp97BiDbl/2iFa7Kg4Z2b7e+pInICSpiOlLXcaZjNNvcqE7uAgC+opfp3Fmrzxp6bwagZRztALM7hbbZFwPa49ypUkhKQv8QFfw4XH/MMAo6v2Yy5uweHY9yozGb1N+fsjmixXj4NVCr1SHHqWYQDAbzq2qJYQBX98rZLxefqDlMNRvW+0QVTmJYKbqB3t7SDTX7GVoZsdlLmBoc2/7KWrl+qK9nG0U007uJY0XcmM5zWUPSeN9eXsN5NcDx2vc8uPV7mZdJMZUsY09nuBEMAGAYMFsjinuD6eTserYAc0vKvgHoEtDlhYfZAID2LkrDswEs646egbI7QIrN6wLEEnICAJzKMCA5CzkAoDyjT1zRhKUSBQ/8jBsCTR+wnt8533f7VSFxznFXqIZuzqI/eBfRXztwLwtZEIvtxm2EidQvlXfPpynQdFD+58dHnf1GafU8BQCg/aFLtNil5C388iS/tgW9kwDs6Fgb6yoAr9Jx/jjWwKWgKmq2U5bUxi5imNuK2AcNoFKEp5cdgdE0GTlGUEuA8tGXZl1A/RlhEwgYR78NMhcPh3OePUjLecBY/6xlqwBs6HuxeL17BkAfUyp9U3DYDN6gPCgU/xBqKxWi5VArSgzoGNFFo6YKYLMXp3Y4fRXO+ZpLdhf5Y0h+dVQPt7e3H1PyJ9ceEWB0AHo0Kdyz+3cMgNbKAKANoaibRynd/Lm6E04+tXWuBoMFnzBHw2C0q5soXxvRxRRtAGDAe9OwoKYArhs7OS2XFmK0AaTeK6oScFbZQDQAUKAbnKZ3RtMLjrqbbvuDFIABosuwYiL0+6jIAxDTJrrivTWqmJ8glcTekQrwnjxKAHbtpDdAeA2E4q7Ath2AlnHYdHVknXY1AnT6lKg1hZUBWRGkOVZZ4rJ0rDQkNoXJ+eHz57Pk85M/3xqHY5Mlcksvfxz5RIxOR6dr5fbJONLZ87UO9wygov+X59Rukx4i2icFoG56AICxYQO4qv92WddqBcvkuPXcm43Z9/ACAL4AAbBAU7o6hHkO/Dep3p0Cw5kdh8v5jG3uOTfzDpgsoGnke+kD8BUA6PPVHXjvHiS6W0HGTrcgxB0A2R4nWxMw7XTxDasdrt4AjdiwFAWjB8RV9DBM0OlroPWJ7iglgOl9eQDA8axL2D7VQWUkJv0NB5G/hy3LZ8xtzRXon9kP8GLkXXdgEharJ6znhVSdXs59NOrXeV+npgQAFHFbsb6N70JwSVcmf+bo50llH2c2tmcdtwxiO8iI7A6VkkM64X0/bhxCdOOM62A6YL99bRYfneh/UE3ZCV9wqN2idRzuoOk7AEBUA02+6bYtvgEEgJLxFQCQTsq5AAAHAaVwd3Szey1owyXOIXIbBmA5I9WmujugSkgycv3SV/1HW3HipGMkMf9JAeRQnXGoUPwhYMMI6NeO1i4GeRwgrMTRcWj0Zd6tNfhlAkgJqHVqfn0BANSKVuNjJbJZtB0xmdZKswm+AgA4qrcWeCKadMSH8y+IGCZosVsAgLf30MFcvVHsFoQOrV0wSlVHgjyBYVGEBaf9DKMFoFpkIqpe/gGHvwKAAFrozJQrrlh3RIA4wIhE29d/p0YaOXESfD/u7pPeSEDtnJ3FhK2/32B5g0w3LNL9JQpdfRfmfbuOfv/qXNzq1o1mhJsVAZ6Z5vo556Gd0lCZLLXLp49FmLsCANTi89m7mS11VQTE557Iki5rLsO71uHvu55nSau3ffcJcgQAXl8ENCuU/IIBAABMbniL96qR0r/9UwDg3jYdm5b9G+HcAgHs+WEwr59DP6c+mk6yND0E0MR+Jc9NPp42teTiWy3gttQBwHaF0y9g1EmFr3FujVkySv75JZqnlYKFYT6usXtKFcj0UVDAca2BRyNEVduIxDe7TZ8bn8k+7B8AgKzdHwOA7euGVWP662g6dnoozztpq0GfBwAgTBl3tRkA1+3WG37Gfvuzdv3G+VdE7b8/eYpDJpgBUA6lUQMIaTZwv0Ajn0ueGycrhE5euvRR5Vyn7AATtgdK1CE8thUkBgNRBV9zNoPgMz87Ub/RdPsIuCtXUwWKmBiAQ75nuiB1sUDNNiT1uhP5LOe7/3dXAeAs5t+tHTmdAGnVa0EgIqxejKliqBH7UATcFr/TxvnYsCiUPWK2AEDTF6uqkGtQG6Yj2UykfYipPd8Acec1v880wzEoa4AGBnCi1joVcqqmIFVG15mIjkZbDjgAoNMEO/ap8poYCp3lHw+aZlgNQNHuBkku8yTlE0sZo1wnmjJE7kRUwj4vpalxoPcNSpIkefQ0M48DpTFRFRCIjBwB1GEQ5SktEAbu4+YUiPsKpC5dr6rRwLvBDA6WnRmRIVM353wjTjopgAOM8tMn+qPi4WnYszH0Sw8Qx1UKdTW84r6ZBly/7hkAeu/DlvGt/ilRiZ+t4x4QxeE9UaWfuU16XCnwIQAgHYu+V2WfqTwhVzkAYAl4DTa2Leg+XxgQM0MngtIeCQCMbaHOnzy+SqNW2de9808mpg7mUifPGfu8fXsVeNnlvjSG6Rn9R1IAspNhBVoJwjCYu9kOB4SWvm9nRVgN7ulFNLd6OxBE+vMtwWduQFwkpa7RqCCClcNXmlgp2twDB/8dy2wdKwG0gOp9q/P1xjAriIVhHD5VxbFSQHrGy+C2fTjvRYBLk7apf5jiMBIFIYvd3jqAUx6ZCN33Yd2JgKgCgC9EgLmP0lScqX2ugrowaAcA8PmoaKKPhe/23SwALZ99Qq9onoW+H3H8bmW91miLj/1saw9gy23rpQEQAHhzDn4YxkSZ2wGtfvOXNrfHRqUvvMQ1kxGRQ2YmAJ286APeSzUA4M00dF3AaacLnX5XpudL2cUFAOx8r4VZ7bntGl/T9LRizKIBAOzA3jNP/RcjuGjz4K18z+QL+1ktrAkqmVkAexhQNjqv3kzBiGT8c89CsR080ZKgvE/2RA2oxADo95P+36g9TlyT995Vfkf6Y7VRnVa7NX8lG0NWrGYYUnDvgSaj7umCOAd2lzvFCRlY2bukcsGakjIA2k+lAt4AAO0DMOX6LQH9fnu7AACizWFv2gIaRD/On3G6vZ5EMDj/iSgawfl6K0JZRkHZeqcsmiThDKjyhel6QeFlyTqGFAAkw/jj/XtK0KzLCF0fHUBAqfNtK+do2nqilpT/BNweZbKrAAom5mxSYzT59M6CuBugdR/tuY57AFKBwJx3aMlz/ocmrCNFJ3PfB8DMkhtZnSqTHPIyDeu5LKBsPwyG620nAAAgAElEQVRSiFJXq15e41ifCgBOmVInWDYVkLvTVsBTR8/47/asQOhG57iaNBqpwMbRlS/jKtK2GgDNndt0O4EFuhuzpbOfH7ffvsnwt3Vzk8N+j1YBxKA1/XlvrHVXXK57bXW906jsB/oAvRoq/tFHAVKmxW5JZZikpfu4AABMF70UPZiIya/t2HkBADFMWrtMZUwb8dSluTi9lQ9hKu9tqp1f/YZxj0B054ZM9Ez3VjQivEiBB/fSAH0DAKOg7uT6+gsAQIjdOyAGtta5UpNqOPjblpy6Pv9OBEhwmr4KAQD67aZtq1oJ0aX1IauCKMJSGLik92k1HLClWQMINwtQFKyU7rStISXM88K+9FmY7RDCrIG0AcDLk/2Sh4EgRlj1zGMafCsq0inkQwylv3/zbOzmiEK2ZfhB68kR/fEeiZZ6OtwSVmVUd+9BwxQ2f491RGjUHPBD3wexEAAgYsFPH1B3vqriH/AALSywsHObx4BGMHPOH+QwxjL/plaOKLsvnej6bThAQICb1dFQR/nliqCPSAyOLJdIdt/z5dv0xvPL5VxwXKKAFwCIKC0x6z0yjB3o2GCU0T8/pgf4Hilr/PH56Rno0yFtdRNLB7dO04PCa/SPME1fGQcdGo0Srxzuz8fP218/vgcATGe2CqpaTkdPdUonYQAMSrz+SW4Q+RO5Y1DkaE7Z5cixpgWtSLTq2I9Aqo2v9FqKIKkxt/Fz9A8k/7x9f/+e0aEelZu1z/4kopWBIboacesCFcpJBwB0b3Aubi9G7/s9IS/I0GkCMUzXgGXA8USuuZL5/mK1YsujTh+GLkDHXRLHLObuu88EYi1rMTLd8cnszWrkQuRpjYFAoADmY1vPnpK9AAC13pVO53nZC0XFP1vumd4PnJuLAev7qNwTlbuMrnP8w4GpXv+EM6kAWGdArCFVN/N5r46LHKrO4a9lgB+3337LLABAtX2hbFNHJ7NmEZgFhnM2wwCkZPD+tafiZPQuR8B3yvjy2c9er06C/Rhe/87K8PvustQKqn1WnQ7pGZmOo6H8icg5FWogBBvm9Z2KB1JhrSTbDMBUOjW9W8yQsebXFEDeryBmb8dKR3PPo2OrE733X+vPgAPqvnKWkm66AADKONf7ooX4SgOQfQ8DQNrYWEgD1Lp3zKnQV+j/U7bKfa5jWI2ldFiwD947MxPtpuKDdlLCPGM86QlUI/I80Xrs/+Pt4V/9/tpZAD9SwkUCmmYORUo5QFz+qKD1C7rpR8dWxlnGSW6EOvPEp5ELNc5+FWRjl6iUixJcEOaA9sMWl3Vz/I52OrlYKRkKIv3pKXhZDAmGX55T+2rn2B7Xdq52AATx5yD6Enem3H30P/afznGrbrw3PLXESrGs2eGkYs7P326vv/+W97EwhB71zYlr3HBzOI4KlqDNn1R13pNngnL9op0ojU1GEV00mG7yU9a469wxqnoufQaNQqVr5GZBduc+G5Fp455LOZRsBCWn7az2QQDgpwBAHJSPNs2AyNOZ8UnnPujSGNywDh/tlIgGZaK3OlJU9HEisDhckHb+cjB7UiSe3d0qAl4PNfKOcK3hUArAlDbrU5q2AGCruRE4+VksVnyauQ5xDD2HPkTtfd8GUvq4ps/daEesVXowvFXH00uZe7DKTckdQ8EOowGGoeKkivKTRjjCUUjGDDOBqo8Bff/5Pc+9gKXBJyLWliMC0AzcrAFI4PD4lBz8OMrDeBpYZBhLo7sVwUSLcXO/B9sG7YHH6DJqFrNO9yVF5Uk9UbJpYPTyUvt3Hb4D2AAAeBYGznYszuft+VV2JQ6RFrLbmaOv4RxR9eEzoCdJJ61pBLVBjtgHN+JaKsVhyJoHVzC1z6rWS7Xxh4299pgw8B7GQP1X1OgtYRsAwd9TT0I+3gxKHa16qIR1fbi9vL7m9eggiR6mLFfWIhabj3FSYQkIsIvghZx+hOAJZcK8pPY/a5Rx5goeJhLfQUR9gu1RAZkZ4YLqWbOyTInGZWMKUBZQy/GjPn8zQOrVj36lftFnMQ2h2PN00g3Iik3se1XQlvXofUMzo1kf2n8FMO5j0vfp2OFoUwQATs+Ck/o9oIIiWjj2ooHbw9/9/uI1/uFxvQjs28LSC5kX1ocwnV8ay/n3Ve7zJhHbRWV+AIAjh6oQ50Nvya3raJNfcd6XNrB5/kHL9LLWV6YvcWiCurL4XuQeFgBAou00ZEg0AADIZous7Vk/Hacum4SKvaijXyaiCgoJIMIwwJSYDjoGCSNMBKCfe3oJAJnUBHRaEZ4AgC9EBZegOyIJKGQurF57d4Wzxn1RgBgYLtGTM9YdbuQ1uh5SgIAMC85kjMisBRqNlMCBtv15R+PadcLTNQUgAOAMQh2S2xnTcMaLvNrTgujJBcv5twPhUNd3z5RhVCvquqR7crFQJulZXTtbxkhrsQEAIjZ/fp7Zo5bTmMmVMeEjLmvKfu87EApTolqGuJx5HDh/p4w6FCj3rp0ZS4c7hcfsCXKcOLhWU1CmxU5MBzbEYgCB9j/HUA8ryLFf9fJZz9yln59vnV9Oud0xPvo/3blkh0bGfDofukwwDMyJilfKxZFUW7Wuih+iY1+z58UqCAQ0QGDfXEWjc6NA7+fHTBT1euqsSthcO7eFdtwTnQH2zV9X51NjsBeByDCe3IsNADDKuQvQuVlUM0OiADuUasBrq5fsLNrwCzZv2JhGnrYLbewDQEyzo5xDzj6fB5ue/dVpPdPwjm1AGXQz8JdtoUZh9AIFyAJgBzTCRpwQbQAo9WYXHdhp+qQLdRjXdEKVdT62jLbRCXx66G4/vbEJLi4Ca6qJzLJkOiNpxPgC8R4F/mhDYB5qXwAb3gfSdhsY2EVSRZO1PoFc04a231cNALbKYLCNmEbEPAAgYEd7ef+5zmhusUdIpkklBD4NGIhzmZwymgADAC24KOoNAPINVfG3CsAtEoeCiLNKhKxGmK0bnfx/AACRD0aUQ4I9yYW/AoCt/jb9WbDhRi8yfjKy7jM/NrtO/Rx0EI86FCrCcJFRAUDa4AYRuj+BD+NxqaBCO9GNaLv5LGqWtAuuATgLGwQPND/5BQDojVw85ODdixIeJ+pIn8i/qIMozxRRxx3vw3oUvXQXjPMdgRwoWroCuWxpDBjZuloiswY6hBsAjE8oMg447AVctNtOoQzqX7nhjMNNtOLjcD8sRfvQi8v5GabHoKbDh+6i13Em6hT2du20d4VxSq2kH7wjjDpPA4B1hn1hV6kqYEtfzYCSf65gsDco1HkdA8ZhOzS39pxpiI0svNdZLZiw5FmNAkcA6RMoBqgd7uw8qsJ2hDvllAXyq9nUiBBz9HskTyQxkVpDMr9278lEsjF3boRDL/c4my8AQN8n+3IUy5vBY/05c94TtD5r09AkxL4EAEC1JlBI+SnRqsbxWqajS1oAwNpk/aXBYarc4azvHeYlauvz+LyYDr8CgG3r6KyX/Ze9O7ZKa/qs+fMVnWWdS30X0Ol9vWqcz9WF1CCsAAD6+dIR8Q+A7/ksXpQyOLtDK0W7aVSlR0LhZXcmBoB6/JZpDzsyqvk6nq6Vb5DTzfmLSYn62IXeHgDUVugGAKPpmENUtkngX77gbZ3h3BPrafrV9fB6plbT0KTIbCfpkJa0E8Rho23TGDE+7M85jOmToFbB1xJ3xj+Htci/kSo4ICHrMaw0Op0FAAy8PMulwm2tVCi8GT3sty9jePzSAgC9p131efiHv/39+dNlTAUANjs+gLxgDqpV2DTv6SaBHum+BoUxWfLVfGOiXS4NNGwBQKA5Y2Y7LWvRvzhjAIAZgOkyl57dPHvSDzV42lRd+DsAUK8fB+95IgUAjPisWAmUdtD8EQ8eIyingYHFkNaiMpVOB2fa/C5LNqmUwzDYp3GAu9mXP0NrcbfE4AAAetlpl0nUP88KquX7fEkOAOCwbzqRz64oOpTttemDXpte/4htptZ+UbmYVR/onYs2gHk78yiI8nb5HJ0M+5lhPpIDpIh0GY87Dw+FtpkPLiHnPc7tCgD2FC0AALlJ1CEyaupT8VWECCgCAMw5LpXsZzAokwo6H+6IUZNXt2ksgs8pXfO+PTf84fap9wfA2BeHxSBd9KIyqwJWmhABAOwk51ycKByLasNPFcsdA5DvoS71CoFx9LYfmmbGL7Qeq5wrjuDazIf8uVMEcOjr3CKY1OdQIxc+f3Q0zEqP09R0S1H/Hal5gFEzpR/071hCOu7CNtb30X/d1gCAKQ9dr6PvSZ+PAyz8c2MDH28v7T3P69m2rrz+KeFq/45LO+acvdGYFCjw3LPsi/W62LUsSkHZAQAjyHbqNf0DSfGaMy04xjkCeM7XwwAATNJg6OjNRhhNwLpYoEkJ9Ln9uquPTES4SbG+fQgAgCoOa7z7f9giU6LLcJymMHTWBKzRYHmvliDX4u7FeG9wZwBgULdSKAU3EZsSlZ8OuNv2AACIrf3do5IOxSj7BaCxDSgASGlqGID8OmcsTNMCs+v/50z8y9+fP/WAP35cp/n5mdd5lQGZLnSldxP981++fefJdwTGAbg3wDAAH58eKNscxMmBDu1hFWo0AIp20QDAlLvHd593v4enFLY+NTnjjFD1US7SjnD1nwsAjnZhnGqNLZc6Ec0pf4oB+PmPAwC6OdVhWiTYSN8bP9T/obh4f60LACDvneYuQ5FWJcum19ZmvwSyXF745OgIo4d4c1/qPwIAKKsxXkTQw1Ac0z+kFFRXQJELjLonJw0wzW5MgV5TMBfBpkV2qb7Yxm4bXK0/n43zsT+bcqgwTzy3h2dUmASDxRm8TK2UQ6sD+jrFhVr6tOW9RmhSx8dBZ+AIrSAXAPDdPtQxJUw6x3qmR+ew+7NlAGhIpM+zAYABWNMytPQGAOwOnTtKkwg0+3vmeOS8l9LX+NKhdzF41ZiIYW8aBZESPRqcGigNn+tYJXz1OVTPAADu7Uee4bREjl083TRZk2cBLBvKw5AMqO7oapcSTsvsa84cxmYi3MV0+v2fkuYAANyfg10FNM+M0NMB1svcd5ioDQJ6NOyAOfsTfauJkZ+b9d4g7tirHYRdAxudq6bI6oC7g1mzUv/IiR3uXBiIA7w3A4BDtkZj7T8dHlG+42pqgccARI5WyMFkVKRtU4ERAKBptb8MtCN4Wo4fQLCBvd2BHWkgPWzDsD8Fnw507sSWvpa6/45DQvOzzvZNqwwwjPqi2wao0SnwNL8z4CgQ0FcxmBsA7EoH77vsd8H4SbceALDZgQso+Bd/ev7UB35TJ5md1/CiQdF8etpWxD+NQUo/xHSfvsX3Qjlek1TAvsAsVBrgSORSanOjtLIAHKCtA6CEJA+e4QjaJAw9+VKGlJzStwCsg+hEIZ3c0h+nAH6NMP1+RWN2ILtSod5omnP0MB9ESFOWpCMS1eaHUld7Zga4koEBM+1sNw7s4Xb7XoAxyLW1smOQfErO1gdN971EQU5jCSacHR2Aj0Lp7a9SALlfoS053lxmhFZcZN5zomc/01fOo5+dY11vRGoHV4/zUOthcsjbwfuC1qmMwWx6A2NlRqNWCOevs0MXv6EAmwKI2OwwOhYvvoiFOJ29doTg/VyAjOc5aQB91ufmO1fEwEN16qFGlvq1eL1S6Vp7VcHwWUVzJi2ZBiH6TLq/9eCVOpzzkOrNY5y2ActZfbj99ftfC5DupvZREeDyqAq9GonlM6+eBqW/uaMA8uOYVpTV88YeRSyZaOieTaSEtcc569Bx1GcfIgK0FqIlUxtE2n5Miq9LtRjMfVZ4zQsYeZQRD+je92VAesPZBpZja/l+N0LKBk7ESO8HPhcR7P15MqvkVObJN19Epy1BvbfvB6TEip/kT29XOyzq52Tj0+cjIPDoL7IfG0wf4H1yzgoosi7pqHeAwrFJsX9nXsMAwgaWCRpOoJZ7Ge3UpxqJTVltocow2TdXY2CbBkCVRTFAWZMl0Rv4nNFnYpVWDtCeeCMi0Kxvn78VdQosuO+ToyDfNgf2DGmjTwYAgEDJDGbv9P5Kqv5RReG+yKud8+JsOvKtB3uxAn8uAEir3uYpuqHOjVeYErotBK/+OxvOFDYwY1YFIJDLWADxRUogaF2hZw5GVKRRaWbkbPoZ70PmiJMuar4NadwAANgXJFR/DJMPjFFYnmoMpuss8/MDHtZFzmE9RmFvpI2APqEOGKK0GqlZowIr8pEbAHApP35G5TzFStSE91EnKq0j6cOndlgI0fXwB9RQc81F5b2nrOYuxyh+BxGDfiZzzk9ntq8AAHvSkz+MCheNEjitOV0OE00EfJwCyxPpbr0AAOgoWI+CH0oUYBGJUs4JRnX2F/CwWZF7fQd1uOQMKyT161FJUAM70b/Rf9IZ75mGeiLYOwpYrwOwxEGctFJCyJyLcy45u5wRVNT6s6pZsv6hU6WiH2cnwLDEgNoPixxzMfMOi6HSc7tVLt8w54jzlAjEBrE2gmfiLqgkjGdJfn+DnrJhfdbsy5We3CLeA8wPoNrG+NDJrFUATxxIVZlMpiRi69s56mxUNjnVqt1xONjlHbRwls6eHXvg4NRq7TOzhAFR6nFw/wsAQz44f16ll5zXRUGnqgbHls/JeXKZqUTcLcN2CvQuhcl+TVS7bIUd8qdU5jnQWcPBSRcGgNz/HorlzzcAZzcdI7X0KwNwwEfOY7BdyxAbBaUqrbMieF4HWS0YJwXgxmOpkZ47UO0IoIq05QUEIBrX+ZcG527yIM7fAGvZSwS0w/QqBfXSZ4KpmGou5ig0mIZ+XYeiy50r2UZZGwAM4Cjd/RUAeH6MxmWvAYycGUJ3aOUsLgDwp78JA5A+NtvJl77wxcmHSAc+mlmcxQ4DcADAvfPXZzWDcAcAjoOU1e0s5A55GQCw8/nLqG4KmeifPgQ+pDhKH4oDAGLQ61W7CTpob51it5/xGOrkWbi4Z6phwI4u4Pvb9+RcV3OdjYqlkr13SBNBiP94/xGjfckNHuEf7zONldbMA9kYtenhoCSnuweTnParuatXHYMV77r4Tdl9BQD0WUgBkA8+kaIcUB1YmQAif8Ra/MwfA4DsyQYAB252mM62pXWW4Q4eLEJNN7mVw1yf0+t3J3AcI9RSnRENrSmEUzK4hKgAUD9xAcAP5QE3q7Tztz1n9+WVGwBYhGgrDYKH8h/kOSkA3ydNOnTXy0RTqj++BwAudyKlRJeNKe1CRZ2zsQHAObcHAGBAk4WY0GeA8YurWE7JU5zhcVKnBIw5CIybzeej6mQ7Sz2HmJb5tbo7Xu6SSpRXdUDOZUdTr9bAaRFOqWfBPpTbharNO+4od7/fPQNgg6JeQks4m7uSfgNeMS9Zg6Pt2GU12ifBfSRgo4wpjh2zb6axTW0EnU115jVMTL1MpvqkFP2JPq/pgUvU7hvEg15FoOTh0ymv4d/K/Q+g2LMSiJZG6KkyOWlcWnHA/Jg6yex/mCVq5WN7odwrzsxKXpg+K7tdjSNGbqV1acAUg7fE2t2PddD0iq+PL2ec9aQdGkxga6HsC6L57HrfPEbO3QDYVQaY9c6bTjA55yF/CQCgdBxbaYbP4PuwV6QyksaS3XtpAHeYkARdLb3MO/dT18oKcPz5b7/5Tz5cTMQiF+fGFAcxJ3wICcQvDDYAIFv0KwuACOpLVC1lv0RgoRt+6SWNYhNBVS5MHB7R2Olwfxx1EFqM6koPdyGON1Hub3LIVeKe8wFmpAY1tJMouxxSNSnpoJ2yDO6WdldGBwWGIeFnHfXZKlmJuI5lnh26aqbhYTy6nz5sUrlX+OQLv9woTnpySusYDL16e7i9upXzFiatblErWv4qx6330D4Mw8Lwparpt7HZ7E0+YBgZlWuW3KvBbNaqoCgq3l6gIQIDGTYAmDNy3fCLAAuAMzRp+y70qEykNUKbXnxf+NV5zHvvktSP28eLugn+cQpgR14bOM299PjRrIXXq4NX3KCkvPFhmM7wK/Ks0sRMaQ89PNDmTa7xmlNltof3oCKnbcB2zpJ9D6WJGOyInnZEL0GkAEpAynF6h90IaCFK1v/TRAjHS/TFxXUU1vW1QWw6gDIukdPT7c13IwYXYyyGMwHC+bsB4FrvUsQnZXDtlOln7Jm63z9rWKyBWDZlSqqzfQFrAG8Ch6TZMqgpQcqAwtoCP2NL2GCiDGRHUR6G6sdfvycF0BLkDUYOJQ8Y2XsSQ6LOczCdsAsW16qpkvpN+Pkbrbfc0Pe+vRyOnuKAlp3+OQFE7Lz3jY6DHx+3FzWqKbvEXrN/7qjXMsScyTNZ0v+PiPjCnh1PC3tyINjFzPrsvZgBAGyff2dHcycXgzauNP5FPSCAFhtAbw3AMe/HP3LnZ1ZLIsAZugcjYA2TnUZTrZTH+64/3swA+J/aeKh6Bro2lCur685JtVn589/9ls9lBuWYYDsSt+hMR7A8QD/k8lP3AGBH//v/oaTuAUA+kw5ZpuEZCVXFrK/kMPc0Px+QlY+Nw0MvnU0ax7cAwLqecYPzcVIClHhpHZMBAxiT/Os9AMjUMo2jDFKzeAwKbrpA7UYNpYpnYlUR+BcAwE61dN84EcQ+cwjTCGgbNxgS1gHaaiOhHTG+KAe59nUbR693I6mTuyvjA11Hudpd+Q1itUHFa+DTAQCZJXDU7+uC0le8KHxDT77LwrzuG+yPd7HPtpkY/T2R+E4VhMI8lws9A8fERrQllI44lBftZfPoY40TbZOe7US+Svds85N/F6fUHhs9JnmasmKT2+0o4qlPLgpstMT+hX1poxsMBYf9bl4Ce3DypwVZfS6iGhtg06rIJRBNIno6rJIMvwDv80ua9OgnAMRHANaeCa5vPwBgznjBITn/ACJ602cv2Ed3+azNOFR0DBzrn4YsqQw4OdxqdmTZVsRoqn1H6T3/+0yxh14TnT9VMa3zZgZijYS1A/XaZb8veXQrfvVcYQDCyJ77ZS3Tuge2MWUbzFKIAfuuRm4IZQ8T6dW/Y8LugUzA1wEArK2nuHbktdaavvYCBthxP6/u7kqf2mYt/YdP8gA+iQ3TMtlnogPAIlKNmpOA4diz2+37W0SoMAD5X4IzdbJVHdw1gJq7t87Bsu5zDfX5XeW2ANy5WTnvXrO7Ki7/fQXliAB3GaNj2e5jGDQ0ZMeK2Z9kk2J/Vvkfg/dsb8qsAgAQAcZXqmfJAQBJm6SVs8/b3PmOVeYUCvj/+V//rtjjAgAuFKCL7T9vb5r2NusLE3AiAb3VHzl/VppD8wu1pj4EzYHDADBQgoE3pjlQUTZa2QzAjnB9gLrGZk68CAefJxeyDwsA4ByorNpBddlI/R155uRgU+spAKAcfgFAG0x4PZo+AT5zuPXKx5kqvZJYdv8iHcCFujdKRAQxNueiT75qvZim8eUQF33uygC3GT4RJIZuv99QwMuYbEMyKaAFonM4D1/UAqBhKBzbVAWeXtWlq3B4RN5EbY3866Lm0yW9m+u7UwB7LXfudqcCMJBz+dcgkwEBiwFoiD6DdwwC9M4ykFtXsnKGvMcfOZBc4KjAY9OuDIDBeDuQYYj4yjmWg0MrkSZGuS/3fQAYC7yjmbAyrP12GEcYSCOlnK0TwWSKX9Jq2I2sLyxY7lp68fM9RP9qAywAQH//k8Ofs1qDSJ+L3OUwMXIg1qo8Ptxe9eK00rVTopIi62kGoFH5jI7tWlsLsCljXM0CAZz/ywXtH2RPzgQUAFTJzNqNAQAs/KQpsy5PLwLxKbH1WSV3sMqB573v+2Soj6ocJKzB0gBw9vbz3wMAbo/ftzbW0bmbQmXPlOIzJe8eFxX+dT8Rm26Ggsg275UIPp8tWinAmx2nGRIGksdG5SyRrowGJTYmqZ3zK9+vtTs57kKF9gHQn/6x/XMKwCL3a4jIe7BlFwBaUDD3sUMPtgjQDr8m/R4AXIOE3F2/f8XbtottnT1BW4X34yNDPqR/y+15GICvAADDnLLH1WYIRP6NAIAWikZKlxr/VALo17uGwZyyzqFJr8RXF36lCE4E2s5oG7mSMxMAqDrUI0UrAvTB6FCVrdi14wV5M/HMSZiF1gytcvgMAQoA4tOvAMCK4ToRPsEBAAEFRBAjlOyQo6B8GZdfAQDInfaY89aY0Kkr/elGKlvkFWdx8nY7Wt1AKheNVqInv79TMnqt7z9+TFRTEcQcd6+SKNALtXstg7q/QBOpdZ33gd75qXzmgMN7AKAP6M+lcb8a18p6lG1ArOXnG3akkVF21duV3TwK8cuz9RZv5gIAypoiEPUFBAihx6hNmPevQ9Jfz+fRupnGvSL7Tb1OHf167p0qe318vaQAokiPwXSNTOcLJCLeDBcq47hlO+MFADLm+bTY3QBATp8OlV8BAEoCAzAPQEgES5R3AIAp6O5TBGq5f/q79AFYuqGPOP+UQ6rCBaPdqKpOPqRkUkyULPr8S6j6+hKm4eHh9qI98GTBn26bS0rTryqwW/o/5cPXyZHOtXui4XEA906Sz/UVna6feqcMrd6CgI2vSRmSB+Zulat5vN2evukZ4ySpDjETAV+wlPb773yWZQ/VKnkAQBzsOd9x3Pz6FQCEbfJdEhM81RbJyxtYq1sl015l89ZR131nMNk1uGv0qWmZtHKuQPSwcFmLCbB6hwCaYVhSB6//NwtxuUOxH4Hhv+4fn/nefl2f//P2bQEAXmXHu36PpvwurN6AdudPpwoga9z9HgbiMABjj9p6/B4APErkuwCAX+8OABy2XFqxdDIljZS7Uu/csvBMc6wuQGde7/Gnf/Xbp1/8XRegiGXlquhO5QOE31x5tL3odlpfOH8jsLakxDhfjLAa2bhRRi6hHUgN8TAAlMQtRXYQWQWI7dTkCHvTv4327wEAKGgOiJ0fDEC/TtOT5MIiIEovave7H8WnjNOPJCI6MGWnAJJGgaTuGvVyJ7oLANjtRQcAfFH69MsaikD+UDvRGMphcPrh9DG+f1ev9quTXDD69rOtctnPcXejqUgAACAASURBVE6roiHPdIDBNijQqtgFxu5enfdxmm5+UyPvNXvOQJOhQO9py7mN/zQAwPBh6LzGS5S3jVTWKl225gT4nJ/yzr1OfvfW6J7GTtOuZ4yuz+H6DImcfoXLJYNvL0+viQKO1MEDhCzkEQP30TIgr1meKI8Zw+3hNgUGXwGA2U+evXfytKg++enz3NfSwNCQdT9D87YbnD7v6nv++HSqbRxBTgvgUxZFLwRmGvjstCSRKB8AgK7FlU56b7FsLxkeZLZDAFapSs1iEACoVoEzm66AHVYnm9HRANZByIE56DjdCTk77P1hRS/hZ+6UGtGojJl68QoldwpArYgZ4FKo00RN6P+IuAFEJwXQJYld3ezbLi2Vo9H9nT4RJw+/QfUfAYDcUaK7Ewen5/6i+6vK12S67VB13l7K0HK3OKH5PnWalcZH+5Zzcex/zpgnt5bJHKZofElaqecei21Zjj6j8ywChA3bO8Q+XgD4Fac78jYDcJeCJfLHnxiALPt62NQEI7l/106Kh39nJ/P1aus0TEureE0BeHJmqwJ8f/4RBuDhI1VcM09mAQDfmSeVyaeFtf0Mkzlf//bFKYBPAQD68IzaNDR46ulDv4RHO3TfvcO4P2RcwI2cfYFXSZZeVgDABvieAVgswBZ4nZzgAQAjUF5iHeh+6hRgADZdVHvfuPxX5+8N+9khPXbcmV0+AMAKVB1LJro9euZADHNLG0XRlpKy47MFXzWb/vmTAsihu1Ki26F4/UoTqdzu2+ez9283qtgsgHp52ynt6BGAQJpiIesN5rYxhH24d4o7BaDPBgDYxx7WxutdqotyokQBRxy2eT6/ni7Ahfs71zxVD8nB83xfGXBAAOcPJz0OaKB/QWj3KM42LMZg4EamOOIw06c++t5xTFS3QEA11RnFpFG4OwVADq8T2SyybM5xYIR9QlY+EoVYtq9SAJvuOTj+lNMeen6zLXm9TDlLlQdVAOcOZ8S2bUL3L/+2gMpyTMPIrdkOpoUtIj3n/b4TGmALbYvO/pMmgD493V7ECLy9GwB4WI+6mu4UQKGdjo/0Grmpx9gqyHhWJUWp7a/OTo7CAZLYNZ/Lx9vtvSp0mMNJ2TYF8CSV+Q4wJrio83ppRxXo/7Jms6e7SVHPqVMgbmX7ePtoCsCswV0p7E5/8dz7q89MnaLZ0NnHDKqaCo32SiAVoO/ze2n99HuBhdxnBiflXo8uYMmhKJ0kwBra3w417AMpp7R6PiJnAwoxKw6SmuatEycNyj2cKqTl/LnuiAAFAC92bfVNIbDknlzKAsf5nwApr0NASZVLBZ31nwBg97FYKYAgpKS5AADjM74QAVq8fwcAfMfdJbQemkqTjnmGfX14+rPiRqUACpGhK8zenLJAGgABACaimi06K7svEP9/f6mIJEMBM464NNxOAVQImHKmE32GGmoVgCn+doK7SwMAAH5hAO4EI/Et5P0XE+DyLHL9Edrpzx702ryVI/hnPUMcuA96uRBfJvcIiNMnT+t3AEg96PKrkO0OALS0hLUy4zEdv5gkp+zP4+2328vt8WdSAESN+xIMGKiTwKB5Hbn85K0vCBsncE0JbAeHINPPSX7SwK0OaZXQ8X4AADQAfLbNAIyRLftzoV8XGHB0uJgS1utym5cB5983AAiBf+qshwFYa6HXW1mwoUpN9Wka2+qNznnfERj5N/aZU+LSTjE4BQDsR+j/NRI1isrRs8SR598PXc+Uu69FgABnjnuipwCcPOs/HwDE0agi5hSNj1NoTTy0v8E9IkpI3DnPctxnVgMGcH/d1SOwMKMD0HNonDcVSx760hkCLU/T93p+SEefu2QzyNLtbV5tZ8ouzGTEq4COCJSjZ+1eOnbdfiqFB4UxFQj6+bCqmRMfaSYsChSxatg/HpXj7sQ/HNH0LZkLOmWCCINJgXxo6ukamDQ2g3Taugxf2WSAs4WSTs3UlnUipu+i7J31VxkOBAtgx//xOQAABk7nN8C3QKHakIhb279ieifQc6ZAq2c6KavTIpoUjm2w0x9EyQcAzJ0jwOKcfeH8Y8377P8YAGgjKoAAYHCPCDcZ0XWObemrf356nDjsQPZ9DTf7+bMS4JwhzrdZMPoCAIOWRok+Fm7yo1bAiwHYAIA7ziCn8TOuwPqTY3zTx3TKMopsRONL3paojlhXXwCc8MFoxT0TgYde06+JIIimSgHbiXZeug28EY6AQKJI1My7zMQHuIrgpABK6Y3fXju9ZluP00r4va9EGz0sxw+CKwAw/SOKc7JyQZ/aVFF3D2qEAgBo6Y5eTRGJ6C2rdlHKDgNQA/Ogq39Gd/J0WwPg92kHOh4dFkVNfAQA9PZcrNSAHsoZND3OpQY/IGENZimwAsFCHXOpNwOAQfTXvgbgPpTWKVc7OeQ+UxFuIihRfOE/6P8+qJhGPGu7AAIuniqAcSvs6Tp3BYoACS4dIA0QZKdlwFuVWMHZyakuAWlPTfmw6f9tIZTOQ8VpVwDQWeqdIpdXax696SQPqNGKtSwybMnJ2U3zkznajYSYW9qyVI52AGZPq5xby9CgCKE1Y2B07ZRuAADkQ56uazAAxyEOgDflKYU7g0kqhG0fAD1HHMByrr1m0c5kzUXbTxpGbb0bBSXdkoh9ygAL+OVPnUuW6O1dFH5aZmOn9mhaK9pduaGeoycqqnrx9k2dNluux2fDvnHecn7ab2U6MrYXhFOwLVGbdWz10IdSXKjc9Y1ZgNEJ6P4/SEO0AIBJrdMN0+BzlQrr3kQE+XR7kQD1+w+Po55nXaA+acve6FVBFDta++zGUilVlJ1j+h8TBvX3YlweymzuseAuSTQATmqGsw8A0Ned8/c6dhaGBYFuz64U4AGgYTKg9xc7uMbAOw309BwQZhHeSi9V7EZqMuB7yIS72EB7f5LXy3sc4qxdHi0yrgjdQ+mqYTG2Y4272ABqvdnrqzQ+7Y7SdY7ew+0p7eechumWkPrawYzvEaXVlFqrIkQQ1p0gj3jYoClO05/hpNCifzk+5rfbp9sp+m8bs4GaPeUsFJ//xag6EW0aTvBCy9G0T3QYto5DLbKuqxlDTcmHUDgiD6cAisSgRQ51ntc07WlnnNpf+egfcqBVYgb95OmO36CtbqLU/GMAh4+GGlVcNu40DcFgn1NzRFDBCQ8uAyKPpmeaYUTWDqjOVY0aloNZHQ4fnh5u3z++p6VyMRD4IwfgMRoCp2NibOOwHkwBvjw8355+6g4070yEVd2s9url8SWzFCqXccTtKKi7sjp5cZJ574mYF6XF8k3UWDo6dwziLupw1MExoDFSiR5brvT0dFOG+yM8b+hgbUmdv69NZOYnd9bLYnHOw+321kY899E/BnE3L9rfE2MlCvPZ66qeDpogGcqf2nL932nDm8AxPfBttHTB0wXcESWGy/vWs/yuuwNgqft39OzIMGsmA66hK8kzVlTkKgk6IPI8cc1WitvZaG0877Jgjh08hj+fabfsDpmQCFaCIEXIzDCX2OoKAvRH+r/H0OYb1JFQRvjtvcZb5cJtQCR1/nMLT6yzaDSDQSIXqfTHx/dokDzYzs2V8rQ5p5p18FQxZAR+3I9gpofb37z8yULmsU9tKJZzGuZEyyQA4GO2g4DP7l+dRM5b0jmULaZO/5qFIlywbkGd4CpqRj2v7dG0UX1NoFMGoEzjpAn02s+yDRXqtRw6dk/Doc7++3m6pgYIckyyNzpfSoF0XsowfrR4bjtpOWtpJgiwSEO6k2QZLtf2M9Fy6XQEFuV0dbo8jwXG4ePj9tvrS5wTe9wmThGa/oxWw6N3c48F+GTTbAdcrRLb5qZupAK1zzmk/vm04IYFC9gQsAoAUBkmOoFOjPV9oi6+VSEgd4z5AKPjF7yvBHFdP9jMrcOYctKlVQBo0RcjYt7ai9HPBGylFFRBgwKEUeFPmSqCPrQd9qeMSW8Q7Pcp++KAE/BZvRdsgiyHz8YEePngD4/fHj5N7YQAq2E59dBGZ+1B71nKdWgRrOUiEmnqT8U4zXfXKFK+h2PuBKdYvhjMTCOM0cW4hFI+09HS7Ss7F4eIIfi8vT2+m4ZjL4KADpaLv8hBozwNCO7vlUjiTvC2hWNb7LhTEX4YbSBGu8gMdS7CKAMCansX1ai1NYD5/HH7KSqwGMHf2ulSoZiD8EK35qYaADwqB/p0e/pIyVfWMHuSvSlQEsh7+HTTGkCAZWkDAH4po12CliVsmeilrw9lPI1kFuTqiPsTDTOPe1GCvrxPt7fPzHKA8dFplKFyVGGjcS63xHEYQsOXx4fb94cPs2BXxMwzyjieOu2odRG46eQ/3Z5vLwUAMmwdTEWU5xXttDT/XXrc69ETlUkFfVJmnQxy0LyrSMi3oydQBPc8Q5tuLgGL88+cgTpvDJCbQrVkqtH98UgChQEAOfI4/jI7KlOrxgbNQIxcc+46Z09p12ynVQ1a5D6hYO8BgFyNPn9aRj/fpOFK35CfGVylZi/tsa4SV79SaVQZKZ1Dohyl025vupdpV2qgBADwcf/IsCWBVzlJTE/9qe7BnwwAMvOdtBvGeqIf259LdW/sxcfnzRJMG+HsIx03s1tnhO1miQcAyPerE2JtWSLp9BzQvkMF+83E1FxSBAXhZhBospBUqNYPACAwZYewarut1hcLYgCQz5GKka5toz8YU2yzKfvetVTa3DJLgv4qVIcYudAaOA5XDt7l13astdmfn7fXlwLZ7vGAvNak6xlmtkZF0Xs0rwGAkzGNYrezlx1QgGamsUzLMCAvN7WhFgBQLxbAgwCKWQqPjs+5/uUXG9hSutjUYsuytLAkMGj+kZq4k5JM8BxiL2cdkLwBwIjMXUoeEICGQWWMiUWaimM40ZzJJfJtg7gEX+mhIf0CZ3Peh4FC1kelp0OEsAVRLsP+7ekzuQn09omM3ZzD/fhFz9R5VYU4kcdQzKWAiWwaDZkuKe8SNE1cVc9gGlgtRCmz+2MAYArKh6hRbmtKDQZkGJ7Sjct3rMBiR/RC4nbcpXqoMvD9txMJ7Yiz4rBMPmmdoPsIUp8qdcp5fxoBkRs1/d20ykS/uze8I9i3GL061FDb0YjrRT2usvMYEThFPKZRok9u5VsCJABgLFWcvLsnlkoFAKi9pz47hzplgCu4qqJV30EK59CX5zv9mdzV66iJs0YHsHmfdJjdjrWaCFdMBPULAOh9MFLa5xcJvXz+2uvcKtw4/6nl1t89hgEAAOyLPpSoVNLDg55qCH2vAICmIeqz2WBYcZ9LnOdZEbXH9R4AQNoKup0oprmBcaCugy4V589pvYAMasrlPtsIS+foaCrimJOGuwKANn4oqNTPAwAoE9wiUpiX06oXWj5RQD5gxpo2b20HVk2Jn1uvW3q3OgSdqZSbqUY8F8lA1fssABBRL7lyysuIUgUCYJmePjLMhPIlHB0g1QxF79gc7Rpw3ZLfX36/PXwEAPjOrkDlQoEasNfMl/3Q3XzWNMgKKmHwYgtqZHOpTsxRAFXEcHt8UQQdtq43qq1sT247PA9e5zQGMsDxPeh72Tln7Vweqa9KiwwQaTaXfXC6NIHNrpYw0K0DVxrSugHdJ/pDmEXqZ6riXCBN6ycGAC2Rl8wdCxnUc52Kp3V6eW6QsAEAVVpl7gAADlS6P9ietH6PL7A9NbvQRbbgOaJq23TdPzGfLy+3p5cwAE+PsW6wF7pvP97f8jmoILDja9w46K3A/TOgKDbsFPTeN2AaW7mCS7+oArCeFwBA0m0N6uKYsv/ueKi7FJ8b26wApeC9z+BAuIHPyH+mlf2xSbAAOa39DD1nStkEwMf3Rkuz0nsAgKiQu8E20gkDODQTbaxShBP5ByX7oDSNUIKjIy7bOKJOzYvA5fv/G7vSJsuK45pv7x4GBgwSodUfbCvsCH9FwGwgkPxj/cmWt7AkFsEAQvoNlmVkgdAKDDPT/VbH2arqvRkkN9HRTU/3e/feqso8efJkpkdxpsvUFzEAAQCiQJxbt0HgKEiIcMiy2bhjI1tsgesCw8CSxqA8j0zVQxNboAP8cJnbmDsenUuLbCcHVzGEsVJ+LsCJqNRllElbMIdnmhFGHnXEinr0oRwwzTM/cYC5WchD9r7gcF4AAItUGGgP+S81ptJ4VBSoUwBy/nCoOhCJLvPnihDT5e0YADSkOYjPAgCOki4DA6BD6NTNAADg3AECMY4Z7pbRjLuIsQeE86As7fLcbZWyOCfsVAZAAIWAw0fAG+8pddADCGhrzXHIaqTBnJ5RtXG9U1mKwPiz9Lk3RYxzgghbKStTxzZUWku/rg8hTY6V9QIAKDPlNIem84hIXGNz7dRp6O1CDCoVwcHxnU7pGwBAi2I7uxaWTQAp4WCU18pPq8lV8u82XsnLun0wDIz0LQoSBAAEApjKcfUEe707n88o1ZEZ0w/UGA0AII2JWu+ODmDDYNiemqqd1mp+1s42AbdtWIx/GvXIgXhjugkVzxSqCAzyGa22jnTat0lBtRPprdbS6En9eA+E3idlDXfuQOhUAJjkKTREZFXNgoqiD/3vVA1TThILJxomI26mqjkA/uAY5GJf05YbZHP2oAM97ig4WFP8uP+xTTPeK63c8W96b0Wq0QTxHMtoyN64a17SXnl/nhFG3O65EVbLLW011yW0vQ9zGACCVTh/VX+oD8RCUxiRgnUfBUT+KDtcbzZHYsU8a0XAvWpGVV1drxbmKOA+QZsscR8OFvtPn2dGtllbT8dsGiVXg4jBaH06CQJkrMOSNRzQhthlz4nZ0yoTbDCQlwGPxqrbb+0K2GU6/mYvBaJaFm22knwVdcihvUYETUdO2rmnBVoexPkEofUOABLFpcwplLnyoVZ1erMgv6MLTK7u0SkAbjbnLHN9Xei2rz1U+FPRjDCaQdpNBOI6fgIAn84o9TPmEg9mFLllswcVHnmXIcrGxkIjIwnhJExCvouLZT0FO6nZc+p8ylHQeE4nLCNiXpIGKtsof6IDyY1GAGZDy+h1SvXtErkkG/O4wbycSUxHeSMIQCR9DABaVsXag+TIG4OTUtFWM+0IlY1eBvQR8O6LEYhCeVZHtbp/C6dAAzvFEcEnN7wdXiJCGh7rDVpOC//vhkJZozj/xgAcT2U5AnqkfAEA6LsEAHLoAkCwV8hg2La2kiazHhjG4lmTmhcga+gnYhGT0bcAQFrZKg2g95UGIFEcgYY1AEmHce94/8rZirbRMKFTANsNxrg2o/MPqapgawS/Q/tnlM8RCIgJ4LNGxAqnQW3GRPsvAKAFCVprXDPBsBsD4f7Q1yDGEc9/MV8+3AiqI1mf6Z7y6yycQMt8tmrs3hED4OiP7IGdP43iUIaKPbZfdxW9cq2qypAGQOkO7olmgIdwy4K+PH/auKRP7A1HZiAHUYyoonZeE0N4HTB1cDQTwGmqHvzkqFKNkY6zIdmbifzjjHHNzLcnPUkn3AfLYLfvYIc4v0FD2wIAksKMJmK0gX0P95bPzeFbizACALukBqjl83QdalilPYznwhSDSyFZqeG9hmCBpYnpAQEAgHOCIBDNpdBWnoOYtgQA2932aKBUnH/uQxS/qlm4p1r0bSrevS3i/MXGhZXzeUEAoU7wPPYaSmRxunU3atWuVzFpb/sg5pThj7Fp9lno/fif9CmgB3Ugo32pgH1IvrbAkf51qMJSCmBgemcL8ear+dKq9i62So5GgrOe++B72rF15594tdO4UQBoFnFQYW43Yljl3lu07oeXhxANgOpIjXFT1uHogiAKw5zQUIMtR/WgqSyPAaCx7PPAIxcgCHDJxmgAx1RAEOCpc8nCcBwsqGkbiSh0uZ3Gco+EBQOSjAoe0X8rZfNOGBmAplTHeWGdswwFaDMAAArmHOvzOgnx8tkrj+g8oVlwCeXWAIDuu9Umx9gl9+/1c0Qo40a+pLEEfO52d/1wJRCJM5GANLSWjKwEUolNnEXR77gipFX++rnwWbl0rUFPR6ana9SQcct7nTo6sVZQAQBYZV45XidMxCjoZMmnWYrk27EOaaSUyhDuKR/tXJOob/80JXSerJZqlnTqYtzIOuCkUoQKRQ2TAusRN3/uefJ+s75/B7Ng56X9LpAjQyVHJNGu7ts41Cs6qc12xxp6JEd2iOQZMc5qR5ALEZ0o1Djf6GtoJ6gXEADAryONkyZHsXoYBkPDb8qWYtCBZj9y+C69089kT2YzyTD1f51ipjDOHdwS+Y/OXwxE1eYSrXR7ioTPQFxjY+9CHsDhhESNYTvtZCcsHmU5rg8Mk6hfPXc/q2jTWB2YIEtrzAFH1AFoeA6rXsDhuUcENQY+5XSd0cAMNHw7D5y3AGZjEEETQWiM+AZrA0GnHSEcito0W5eQ/WHHg2ePCa+g4TFJkmksO27m3+14k9IiEJfh4P6iDsEzDpguIuARi0WNAfZB7s2pMoofcX3UIqg/AdgAzYJQIyQCB6vz4fyTApBJlCOLMDdnhPfCKo3OCjBgcZoi1y2K39UsA1ieospjJ9AmsSn2vNoVZVIuALQib81tAQvQZ3V6reO2Wyoaz6sHI00bF8vi85rMQ/DUCAQCegGM4hZ03m3BJ7MJ993ZYtXqmHmIrfbPgRpL2PJKqWu2tIA/TgrAZKhp0URCTb8WM9VyOgABWqCHGQAaLDadkMESBeUNjc0xn9TsDNGIc9EGAFt0BkNExWFGcijMn5vNYK7Pil8NJBm7ONmdOSTuw0x6O9NEl9QgkAHVox/R8pg+yPeJ0AM+cMo5z95RCd+rwUE/O2oIhNxZhUFHCgCgw5R8a64pVGIz9Lwwj4C10logQKVNGkUTqjIqWBtUl63o+jNQwrmzdL7iYI8/rwFQ7q9XAoQBAAXMOQtGw3H+cLha7ZQF0UMRxCilYVap7/reCXGoA+4O5NEAYIpGGrSHMal9HQMAaBAZEaipSRwprlkTIXsKQIYiuggB0xjIgBKNPvVYX0eCyXPbmteMuVUb9ybckkiMaQ2nhNokT5+sRu3HAxxF+HoGXeGuZwkHQ/ElDCIEftBgmM0AAFjv97WGcYaRhiob1TtY892h5tCLWUwlY+9LczmBRI1y2EzluMcBha5ggpaL3mve4FYUuICPzr8jL8nim8MTha06+7htCuK8XgkC8DeNZcv5CiihsxsqVBIYuEU5BI4kbk1k2BcIbMRTeaSzsKZjRpdTp3NoNFGJdEOn7z2bgzvGw5F0L2IftAf1Rpw9YFCT3gbEJKmqiZh5yGfjPKVuPPYnQQR2/CUe8kJNhWJvYTdlR1ReHDaYDhNpx8WC5W35it+B40fkfbnd8Hv2C3C6IEEj2FH8PQGA7QFKmbnWKXc2wyGPO22BHc+UW0GT7eXrVM0gDh269EnLc9xWmY92iJPjzGE6kE5QdN/0/kdN3MIOyIx2rRhZEAAAlqFGXzJE/0lRWkbMdCDFmkp5OoziOvdpCGHidCab526aO+vZyJrYnmVaYwOW1tt5sZMCSBpEkN/Br0Q0q0H56ijT0XOcf+gPIlg70T5z+DgFILonB/JhANBjU1MUoEFNYdNp5cZMNctoKpoI9Y9Xx+YDAFieLzSTm/S/8657l4NgM2zUczz0+ZCF0eHaffG4TxxSlvGd0EMx5IxCIVQbkZmbiTTjM/wt7lPmIYLFCaOrdH4ish2YjNhwRX4uwzQAkGAJQEbyGeX1/NWJkOYbdb4kOOL1imZjZ0imF44BQKeUVZozAoAwAFRww4hSbNJXVYerMwCya3agjwAAbKzkCE4pp4xHlbhS8UDpucxAQ+szWgkY6FGdO6YAkqvMgX8IDDAF0AFAGJ8wOUl/JLJgdGqBFZ2oFbsjIzIySHhfzkNPaVTOVWMBZNSirhbYEVg70gAQocjQ0FllgA31LIIfD6U+Gg8R59nHDo/7WRUnqIfe12JStcR8htm0FjPR4Yik1rt9XYJincxqP1/UZgrxpkBhbTARrhGlwtjQdZgtwpnNeFgBAGk6+JzwHquF5hK4k58qCcJKTEjlRiaqDpg2wiQglJZIJ0baq2gAAJYHAS9Ztqijw7R546REFc8loE+U/L62GwUgrGxIhocPMMyoEGlSaM1RRBlClqszAs5jaU94NgHX3WFcjw9lKxrr4KFhBO9U2LN7AJmilCE2xsosLfd9HFe7BpdMIjgCAMDrBvAZcMWW4DwKAPQc+GI2p/M/Ozujbbxyfs49gp7/F5t1Xawv6xI5eJTVuhIgIkoAS7AHYgBUdiIGU4yi7ku2iVduxT/tWABA0jlkEjDMLMLdMCtDo50hENDj7SycAMakFqslv2bKonwc9uMwmMnPsNljp/jAXsy3modAB6sNqHtwAXFaT6NcnykXCl65S6zhkP3OOQ5YJjceAz6M+M3v5UyBCWkVZEPb89b3paXrAwHED0/mM2kAMAxB5U3u/WzUF8Ofi0huLMajOeY9tqGdvmmmNsHP9emha6OGlruIMlatXEOr8uJC+TPCSmSmp4FFzDQwAICzq6uaLZwrmsBg7Gq9ERqVCE/dwfaoy6Ug0DRbq0NNxjbLe/y1PRfnU4Qw5ZzomoDAnCgM/XuaRuhO1LROQ5KITCSGY62tEa42vBgHvF8AgJJ/XZOBt4Wx7qOnQp/SJdiZuEQskTPo3P22kAJgH3mCgE7pawNKEYyFgQHWRyoT/H9u15nOaqEh9a+dwmr/T2q3H8DkVgHgWyc95uLMQtkYgGZk10BbYKQBoCIXxXfg9ScHMzrBPPPMZjh1zKEmXaEsg5MIbmgslGl4ee1mBJrKMvfUacTsU3w9Pz/nn5COZnMo5MDT3ndWE1CQeZbp180KyWhFTDszOpSDa0oeILgU7vvCpCfrhx0xCcsdWbYXGtrXjCqK7ZYs0rKqVtOq1eRQZzPYBTBMpXM0maBar9aTKT83+MrtMa3txYZ5/OkUQGfCs4cSOEQ72EdwBBIxiQHQPrG4D4CAdfSmp3EvWwlGj1J1NtY8X72HjR1o1avifAAAGxlJREFUILXQv/rCdOMZsM0fuw9AF0a5tn7WRwzjLDCvamagUbG90vgkLYqzkthai8BI0bltNLrR//dUW/YeA4KlABCAndGT+2DI+ZNh0h+rVwIF1er6ye6GZGo8qdSsSROHkUmJoDenuDtK/P199IloJacaP5w0DkwAmg1FEC76f1ZnyxX39fnZGW0M9jb2yf2LB3Xv4gEHkGWKI0EiWaVhdkRsGDQA7B3hKgrnnzK6mZVKnvWS0Cn+ATaTJXCbyx4Nm54J48qvA5XetGn5PZwzVnEM7KDNl50N721c3eaUqcmpWqAREqNWYxbWcIqthG28REkiba4+AQBSAs+1QQDqAKrBRLNy/b0iEc9T6MLLxfLcwt0dn3nzNQPj0QSnjvypFZlP0QOpaoENOjTACO0zRrBkAPLHR9Ew63967b83vlxFj0x04BqRpUi9ZdMUuWeT9ySkjBQdoA9AaJwGAGaTOr+6qulCDSOwE0BZXq43RKSttSUuEwAAYCLthqOMHQ72oyAA773Rvp5vnbIk/AEp8M50ZOpaHM7o/BtN3xgAtSlNecvYMCV5fN4/H4RVeENLSGycJe7bDiWOQalSAYC2uRE9W0iHvNDGrYXhgB8JAKxeDQAYi+JCc3IdXV8davQUAOh3o/w9BgD8t70Ov2jGgIekW/a1OjtTXwSKzyD5UXqHUyTpDN0fYWRaMlrVLFLWIl/HdIkbiTVajAbcrU9j3CIo7etngyWcJnhEA2Bh3nAtq9XKtiTNhgQeeau478VK9KebBTEaZfDjkkPmpIXWGM3Rk6WDIY5fABpfMHarC+sAAKAXocirpyayLsjJg8NZ1aHOJoe6Mt3XlRka7MxqCYeDnG6hX8WhLmtSDw4TfsWUdshTUYY4wcCbyYyOf7NFNzlEQTJ0AgDJU8OJGf5j2aaH2qGTZgMACGt3bDymenVpafgE+HytduGP3dlsADVS0HcAcGS4fRZUXqi/Z56WJfopa5QifAQAWdYGM6KLsrFQbj8zU7ojSRMz5tYdfWfAmghPpdQmCzTqSqksom2VPbNpDzFNAICeYUrMqKdAwINSzLy+jw/vu811yf7U00i6Uvdf9QA20UKCzHbgiU1JnHP3ATVw5GAAEPmvFktS+jiHAACI/gEAwAS0aZOeVoX9nDkpfH03/pr5OqmhycAq0uVuXmXQp7UXO2YrIkEjhw2pKiG5+hYIkHJPI6+WJHIazNlwpOhy3gygxn0TjQ/3cCLyMCtgAMZW0nT+rtt1unUdDQ1AceI35b/kN12VppA47ywNSN4zQvvhzvXvSAEvzxQXskGTBLanw+UCACJy5esuCADkqNnwZzqt1y/f4pu+sro9DIboysfRQeoha569DolFgK5hp7GCRhNIus8SsvPvjR1SeRkXesoAANU0cGBxSJsHvpjW2ZVlzZcycHgqeOD//N//wku9/eQtgdkhBcA+AF5MlcTImH7RR5w/nWkTqVhIBf8PFbMXK87WwWQz/KGAuRCDU4JBXoNipMJVaxCaEs/2/Qdaj2+vbqhUycpZGSPdx3K+8PX3+wq/knvi87OAKmU6mW4F+6zcVtdBpMUrBZVtnGh3ejLoMsaIxqPy7g5W9Ck+cE931u/w+1vzF+wMeg6Lw5WUUdU9xaH6mJ+dAwDoUNHXuycA0S7Q80EGNoeerM8AAB6i/fxQuA5WXIu/tRYC1wzGAW9ogZMAQNWdre7j+uwGf388UAFsAdDRYCS3quyGB0ShhbSeTk0XZ22gkYae9I5v3A+pa3GZWMyYJtgpJaAIO85dNxixGV6PqaUmQjvUa5s7/J3vrm6Rx5pPD3V22Nd57erqtOraclJPruYEAYxC90oBPNjt6/Pdoe4zJQBQMK39dIVXID5db8C+gZ2Bc5GRUwe3NCgCnW6BG5w/ymhnWlemEcwAYD4JmBk2yzqZVhfQiTV5d/++1mOF9bAa+wgg91MdMBygJQBxqD0p9OM5HslPM1hIcDc6fn/PXYMUzwgATO62oCm2MUrzpOncGwUMwH9evMEL/d7iJaYasJIEAO25ea2dBlXVCCcI1AYAwDn1ZteGgE0B1OjSUmosAHAJhtSzR8jcRuTmRwcGLOLX7HcAAHyu5otaTtFIS+zWP378ff7V7dWN1pSI9iPVFa3CYmAx0S6YAWgPpKRY771RtAhmOpL+40uAMRIAyDlrNo+HAK9j5uwkgNU/e45DY0BkA1+/J7v73cdut3HGp85fpxfZ5wNTAFzvuXt7uDsp9gcCFZwBMgBgovm+UaEd9xrhHh5tIQ+4ALP+bQigSCghksf5ywAmaVnEAO7r7Qvb3bMbiqvbIL5JTd67eO8htzdfoq9Z1Xa9rVfOb1uA1YUP/TjFigqxCu3aIKasw+pOAoAYpKPZ8Bmw0lGP3EAvucG7UMXIX9HlBq1RAwAGIABgCSpVFOT3f/Gv/N2bT96kHyLabM1KrMF0nlE1wF+MAEYA0JxLcknoyAcV80BLtitNSZ8XpI2T9KMT1T6rzYZEl4aTNACgRfzZ5dv87eeW10GF+DGMyROVUalaw5ujGSptHFJYtAye0ja0RsULbtdpzmPOZkwBDPPgw3F1YyK02zq7hXHIhrUwB/f0zuZd3gcAgO57AACzhUCR1cKJtIJZlquVABZT9aY+ITpi7S8OPgDQwwAg7UqlT8jB6js4UbjgQz9ivL8GhpSeijG6Y8cZAIBXI/DUzvSXoaLAz4Jwgqkapzda1wcYjbM6wDkH3DD1oeYg3A95DarCJdqMaj/qcNn30cjneXjvt9p2gZC3dlqPlxc3pKMB7V+7eqx2dW1W9aXzWX35sVVdO1vWE4+d04hebHf1+WZTn623dXe9qc8323qwn9a93aI2hxmd/+V6V5ebfW04fCft+gRMcADl/OHMvDdnVRcsg1WnTgKAjeh/VbgouowJZA7VihOAhvd2P+FLvwiAjG/C7vHtsu597XNOI04DAzBZzukAI3Tj+7mfAV5vjmqMVg01aHhCPqGXvYODUTA9ihLjmNsK8Z7kgMEA/fDyTd7HP6xetlNJHwyJD5NCwYWkZTT2N3QYW3RjTF2/50pQHOxOrg0ADDYqKRBWAWSetO1uouiclAQAPLduDMb2vvM52WNVgWgc+T/98T90zhc3ml0gyzEo53m+Yj9ZBeCJeElVmKnJmSPry9JZsEw6jwqoXAKHYVKOnsNS61r7h4C+Q8zmIK0r88kZmd43Hgggv3rlFgHA8cnqr6sdbncO+23hLkWnHj0N+l+dIQGM4/MiAhTLk8+8sjIh3SdR+NuS5g4d+EfTOsyWKtO1viqB+TsXd2r058Pj0HH8cwDg5XNEzxKojdT1+EK4UKnQXcpxOgfADAD/JnX/rWd1N7rdgCoS4wX6qSfnJRWsjDHpJOQ0oQG4sqQGAICAiGu7q3/7pTbi9SeuEwBw66YQMpTLqKz+fwAAHsOUIWYDu6d7dkiWrC1dnAfpLA+wOToQAAD4bUWbFJ0R5CiH/rO1NuJzixdbnXAif/lE5OTQi9uCkpT6kNUIElT5mnbZ8aAIvPYWjVC+SANgAKBDq206AgD8iN3zB4Cm5zR0sppM6t3tezIMJwCAkQEjKBvs0WHa4a2WiwFgaQpk75uPN/sTDMCJ8z9NAeBQYZ65YafBpxTGBExso+nmQ2AADABeIAOgj4hEsz8iHutVBTYQ7A+hxkQSs3r/T89EocdoRAdgg9xafroNaAcAeECsQ+HaHgEzA25cE3OwpqjS4Ofdvdbj9vJmLcCe1bYeq31drW09s6j66tVVfeOpq/Wlq+f17NNPcS9e7nZ1d72uP96/qN/fu19/vPegPt1U/fYBGIGZnT+6sBUBAKR7MO0sUyRf2QGAWgSrguY+aXh3swSjs1Vz8gXSFixNgxBVgjnmUJ3xwS29txWQAQBI3j8pgKE7uOyJD2lKHyMwnUIElmluiewJAHCGwI74bLmJTc4fo0sEHB42pPdITXgPhlpJtdktgk3vc1L382X9aK2I83urzgCwv6P7n5BVdgqPKw7nv9sQAGymcz4X1vu7IgNjkvHsQLmrYsvVH7GpqQIaasMTOXKlXDbX9rT3avRQ0dUgebxkK3JVWfz7vdd4HzdmLwqoNZvj1AhfUOdGz+pQsz2gYq/Hp43yNbBPDLUP0ABlpoJZQNfp77dIRo258aFeP6kR28U8+64NQHlrZwgS7L3pyPk7ZzeUNvbHo4GAxZpp3MWKK91m9hq2EyrTyADw/mO9224SL9BSEMMQp9hTXkO/T8YG2HuTuUpCbe+Z6D3s690HfwYAzN0AUcZfzuftjSmDxY0mJggNGhAQ55YoDr2/TxmApBZwo4pAFVVlQVMXja9RgOfmRgaA37cuYjbEmS/NYSSTOjtXNQB6RuNjs9vVDz76kQwDAYDK6DT1sKttOyo/Fnm01fY32RQypqJouYR+ZjRXw85Ijo3LdQIAQNvxI0pmUKg7tYYMDRlaCov4M6dkngN1rlxGQ4tNGU2RkTpatVpft92N8kLSOkXQndPUpYTieygFYFqc6+6Spg7OBAZGACBgr92hPvmqHsBzehQAoLoZTs9VE2OUlZp3/AwAIOCPBzeDYqyE1vk8RvfRXeB+1WTkWKDHtXEKwJ2M2/FqXRA5/UsKfZXw7AcAcLNtk7Qq9RUI/CRdYxPAaJZT11Tl0HJ13CMrlrIF/KXlca65AwDX6jcGQFMo2Q2T0XVSNH0zYjk0dSxjSKXcf3+vyPn2+UsFDeISzn+6q2u1rWdXk/rLJx+rv/nyU/WVa1frq8/8BaN2OJvPL9f1u3v366M//LF+/YdP63cPtvXBZ9u6t5/XxXrL6H97mNZ2P60tBKS8VpxL5f7FAJCw5Gtup1X3GCkFABwIAPAXy9m85tjb7BYp4SeiVU5r8CConxggv7C67i5zApI0r9yKKbbScsV2SZSsz9lqqaFDg5OIGA9pFijXoy1grrmxf5jEOql7zqVzvVp3PttU2NawW6Zwo/ZvIuL5ql5fi+n73uo2r92qAv4t3986BbJgEMDuMbRnW+v9gYJM5pYBnljWC12XAECraNBmavao2aUws2EpH6EiTwDIMCVCZUdnk+2hlhDxEkFN6gcbAZkAAPqOE3a0a2aw5o8AAOMYYLMsspceGNSU/Q7IdpimmESy1jnpgNPyx6xPSxd6PopwSiLrSb15GYbsxXbOH+X8m011qqZ17nQPD+kBkAYH/b+v3Val1wpzVb3SKh7i3K2ZGhldJys608GzrnOwnSCAcrt916VG//WOUxnXr9wgKGHq3NqiycJbmQDAC/v2pSLOW6ubrTVpjGWo1CMAwCjUI3zdUlEPvXcFiBMgl2WxE/NXRqZzbtkcTzMAbvaS9r4ha1pu1133AAAWqxmZgIxNxeu+8bsf8xUBAHAweD3umd3EMT6YTXjWlvr4my8CAELDSGDydLU6U+Vf9HGUbxyawcSLqxsBxkUq4hTK70Kfn17oPsIAJEdOQxStBXLoHtscOpt1txQqBtz01euRp545ouk/xQB0y/kIDQBY25ADSdG489/YXOUUAEiwoxa+lIixBas1JFyXPpWGMwOIQHwM0o7UxoujEo5Iuo6GsRaJVvQ2HShogaJV0L6juxioSBo/7HCDgLcdqb0wEwBo+hVbB95TctZOLeEVOLrVndbAAGy3qlDhmFqMc56hr3lGoArBU0OnJL8FtZ5P4Bp5GtLpoTa1aWV1vYVzMgeZtRHwKi3DT02dv3T1OxiGWaupov+nprv62tms/vqZJ+pvv/JMffPpa/XME4/VwqWX99ab+vizu/XBx7+t//no4/ro7ro+uFf1+X5elxsIM5ESmhWyuusdaOEO60n7T+T4CQJAZzcAgJaqoA0ONd2rrGo1W7BkjL3eEOmiugfOT8NzWf73vh1nAMBRCmDo664Y/mEAgBTAFMyhGYBQxXL4SrWhTC3BQn4WR7KdTuouDHsz2h7alL1MUGFAYkYrVTzpaFLzZb1uIPPd5S2DF51S5rYzXpmloaKWKeJFv/uquvBRIbb3JwBAZrnwWtlzXgFJItOU0QqvKrhSis3Wy2I7nB81qcpQJ5ViMrWw2deSExVlg364FZC5Nb8ucbDnkIxBUTutfsZKASAWUCWU85WudsiMCNvYNE9KmSADRPePSRm0qzCSDhhBgAC47i9Uebi4xqAdDvXjtRmyxfNNwBmvMAIBvpID1FhYNstEeWtmJFgHg5b0DQAwoPIsnFaa6HdwV8Eu+NPOpR91usEmk2dgN1m0FJRWV/eHW333rvzH9atiLMEIqX0yRIBuIJtBD2QALsUA3FyZATBdnweWh5B3ECLuhIaeRzoC9u5cquE0C2AaHY4aH5rqLYoujjNolbQIaCwX3am9oygZ1m0aADCAdqoC0cJbn2gj3nj8hsvoAkrSejmlVDpg3TQc3SH/Z6wASAogP2d0Ihm/Hr0XMyAgB0qUkw7YeI/4uxlambp3s4RK/u+wr588GAAAOcfeQkI5LWblHP1bwKMLaVG4C+t4j20obAzWFNSURJZN/MOGGKlr7ttdTI3+vwnOcgD4Y21SfPR8lBiTdyzWujl7vpWbpoHJGgDErZEJYHj9mR3QAUxe39vbrLY6bOV6Rgefa0kZVP4td9QMACOIdmweAgBkrvjoD/VWHM7sutOYMqwCUNZCmrKLLgMOD6NzKda0aA+sC9TFMOBr7P8Z+pqrTKoddqN8UdupE86UOOsWEJkjCZMI1uvKNfJW1rRNNyHhhLpJve/1ePnxV2q+2NdquqsnakcA8I3zeX3rS0/W33/92frLZ56qJ1bzWqIHw3xW97e7+uiTu/VfH35YP//Vh/W/n27rV5dVd/cLagBgylF0uDtMOSZ4kw6S3DMqY1P+H8JXiPAm9YBKbfVUhwaATYAAANBpbqr2tIieEP2TAXD5G+jPnzgF8MLyetMA8L4jBAzVfKTzCDWrtEJ3Oq6GsbjLCoZjEaC1NgEE6Iz4OahdP+zm7MPSDB3bsh7M7rWmZgeWgb5hu/vq6lar9kgarXWlBINkMBw7iOexNgAIKOF8V2sAAnxoV6JJGnr1s4rUVHoYCYdg7bngb2O7FKSo7we1AQAAHIktpuZHG9ndl5Y3ZQ8B8BmI2OGOqVayPgB8bjTkgEo2sMkEPG21CwJ1H90uzed9dLP6DSQ4Ok4FxDflbDSbnOmUMQI85wIANwkA+sf4fX4dDbsYIERzMoUuSIy0QL1SWDzzSAG0KZGehmt/Np5Z2fZ+l0kZ5UrICJldwHkTNBhKBa25uPOZtCU3DABwPQ0ALBETO+LUa03rrQtRHzdWL5gB8MhIVzfw4ed9/DPVUXfRhX1BXIVTz63Q30IoibkYxCgD5NcQAkz/bNwYcv3Me7lnuiIsl7hxEJDUvHGHeDB3PheTcfvxWzQip6NCe7kcHHAv4RkdeB52Grmc/ps2qoR82gBWcAdBi1caVJlGnn5htUjFuEvVgduF9i5th0O9b8Pw3OIFRavedaDiNHRoVtsLZFtVKjbSWCMaVB5QXaqyUuo3j7/KKNR+6JgCNJjE91kjGSMBDpbucZ/qF1Mq1zapIwhs/Nesnr89fb71JkhTl9buNykHt3DNgRqNmO5PxzB5Sp+7I6FRDnv2ZXKXiQDS2EfsR4BRB6DSTLjkyM4f6x8g8+L0+awinVcKeBJnCgRnIp4AwNlySSYAB2izXtfl5WVdoLSO3JzAVYRbaZfKk2GDlogmNd5smXo4MCpm4yC36IcmZ2q6HXe02WB9sQ/hSFVld2cn9fx3n3i1potNrabbujbZ19OzQ31tNatvPX2t/u6rz9Y3n36yvnztca7v5eFQn2229eGnd+vnH/+mfvHrj+uXn13Uh+tZfb6DlgV92JVuiKwJz4UARAuideulF6YulxpFjPtxzwCyBJz0Jipd1RHQAEREJXN5Z/9TviZFgEOkHkfA48I66xydnMF+FqOPiQgw5WR53kxhxiMNLYN5L7g/pol6Xp/KcA98aoNy7ADlSDPQCikyIc87W6VkXr1y2+B9mN6429UM6U4zSADXnDCZqD3gI7R8C+C9GwfKHA9CTimMELaeGNiwlXyyKb0zMFYK191EidOcCt2hZ8RCrbwmk3rNKctXz16S3QNDiHU1+BAn2UIgVzU5pRpNk+1Lgi1ZNgcW+a7ZXoklQ+nHRjew5R4FzeadihFTFn1iu9/d6HzcXL0o3VcCu9YmXPaa7cGd+qTNbOW7Fr6SoVAn0OhvdK3ej7Z5BIWNrbUg9RGslTjQnkLG92DJsmY9+tcTeOMTVZfAD55+TFYTAACYqTTnmNRbFxZrnb/YUgCs4mmK9uwInfHQ/Xnx5oSHd1OrXbc4TJTcBGq52YwkdvkVHaIeYkOch20b0CFKWEOAdowk0kxCqO/OPQGAl67elrDCswGYvx+ahKis5fSg9EgWixUAQGPS6Bq3UtSJch3mMQBQTlYaiPxtNnKeBx8sh4FYJHNCUb9nNeq3ly+6N7cWI5PkoJLeXaITW8MQBgGyLDzIZgPESrg0j2M1xUlO0M4KzzNfXG2Y/1e0I1VHAwBuHBUGiBH7yIBw47tKAJoMi+denr4gwZo7fGGJdxTx9A9KDsKYNO1B6PuWb2gGpqWYbLjy3AMcwmzQsKdcME150JXO3EjMUlsbO59maAkA7HCmz+mCCf76XhXgSB93sTXw7WimgrnpAQCYcMjOaftdPUDDEOsgcAqkfnebZzMiqcHGWqTOlykEOEUdxEJfL32CZk+evQwA3CFzBxAwqR8HAFx9pSbzda1mm3q89vXUpOorq6q/euqJ+tazz9TXn0IK4Kr6a0wm9cnlpn712d36xW9+Wx/89vf10b1N/WY7r/v7WW0xgAUVLZaZJFDwMExXcbhvRM4c2I/DkuMNpItQ/7QmfiOQkZ9gC48EH2Ya39xpPW5eUe68nbNEtdpMWip+OQYA/HkLPboW6qgrnG0V02qDglyvBg2LAoB4c1wH23SzlDS8vyNgpD08g4HqeDuUt5xzBgDITITYDbxPyp7xfWsoxZ75XSzGe7H9GL+XHsbbdRCLsjsqyw0V0Z/S9K0QXS/WUlS8BvfehzlBkoZB4GRSP3YqA2XkWQ+mD9yAqVVwjEyok+LtubkUUWlMaVta8GULFpYgznfgjtseiEWRet7+JxVI6euSlIjtQQST7xkA3DiTBoD3gH2Nc+bInnuBAUTAmu541OKQTfG8mbAE2UPae16XYW/iZ2NIHL0Gr+NEWIlzQqHsAKoa04lyxk/EALw0AIA8y/8D6e9dc0IdPWQ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data:image/png;base64,iVBORw0KGgoAAAANSUhEUgAAAgAAAAIACAYAAAD0eNT6AAAgAElEQVR4XpS9B7imZXU2ur62y8xQRBCMxqj/dcWWxAo2ikpHxBalSiBBpQxtKEMHQZqgCMwwgCgqiOUoWGkWQFHjb4tJPDFq7GlGlDJlf/1cd1nP++wNnv+c7bXdwy7f977P+zxr3ete91qr9YTOzDSmk5iZacd0OomIdnx609cDH/vN7RIRrZhGKyYT/GyKH0erNY1oTaLV8r+jFTHpRDva/B5ebzoZx2Qy9u+0ot3uxGg8jeFoHKNpxCTaMW239frTiE67G239cUxjwr/Fv9ttvSY+2x28jn5nPB7xmnTNev1WC7/b4mdMpnH7xq/xPvacfVmMR6PotNrRabf9mnidiOl0Gq3xNDpj3CXvkPc77bRi3IoYtaYxwv20W/zsdNrR7uK9cN1T/f1kEr3pFHfE18QHr6H696ZNC+W/8RqdTofXgY/JNGI4msRoPNF7tSKmnXa0Ou2YRCvuX6/nsdPmO+qX8frTFtcL79KOVnT4Pd0PF9Tf59dWK/r9Pn+P94j34F3i73A/7Wh1scB4rnjWui/8Fte13Ylx9T2+h/dFC+vJP9UzH43HvH5c+5QPrcXX6Xa78ZXf63ns9rideB9cP+6rvC1cHW4ez1F7I7/i7/Hs+WgnYz7/8WTIf+NqOt2ZaLX8XLyncM3ct9NJjEcDXSeupT2NXrsV3Q4+uaH5THndvH/ci9ay09Zzwvtz/3Q68ZFffoHXfPCfvlr7Dc+pFYErmUxGMZmOvS9xb5No4b26XW0u31M+Ju6faTvwAnyeZU9MY+T1nEwnMRgOYzyZ4GTwPfHM8Jp8f5yfySTaE1xvO2Z73ZifmYnZXi96uP5WKwaDQQwHo1hYGER/MIzhcByfeljPY6/eS7hncE2j6VT3gSvHHsf14Bni59w9PiTeb2WPe7/xCfr88Yb5d7hm7IeIaWsak9aUZwnrhpfkMx5HTMZ6Xtpfeh2sPZ87zh/2mM9cOUwR8c2Fv+d/7jD/suji+bYieq1pzHU7sWymG7PdTiyfn43lc7MxPz8XM70enyPWejgaRr+PddHabNi4KTZuWoj+YER7NZ7iOfAQyTZoE2GL2hbq+ttTPAftdayVTpj+Dh/j4YibvOXPDu4N5882C7/3xQWd893ndyz3We6XJq2xL/y+7RfX1e+T5537wueddhVH27Yg/81H6dccTUa2GTjP+fuyzc37tLge0dZ+l1HGA8SZHOr5TKbxzcH/5mu9tLeDnl1EdNud8l7c8zoJjZ3ETeT9VM9fZhT2vvEl9Acynd6Otlk8995zNoNp03vYa9UeLX9rW4a9jvvJ9cZZu3+offWqFTtHt9fTc4UtwTn0J/dpeY7VRVX3wvu1P6j9Rnm2U3pDbRWuJ9bX+83POe0H7w8+YJx2Xud1zOvXI2me8zTa02nct/EbvI89N3u5fEO1j1oJAHq9XKoaAOxsf2Oj2MKNyEbjARAI0EW1YpoAABt/OonJeMSvPC/tdnS6vRiPp3RywwmcqhytniQMZE/bFcYBC20AwD3WbhXnz72JhwAHMAZI0Ee307VxfTQA2L33kpiMx38UALQnEe0x7kOGj24CDqzTilEIAOAz4JQBAgwA8mECALQBduqFrR44XhHGhZulFdHtdgoA0CaI6Pdh4GVwcLhacMptgaSvGQDsuPxlutkJNosOjIxIi4Ye38cmlZNvNh1+b9DvC7/lJjcA6BKItKI325GhtrEX4MO6w/HCUMrR8hDQSOtmCuCC44djJrjA9Xds4OU88Hv3PiQD96otXk6nhRfhVwBMH0SBOFtXGgV9ytlp/XCdo9EgRiMDAOyR7gwNEx2NAUA5pBMAgGHgDtstOYiZbtsgAEALD2UxAIAzSmcGp9qD02h3Auv14Z8LALzlz/bVc4BzIOARANAu8lmh89MZSLCbZ5BAa2JDCNBDdC2Dm8YGgAorutDv80zg37kH23BicCSwCf0Bv+J6et1OzPW6MdPR9RIYTiYxGo6jPxzR+cO53frQV2UYZl7KvYNnB9uCO0hnN6Ux0rPmo0oQUzkPvH69H/nrtDNEUd5XgseEMAQBaezs6KcIQPLs+xTyeWqPATTXzr/+9zcXvsX7AADo+PnOdtox1+vEirkZAoAVy+Zi+dwcAUAPYM5r1x8MePY2bRzwjD6yfkNs3AgAMOQaMVhhwALwIufP/YJPYCM6uFa0cUP83cUAwH6NAIC3jLViHNUiWEsAADB05wY9jz2WAIC0cQkAsKLpuBMIIFih+cS1ZBBUOfwMFhIU6NTJTuC54CxxL+Hs+Xn6zrwftTd0my2CudwXxG+299jTfz8yAOjsYIwgsMPtY/uUtouO0cC3vqe85wzJxrDP6QsICOsgq0W/ovPlwILBhV4F9wcAUECHX7y5/8WIQmB3Gvf25ThftWyn6M4IANA3FRvoAJABqM53/VFfSwZ7fwwAwIbjhCVohDdK8MgAB/sV5wd2mQ9iGlPeMwCAwTr8M5+/rwJB6XQaX930TX5j9xWwu3nN+p3Wtt3ZKQ5qD1aRBiziswu68dfM7mjU34rheFQegFgAxeo86QwXZHxpJhyZ4984IIp2EUWGAAAiXTgrR5F4mj0AAG/cjOwJIOz84TS1V/AAHAFWAKDdQqQjg8GPigHYY+alBAB56MQqNBuSB3LEbS0AACfShfNtEV3B+Q/GIwOAhkEoqA4rMR76vhuUnu+D3xsMhrysXI+M3uSkpjFYgDNL1wGHBsfU4Sa4b4Mc547zLy0HiIfVhx1fCQCqDZpwTk85YjgYKoqqkCleAw6i02nF7AyQvxgAGntsMEdgYABGIzAuU4KUvOa8UxgXMCyTMcy73q/T64opAYhBBDQex30P6z5eseJl2EJ2/t6IRpZ4jhn180DLythg49EIYMJgEQBM4RRxwntEzYo3HLmYYeBBmYwJAPDZbUfMdNrw+dHDwe20yvPmuiVzYCON5zgzM8MoBnv5g//2eV70YU9/te4BBqnXJQBQqAXnr39XRJCBLdYP99BixJvX2kZIOZVh1fa1Q8b+mE5jYdC3AQJaBTDrRBtO0U5lOhiRicKfg9WQ829H1wwB3gdGdESmSc/x1gfv43vtNfdyPh8xDAguFgOAZHRMPqVNXhRJwJHRyaTzMACgURfKKwCAMMZAJ++311GEWDv2tAfJBNisPSo6/uaCHM4Oy19Ov4znCwAwP9MjAAAYAgCYBwMwOytWwY5uMBzEwqZ+rF+/MfoLw9iwQQzAYAgwi+cAGwCCQg6GzooAQIwk7TT+J6JJ/GV1DsvzHDkY8pnter1qBuAOA4Dd517+KKYjHQfXsXZyflYT+e0meqczN0DPxffPxQ40r4MfjxHA8PcaVlH2XK8hIOpnmNGpgWHNzsA2fH2kyPmlnR1ko8xFyCZpL5Tv4bXofx26+iE3YEDvitdNIM2vnYY9wHUyQLFB4vpgszq4wkviLCQ4sonSnvTvwMblf+dyfXnhfn7vVXM7RhfnW8vz6PV3MCR2rwEBjwUAcg/XzxFOOW8/34M2LT05AXBj32XP8CmQzTObDICDzHy+8IP3LwgA7LrspV57XQUf33a9OcXiNP5awc9uqgAAKFEYIzhbbKqk4Q3ztdja/HUKAN/ABsTCC223eZgAAAajsShvvq8NPg6EHwK3CeGbAATeUw5TRjUBgFgCrFOi1iZiwK9+fn1j4DLarDFaPixgqw5uD8wKHjMMqyn/oaP/Id6LTymj3gZEwK2CYhZFKbuY0WqCAEXUZkPodLXh6ExHk5gMJzGFYWaMhw2uFACc8H1+HjvNvUTRtWknrC8/DQBq+kqbWBfioE0b3M5FhlnIEnZsrsfbpmPRusiJ8pm323QeZCjgRJB+gbP3PeF3Rz6AfFnsEURZAAEGAAAQ9z2sA7XLspcuchSFtmIaR+kccayi9shEJBWcKYDJsKSBEP2MOx0egubaBUwR+U4J/uD8o6GI6fwBnJTamfT0leYvUTIOnlNGAABgABBd3/BjAYC3/vm+QuMVAKBxbcvxyxbo3zg/ZO+8hgA2hY1jCkAPpxgAO3464+k0BiOlALgajICEwpPybIGnhmGYTqKDlAPSFjg7vh++NkAHWSKc6Vbc+od7eB97LdsxhiMwdmag8J4Z6fl9RIEnaC45mwJIEwAkKJWBSYior6LGJzEGgPd7pCViKqZiFWSimigvz0t+XyyhHEMBACt25D3jEwBvbqbLFAABwPL5mJ3pxQxSSXggIidiOBzGoD+Ihx96JAZMkfRjoQ9wiesUv4n7znNJcGoWQM/BzgxA1QxcncYgY4PnBEaJQZ1of+4rO4x07nfZ4ezWE9Cv16AOWBYDJUfwWvDCWimaN8rSwpYAq7aBDeDy+5GR0geBDaG6ABBTwU4ekg3J82ZHlYzb10byHzt2XiKn61dMANCkJgwD8PcA4fY/uQ90bUrz4jOB4FIAgCsGAMgrh/NfFIvTwZoBqNaluXelGvO/k5W4e5MYmV3ndix2bGkQJUZAb834uwos6/vIvZygtjxcHgwBdwagPhcJAPh6DqKVNvXGJQiQsyEhwHPKd1yUnsb1fd0MwCvnX+r3SR8S0Xri7DLEHTGd2gNGKz5rDcC+czuWvBM3pC+EG98MgPI+Mi78nx8ao386GET3oOexwC06EdCQQtjwFm3SzEgPwKhpAXWj+Cdz7kZ7WlvpA4BYy6bw48ZDLlH3NOJzj9zLdd5n2U4+9Mo51w+ajgUOFKuQi4/3cV4XOdHRBGkL5bYzB5KOxiYxxmPlwIpPpLOXw69RIdMhzv/T4AJZjyfRHstIIMfEbCv+jhFGK+4xI7PLLACADipeE0YkmQCAmAIAMleaiBW30+sWh0Ga3pEDrwcRU3tCWrzDXLvRsIMevl+7Q4MLgwlnDoefTm2xczEAALDoKUdN0DGZFACw8/xLJDco1LFy1zQWzLkLFMJJph5BAEB6EMAkpYCUZhq3IwbISwI04aDnsxxbYzCZyBlOJwQAyHZ1W/oKahDPddwTE7CIGTL1zLz67CzTTAAA1/zwM3wGRz97P34lYejccNKUoigTBCQAwPOegoyw89exxwVMwDX7GXIHFCpZjhPrnvllgQBT6qYEkf9nZECKdepIGMA4c34CHDJWeL7tuO33AgB7LtspkAMWtdnkr2lGEwDUzBAdo6N6p3ESiKaDU/RZTDLXVfT4mNoG3osNHq5hBimo5GwXWUcT0dZG6EdKST4mAEDAwefaipmeUyHddiybnaHzB+OlNZFzBHMFALBp4yZqJPr9AVMkaV8RFzuho72BR2bHLyZUjrZjAEAGoLIxBQLBKdGWax8neFe8rQj8SwNFaq9q71BWIB2GrruJPvkegov8f2TwS3BQpQAy2i8BSPWzmm1BoFUiZ7tSRe8GZnItfseGts+gqOzdySTuGchx7tJ5eXH+emrNR4IfghQ8CmqQmp/ntVHj8xgA4FEpgKEAQG1r895z3Qoj4ofSsCACO9xTdqA4X3duVAC568zLBbpty/I9Mk1HP0xbu9h+1OsLuy779hgMsplKONKlAEAsk/6OfppvNqGWJINa/pOpT3/wOhs27X5rAHaef6m0Yvh0Gqr17cm3G6i56ODpP/aZfVkRR3Gz23kx6C5UFP4thCVAAEWPKC8YzEwBIKpLBoAiG9I6nWh3e9EfDoM0vkV+cnIQd8FhpkDRDAAMCIVWQjtcHDuTssDTiM8+LAO374pd6GBgIJEKkOOSwFAAIGLGIhU+AEeF2FIEAGABLDZr1CeOw3nqUvwlo5TgneyyI+rcNOU9cT14bUReo0l0px0KOxAd4eFxs1ok9WXnol45YwBgw5POP6lXOXXQuzLPaaRhm3ozyJGbzbGQJYEGI+EYM2pipEt2oomEscF6vRkeEDiiIfPI0mBkSgrRMaNbJrVN2dMhy2jgGu95SKKzXeZeIh2DgQxAIyk6R/8EACDrHTHXz1mGCmyE8/8VABgvAgBRHCKeO2hhOP8OImSDAAEBRR8TiGAN2PIYUPwHh9JuGQCAAejGVf/4af7KcX/1Wue4sUfAEAnwJWv1aADATARZFIDhZDngFIYDsVly0vVzlAOCCJCgICMwO0LuZZw1gB68rrUouGYdJRkNRZSE5dFqd+nYP/OAzsfuy3cSoObeacCHol0DWLINmTOWgUmqO/UcdBgElMptN6yuzhoBL3UiAgDcp476ujPYDY9liuQ2EpQyU2pMg/2I+08GYPvlOyrt0UGUPY0edB7djtI9SPt0ewQAWKeUyMEejAajGA6gKRnHgNF/AgDR/9IAAkAXz2gWpom6u2RxGg1Dilszks89zLNRaRvSLuBc3TOSluEV7e39dAUY8Ds9aJwq6v+xAEDi9XzNBA+47NRL1RFo7aBgYxlNpsi4AgGZVisLYHQL+5RMlPYC9vckvjxQ4PXKzk5iHfxYU0aaaYXcLzg3k44E5vkhhkfBXrLBee30EUyzJQOm9JZShwJl6fyTbVAKoWFFEoxoDSSqTuBGYXO7Hbdv1H3sNqOUjBjwChD5eXCPMHj84wxASX0kAKwCQ6wDNErJAPCMO/LnUuMsw5kkQOZ5N6tDoyFGj+c7U2uGht8YKB3zxz7+jwBgb0adcmRp2ElPF7reqcCkUOz8My8A445Lg8gPBo+K9/FEKls6KtBoXbEZhRKzuMZMA6M+o0CpvhtKKEF50mpUa1v4dNsfvsT7BgPAQ+dFy0NZNst0GsxBGgHC6AEEAFUj8kf+C0AgiSUYow5Fh3IyNERWwZYDZHpd6vXFmoOl7w/jPelDRFijZB+IVivu7os6B1WrMEKPs4iBUvhHClIq1aSSE6F3Z2dKxAUnjbUn2yCheqyYdV68rF+D10WP6T0z8koGQLljObYUB3FdM/Vjh4DvfcU551fMv0xq6ARtZnYkGO1KDFcZegGBhhFKx6pqkRFTSf1OO0Z0eE3lABX8rpAIiECRliILMBELAEaL0TsQYAdooLAMeWDoSAEAejMUb+Lzqn/8HH980vNfa0YiGEGnNiYpyqxagOGRBkSaBoKmzBmTrYChXwx4UkkOajPFoVIfyzik88VzwPew/6kyp3fUGzBFZqMhBwrDiTsWEPiCn8feW+0ag0FfOgDsZ4Nj7PF0vDgDyTFThFwrobH/CJY6dFQ4azrQpjaLCBLfVgqgVIvokqLTxT0tTithjXV2bHTNfmbkn+zQtwbf5vPYfu5lZM3g+KFrAbsDe41nCE0EmRHm4MEuFbTFcz9Y6BvY4mzkOQT4kg6ojb80KGc0SLZIVQ3Yx9i1TAGwgqS5jzzrdWSakXoNd7CeX5voPhIA8Bx5I/ZKlZS+10Tr0g2BH2ok0QLcyTbivQFwkvUrTIEdC9kZqOwVQ2sf+X1TmjbT6hlAkn4qVRxiRSSiS4YwAUAyAHgNnMWMPIvdtcOkeLbj4MeGpgEqdTo4U7xMBMvuEgArtSa77E86zGqtjBoBUGogpdtUBUdeVwZpn98ggLzH3E62P4vTqUXrkboZ0/9pO+qvyQAk+5vghfsjo3lfMMGxGXem3BnYNGyaJdLWUZjNCrDoSM82Qmz80TdcyfBY18T7ffLyzbgPIahKRPiFvsRae8682BG5c8NMAXRN1etgltIUA4B0/Mi7tuy0cYOgTxHtMw0wRUQDHQAieSa86USwiRQFmj7kuVfUn2kBOb2UoyzOq0nQpk8cylt//0XeRzIACQD4qnWOjQfcIIO7VOp7RM4EAKBgqYLXEcmNVlAjKT+p4HMN8/A91gOv35tGLtoxHowLLZ55HBdIxB19Rc77Lt/JAACGyQ4889VJH2eUkOk/RMzQYsz0iA7BZsDYAAQQKJjCXdYVbUrAAl2G7aOPhxkBrVuCgLHTABRKUZOSCZEmT50RIYzuVx4Son7Vsh0LAFB0gOcJkalTAIi2MivmqFNlQFKDNwBA0QEAwKDTlhAmzRi1EY5GcS8oAwWQnUoMKABgLIWc/WzXAMBRQjJQjKRBJ3cFAHqduOL70gCsfpEAADYPnBr9qwVNJRVgS4qccqbK0vnzKwAASRMZ0FKCaZo9AQAAG4GAIzSqsKknQApJokJGoNiDBuGZg+clktVxhQTpwnbc/gc9jz23elUMhwMBAHi/CgBkaa0iyKTxtQ9KKsnREfY6GBIlc1ApLN0LHW9qXrjvUGKnqhKyJhDUEQBIJ5FHs0RypBv1bJNhSxCA6/iWy862n3u5024CFAJvesZUgZv2xPXJEQjAp04EYGo0YkWi2SmDJfydBbmMxLigNQCYsgQzAYAiaaOVtLx2DrznOjXvn+N67jcA2KW9/aMiWAhQG6dsvUg6NdgprGvFoOisSCgqAKoqpKaSoElPYn+zZJtkpp9dml2fqK7JY12/SkOpAcgyWtpwOeQvLshxvrKzYwEVTUQukNE8WwU043YDAJKdlZPMYM/plpIGbErxUkxbAIDTiQmUahasTgGXR1OqjfSdBABfMAOwO8Tw3pT5/HItBaoEEhm1+2OpjddvpSDezKhttc6tGHPqeloNAMA+xjOUXS7mn0BWQE0avMkILMiUYn2JeZ0gakV8rYjIVQaI8+Ci/Wg9cX65AYBEQGXBXdXADV9y2aJ8So7Wj5ebykIQSmbEBcUE9DYMkumZTqfHv8UlZE8AqsohIgMqYAqgMfCKcWXkk/oVM61oMB0lxYZJPTpFwUNeRSkwTBlhp5NucnW4AoEKLgYARKej65oi/w/qGzlSGWpuNJer8Qzi/qyErBF/ne/n1VYUXtkpPnTjoQBAZtp4gM2hphaCJZJZd2sxVeZt9XqNjkEb1fXTeK0e4l7XjD4KAExiti0jKbVpGhgfCEfjRWFfRToEBBB3GgAUA+OoL9MUKKOj3WRugiEkQYAMpWjh1Exof+E6TGs5VZLgUJqQBhQCqI26HQLLJg/ofFuWxUAIiLp+pACY/0fUjH1jJzSLMLQximSuMgXVahMAMKqcwddawCVF8tSihhIQ2Rbov9vMKycAUAWAHLhSAXJsjL7J4jSpgHT8A++/VOgnQ0LED4EmQABSSADy7MGB2mIJO7luLpOFkcL5Y+Wx/41VGw4WFE0RTIhRIANggS2fU2EeUtDnPCPLkOB0O+qbgH1HhyhImKXAOgMSkSIVgL3CSNoAQMzeUgCQzr9hhbJ8shHbCeRKlAY2QqJm7RMBENiHBABZ18d7tbAK64Q1BM4h5U9HgGBHzAnWL7VPtEG2P7RFrAKCDYC+o4kwE8lkpF87/5qq5bqMMyVmUWEKfEkz4Dnq+ouL4ULpfOK1Bq6GUfKocpams5FioP2xil3moSrjxX34AgngaMMFCPBGcBhaSVkomf7sAyDHxqOdfRyqUrniiK3+T0Y0dT/U4BgAFBo+2QEDAAWFjRhYe0UAWBXa5HYWp1wTiBU7U1WZlJKWtBlKUQnfKAWAjwS5SrkIDZExSVvulFwpE62Cy6T909Yv0qglIDQDAAAgey8AwHgYqSyWg7diZgZlyAqA+BXvQ4GzxOOTYcRoOIk+qqOQZnNYlXqi0leFoEEcK6H6trPzvC84uIysSWtlzSUuIJFNlaPNaNj7pDSEkD3FgRjHGJsOQq0KACCXLMpfyk02BoK4jEUGtUBCYq/MATFHRYrEW7AysLh+5HJTsa28fgMA8GDR/CMp5xoAKI8tqQ8fGJWLEiairIyNUSBcHOAAaQfAQXVJyflQjCd0LJkDzMO1NN9fA4DFDATESGVFHX2Iukw2BJGnrg/GNtXUjuZds5/GgMgZ/5EbCv/sAtAob1uif+dhcdgREev9RJ2VCImO0OmTWtNLhtc5T1aBdmRXM41SG5hABN1zSZBBADeuNBmk8WGAlHJWU6ikrG1tYcBSWNcwRNoLvC8+Lx3i0hAqyySpws5KgClTANAcYUuxTE7lAXz91Gwk2sa+UyWL8sndnv7NHLefD0o2EcHm3hQwXQTxqCqXo1fULyGgUgLYV4z06chF6Wcvg6T/kwlgxsb7EPcqAACRoKL3kSP53MrIhyOCQB8O+QwYL+whVeUQBKAvx7BPUMZcqh1Ox6W1KaLSWad7KWIlGn3XhGOPlVQbG940ACBtSPbwoBBQL6UUwEwKlxavW6aDJCKWt0uQoK/pXtMZGsizUVnjMQFuhdGck6Zzk5XENSHS0rU1KU0AALBh2BgAN+WDRQSVOp3GGMjBWotEcP6DdBgZ+bOWvsrV2tM0YMklgllRkSBamCN7ZxgMuDYfKQC+rsWj6SxZMtpuS2tkB1ZY22qprQ6RSNHRJXUlTtXpvYuV9Gs1RhhnIO3eIjvHlJJsq+7HZ6cqy8NaDFMcWqmoawYA7FsjoNNZzQAPppcMMzi/1FdkupIAAcAsNTYNwlR4oSqPrAJIESA1K3bmSql6n9WO2yFjlo6L70qdzOJ9KV/xaFE4v2kGgGfHYuLsOYF9ie/1wEDCBvlrAgCIWKcjMJwRo8E4FoaDGCJl7bSEbL58q2/IadGWAMDW3ZmpIhTVqTuzLPSMg2lldFFHAnvQYmr5KBqyAWDEZJwIgwvnj8iWD4jGtUcxWacDENCh0UNkg5LAQZUC4CKY6k9Qgg3waAObTQ3U8KAGADjc9UZMapL5yXywWCjWt2O5ZBGgpmT9eheSMdcAEwAAIOkEYb0AAIA6cfN8bwozUmzVoOvckPW11GVCWnOLWPho3DsBKM/0sxyT14QBkcoFSeczepb8J5F/5uXSyCRax8/V7KUSmdmaKlps1kbaBl8dhTxLmoQ4Z6aogt2N1CPAr03DbBQvhkZpGXZA44UIANDpTAEARKGDgFDk2fQDoIMEAEiKXSlHO1kIyeDIkLJpopQEAWqAAsuoyD97AcD5I+VBkW0bIGLMNc6UjaJW/LdAWAEBM6qvx1op5aROih1UEeQekqcq+4zPd6RoX+QYvlYggCkxiCpRp+8Ol3Sy+n11oxMQNXMtR47mPiNE08ESNjT6AQMAKptRI2QNBADQLqCRCehtl7URj+R7TMEcZN4AACAASURBVGI8EABIgw+Ao2fW8NUJAKQ61h3SuUFEmcA5RV9keFQKLJsmdoplgOMRjVQNAKBLZD14AU7ykmRIbGsUdgsI5FkUALBTZI8Qn2P2GsgkcIlPWK8vHQD2odJEtFs9ACIBoGRmyEKZ8WsEZk0546ISNbMbvPzKaSYYz8g8nb/7BumeCUQk/M39inNSmgQljknn7xw9nTz3fiuGtAnJyCxmAcTcWBdULHxjH+mY/IywHsmWuCmEFttbWs+wqgJJ3tSMcdoQ2ljro9J5Ym26ZnlrXRR+d+DcdYobM03ANUYKByA7Rduuwsh0ZA0AyppYWY80Za3JKPklsxEyv2LDakefDlupNhnC3O8JDISTfHcMurR5m3RBAwLoK3xe6q8MWBhMQais5mmI/HnXTo8lA4AApNfriI3E8cgAChVEgxaDADQMW4BQ2x09EcDqUDWIM6N/nIPW49pdbi/cvC/fnbukwGfKCxdEERb/wwRCW8bIquVxtgZ2CoD5f6AuI2pGXB3kUXvR7c1SVQt6E5E19QCORoxCirHPnYcIuImskspRMRErDljrmSIu1Z4uBQA0alblM3piORsML6JL50youkRlAuJEtb6E4UWKQgYc7wMngIeg5kNwaF3kqJeg10bIYmhlgNCkHuwk+D5CozyIzE8rwhSooVWh01O/GLVThdMECGhQnlWoVozIrsh6JOpPFmDpNeSmpEF3SRluRxmHppWHKN0sD2pSDgQAVelJbn0eWjsFUbDuOOyWqMybBp7/UFRwUs+LGABoVEam3/IoZlfKRCkpbjOuT6VyaYjCuDXAgxCMugeARGIQ8Q3k6CGCzMje7YLp5LN1cA/OVKwAflefZgCyuG1JqgcGCo4Fd5+Rf4IAAgECHAEA1OOT1uT+dbRuoJ0agDx3pPrMAAwGZhAIANx1DgxHVuGAIeF+wF7TvlY/AIavBACk7UlFu0sd/mVtQToylT65C5yjSzj/KRgqA9YEdrABKiVrqGsC1rE0ADUAQOSQAEBsgbQRBQDY+Sv1kaBEFovQmCAeYFSeatoSAMiol5you/BJDSFnhDNMgI0qBFbzgA0Rq4KVIAvgCqFkMShWpGPKkuImJckInWm9hsrnjk3762ApWROTIEX/kw4so//8yqoC6wzK69vesWEZWpfXJYj0a5kWacRraROyiiO1CgQcrN5QetMmRy1nky43M6g0VF0uKmCXQjWW9mUkbOyQME52raHY8X2WuaIXCqNV90uxHkwgCxqSpoSOOiDFKhZdumdB1Qqetr8wjI0oM69DoCerlFztgdSoe8EmAMmApgYEYiaaKhil0nInpgdb/DVTCo/109Smcd3ZPK0lNgc+Femsdivm5mfJQBIAdLtM17LhHtMAEZOFiGF/FBv7C7EJbb+Rtk4xoUGOb60Io6HraG3eQg8yqfMVY/qkMKfnmm7n9yXSE8k/IXVpRTOcaalEFfVHAgUOJHtQu5QH1HqvN0s2AAZtoT8gAIBES+RdCofcAjiNsfN5CQiE/lQOiIVITqJQQPZAicayNCnbgGb+CJElAAC3X9oVdvlCZzfltlUapfslYgNKBpgxC9BBVDFSjrn+KKkTI7869ZD/1u+r5TBdLavSFP3TybAXv8oM03uqdbzz+WQAlLeUMMn1qllHvihX1VCETRlRUp5V+FWlAEQ/uokG/uUuYjIRBgB4bt12AQAJNvJZMEpBrwPsBUQ6NsQlJdOCkK/PcryssPB0g+I6GtbEItBWIwTVCqrPBHNo5JVTUCpLQSYLAIC5f+kdOAvApe6jcb/Q/EntK+r3/Af3pJiZUedEOH7QcaTk2LURFyFDo2eb/9bVgZ5X5Jr9DRoGAD9nKoyfcI6qjhHVLnVKgtDSkAldNUeIpAEYlLtm9OoW2YVJSk0MNS0CANjTSm1538C5DAdqJOQImRoAPHer5fEs5X+kNmfJE3tVSBEesz03UmoiE9iBDBcysC8AAEAng5Ps+1R6J7grItdLQMCyPEcyFStgEnfKVrbZXEIoM1NmtGpIseWPwY6gvXQCALxcT+AhtRjIp+I9YacQuFAcqWCxUNpZiixkobOVpANBRrJPPpt0vgkAsveTFwYENv/WYDlBcynxTQDgnHH2XWDEjWfQ69CGFFo8F9w6IJ2LJhCkUCz3KETaCDYYIHnmBfafdSWZduBbuxKFTKLqkAoY8G0utoGNVIHnLtNn6UR1ViwLSkFzyfUr7auzBI2Qcvw1AKB9p4xIqb90tAQWFQBIP9DsnCZYJAMONo0AQFJKcbEGGdSQqAy0tvBiQ5SuKwFylfrkcv8RYSD3in+WAAC2HgCAS28QC9uP/56dQwkryrR7mvFBHZLAe2vSjmm/xW6yGxY2xcbBgIzKYwMAAXLcHwHACp7lRmULt0IT6nwso7KqXIS5EqLzprEPqUjXr1MUYxSs3uRG3ozE4ECAYmaZ58VhQ3lUH0YPZQyMc/UASBfBwTr/2vQHMPb0vAFqBCZjtnTlQpaIbzEdw2Yd7OSmqK0GACjhgjKZD9dLQcMGdb4ZgKxLB0UqBkA6ALIAeEbDUenFzgdv4MMDnVRp1o1ahEcE6+xSHiap5k05Q2xoADQCS5EhtJjQJqePdsUVAOC+qNiGzM0nE5AlZnn4ZNg8TMmHHAcKJ5MMhFuCakM7n2TgwtfA+3noT75vApGSAnFnFe4NU6TZDY1jDGJgsSlYFeT7lIJJTFUQd+ZedUTECvGGVUZXaAI3sNF1mApnikqtgLFf0P+Agpo2KPaBHHsZ1GQA5mgf7wPAAAQOOhKMFBw/DiTzk+wvI+fPRlXuU5F5atX+GzhP8qtB5QQpIJXGgQHIkjtR9AJoHBTlWRp0+PDZI/dlKK+tIVmqQXdzpWw8gsZWlaElsDVIJAuDVtH+BTp/nBcCAAN5PF+3Cs46ZZwRpBfYQXF+Vr3h6eXQ3RKMmLovKiKU6cTakOWgULGJDrKvfBMpGQBlhYMBUQLPTAvIYaoTZ7Jk0hU0lUTU0WXuhADUA5Tg4GnoUEYngM2Ui0WVWMVuG8+3p7SK93/qTkoKIA98JiuSacj2yM5dUexWAwA1JORHL1ky/3cDJGQ/4MzYZM30T+m5QPoCTQ56GiRWV2ekA3JgIIGZ3iDLONUTZSIBsNk3gT+3A3daqKRwXHmSdHkDAnz07CGLbMxrhnVV1+0mT09bQSAiZCWsKccIW01RHD/gJ/piKLLKyz+iY8frUEO1+LVrEfgiAODnUTPGcJjU0xSVixhZ80muYmvWL21sigHJoC/J89cMsNIIDSvtGyvVHvSV2fEP597/S9qK+iMyAF0CgBlqIrQ3MIeiPWqTAVi/aWNs6C8IADANYAtZNAAp5fb53qzTEgAoOVcp4kWpaW/xs25oYwER9a9GcOiiVSh3yUl9YHyR2fvahw7oG7/GRhyTVmzg4oswFAJTH/ysCsjIn+peUnuqcWatsxsjpJmhWpf9BRyleMJbrcoX1e1SEirqofLP/3Z7x+yCxrIhtZOE00+UXJw8oirkqNOe4WGyNbIFb3z0bp7iQ8/e3aWuA8ZYOoQ8oBLxKH/La2XXO61rqqoTOaIEaNiWCCg7iwmuNg1gsLnh5FHeyD4AHjIjwNGN1sR5flrpIkN350QpwHmoi0hFpUDlSVPd1jzz+vnzsFRT3lS+0qBjOOWZjlT5uEaVmkqVR3rNYjcJ5rNbItgfGA/sA1y7u00yGoMqX9fKNWSAChHilEOf8JtIfLETIIU3CHvHdOIqtxGLkogbHeWw5wAQZrqI/kH/oyIA+TjUvlv8lvlQl/EAVKajA8uFJRqDOcPDn6C9spS7EAhq4qLuh30n8LemyUmNOg0FPzQeAzAAFEzFnsFIu4xQIkI9C/XrcFTUwvuNmXsn2LCqn+croAEamemBgt+KcJ4tGWDmC62AVic8PX/8Pcovx0iZZfTqPZSlwLhxTjPzoC/cJzsPsrTRDDObVNEDkH2jFgPXjJa8LAFVOiLTA9zpBnywCaOxAUDqTgiiDaBx5hwNTgFM2CnRVLcFeSPcQ5XCUjVGQsxG01OhgMJWJjjl2fRwri61QU3qAx02M/pH58oEAprih+qUTLf5BFu4BiCFoAP7t6i+HWCRXVHpTExRBZOphnoQmD0x0kXptBK0MwrPtiLUyNjBumkT3g/rr+jWtHdhuBZHw0gXL2Y1ZQGy4x9eI/U1xXlmmSjF1hPuV9kjtyMX5cA9AbGbUqTy/DqjyZiIrSA4LKDBWNTpCoBOOmQL7bTVmq6Nlcyv+K6l/+C1uU8Ktzj3r85bDlJTH5KsWHDviFab01gL21HddzI+Waaq/ZVxDKEf94fEfwIAZB8puPVawDwP8axGgeFWm4bD6I9HMYDNIOuULFoyo6rUIbO7xQyTDBjfJiNPPgWWCguOKKJRhxdEYxYgIwiiZnQyq1WisvCl+xJunrlyOFF/4r+BaGEEHjEAUGVj5phFMerQZ82/AIDEBa55Tg6pBh1+2EmL4yEx91QNUWk2gBiMjNoIDJyHzHumASIsMVJOsZPzY1gLBuigFw0A+LUyAkkB8vDTB6j/vMo+QNi41MQHWZtV908V65K2q6I0pQXoGwA0tGMl3vKUQbbzJbpE1UVOlgPt12MnQoEAhYksa7Q6lULM2vmbJeG1e81RB10ozMUSeP5GdiJLEMN9nvtjOo25HLBGytqS/Gxag/PNrnECAMo4wlmqfS0uuRMzEoiVcbNiSZI5msXB5bOZgu3VJ6coYn0n0Z3D/IJsuambAiCB4AZRP/wXGIAZsAQ9AAWU5oABwNS9biybnVOkRmpUDg6jZodjT3l01D5G9M+2z0gLgMbXhEym1Sj2AwMgRqrU85oB0DAtODOU0QoA5GQ/5PVZ4ZEAQAvcAEg+AzlTgj8bdf4OR3UbPGYTGNbDCQiUR58G1+N5k1Yew3lDZJjw0/qOrK+nALOcY9FjEqN6whzxiqoSaNwZ6alsN3sdAHg3UVypw3PaEq83LN3hioYhK4MSgJKZsF1zP36yA1Shq/6/lHeZ3k0QUMRtlYMpDtXOpAAAgACf/WSoCL7xXsjXc3aFvmLiKMWx3G/adykKo210aSYo+gT8JfCwQ6SBR4qnWZbFvsvBDp2WgwhG2skMOMGSgQUV8HaOi/YTnV7T6TTZOVWMNVUA9ZvnM6P9dwSfzrPYAr5AnlcxjnT0VSAiAFCVSFqxJoaVDU68F6x9yGdpM0hWjf7PY6l9kVnel9qDP+b98/pLozkDIoF0FVj76RVqXx1NZb9VhpnMbMN0CMzIL6r0OFkPB0jWtKR2QpojCZFzzSlCx15BW+vhkCLAPhhDt4jmPrPInqlRs70EAFvN9aZalJwtrrZuZAAwQc0RVHYC1DCEVBJrM9BnsMzJcbqdf52TznGYQMaYXMdpWOSk1XnrEdCCfl2RJcoxN/MBRD9zYE0FAKwUYoSeUWVx2n7YGe1zwVj2VandqwEl6lKWKnnBsHytHFfM8RilGrERyPC3jfoJAqx/SABABJ1UOeteTZuTEsTDQhVGo6LX89JmyOtn+sGHICMNGAkCAI9YVfdg/48dz+SiJVSRYphpDWxaGgzQbd3A/0CNpvNPqlGlADIWgtzOe1WlTHSWqaxeMvsgowKK+JZ85NrC+Ml9q+VrtqDF3WYuPOtjmfrw3IrCAPB+e74/CSRJ5zqnjEuHoycAdfQ/A+ePvyIImcb8ClSmyJAR8HhCF2n+Xidmqf6HGhmd5gQCej31B0BKYIvly0Vzm6EYjgekupWjF8il0x6CvkdkizMDpyxHbqadzj+j/2zYRA0BGQD/LlMGYgHEAGBYkPZtGmwa1woANNoBOf/UdamtqgMAA3Lz4DJImcoyG0jGgJ9yJozmsRfQKjqNsg13TmGkwt39CGhHbOzVwwLXgj4gcp+530nNJ8OIVAJAoTyuvm9tgr8JyMU/TxDKlN9jAACyEmQAVMlBP4M6+moSZzo/S4z5FuzFn9a62sclBZbDdqoggHvIrBCZTQMAAH8AgANOODAOOu7A2Hq7x/Oc/vvP/z0+eOkH4+6P3RV77L9HnHTFybFss2Xl3Tat3xhf+8x9ccXKS2PhkU100m8+8aB486qD4/FP3Jqv8Zuf/SZuvPADcdctd/LvDjzhwDjwBPxc74Gfv/+d7487PnLHIgDw6oP3iZOuXPp+m+Krn70vLjn6otj4yMbY+5B94tQ1py26JjArv/rxL+PKU66Mv7/rm8Ve4rov+vglvPtj91zJa12xxYo4/6YLYofdX8zpej/74b/Fe054d3z3vu9FdwbtqWXrcnBPBiB4pgkAyvNdAgCmQ+2+Wucgu6fvkaLPgKWeiurnkwHKHwcACiZS+JuOWpofM5F2tAWoeg8ne1IDgPp9fBxc/r14noFYM7Az+n5qILIvAs/LdBIzCN1RVj8eM6WO/cwpltzfCPqobvfEXndLBVuxzbJZMgCtNlo9MoZi+d4E42050S9zE41iktRs5pGM0ikWqoQTpVOULxytKPHwIHaB8wcIyPalECRthADKhq7IADNXY0QqAIANgktWAxmNHp5ymEpSt4pqfL2Z8/I0Q6ME2ZJE7i6rU1QpJyxnl60n5STVQEF5UTl8GST6G5e3pcAtAUD+HjdMbjwYAAMA0I6ooIAKHo4rHWZ29SqCOiPOnCXelOqog9YmRMJO1yhiayZ56V7T+Vs7kAQmo4AOAUDmb3PQRD2lSmgzAYpGUGa6ggCgDPNpkCm+n6K4pQCgYVZkqLtAsS6xNFT3fhII0DhOqgj9tWlaRX/DBlPKnSULIMSvuwcAwBOEGYfjTwCAPgDYT3PLZlz1kgBABoUUf68Vc7Og4PDfAgCdLmi5dszOCAAsn59xJy8RaqAGGc27lS/K9IYjROyI+hXFAwRQvAdwYEEeo39S9BrPy72tqkl9+vcFAFDJIgX1gltrqypAHSnLOYCAz10GCXD5unrcIrqQdukpJ59DhThTQPZARlfGWTSuqGP29YfaGAYafSZIKzad5HROsiGQZ29Y5aw1svKb2gbFd4y0HNXRoPOMgc53623mjfWDRh+CZ27xsi1rAgBRnf59t2BkYyCmPDXNjyp0ljZWDV6KwEvrVKqHMg1SRf1saFQJughdssrFIrmsN885Izu/4ZVxytWnxHe/+r24+uxrYtsnPSGOveDo2PqJW8f5f/eOeNLTnhRHnn9UrDtrbdxx0xdidn4+Dll1SOx//IFx/2fui8uOvCh2fM3OccKaU+N793wnrjl9TTz+SU+IlZceG9v8ydZx7qHnxuO3e3ycumZ1fPfe78TVq6+KbfAelx4X2/zJNnH2W86OH37rn4vD3uct+8SRFxwV15+zjuBhbvlc7H/cgfHmlfvHPbfdG+884vzA7xxz0cpYc/qauOPm27knXvn6V8bxl68isDhuz5W0u09/ztMJJp674/Piu/d8J1bucQyf68pLjo3XHLZf3HjxB/jeZ77v7PiPX/xHnPTaVdGDiNT9/VW26+DK9pXj3FMnUX2V12nFBI1ksiQvbbt+aGFwY69KRUb+nJ1wHx2g1E46XUICgIy+5ewl0k6Kv0mFmMtnfr8BtAls8/WzgJC/YX9ZQINTAOTIqkZIYsQtSkefG5wdD60bcqqsGS2CToBPivmULq3AdWubOQEADORRG0gNFJmMEgCoLh2iJ0Wx+pSiOOfDS1gj1bIiznR4RHShVpTpHMkA8FPNCeDs+jiEELN57KwU3U0KgJTVIgbAAID97NHoQTmgJkJpVO34W0RjKYJL518eMFaetZdqrMP9Z++xKJ/jncNkQNEv+d/WIeQ9FqW7gUKuByPZHEFrtecIACDAgCgqz8gqS3Vw/XUnMACoHL8Kg42/W4BGwCkwUWgu4fJN4qFD15djWNOB+2mpF31GVVbqZ3MQGkyWnWiam65PlFqmAMiQVJu3Qb36jaUpgEUAwJRpk9PN8F2IFYYZnQSLDiRZgFQIWwQpEakAAiGKnX+WVRJogNZHZz9/lUgt2OCHDXOYe5agj5Q/627h6MEATGNmBgBgSgCA7yMFAEAwP4e8tXQCYksU3Ypun0a/jwFKqHoZU3APhzcZdwQC0BTLoryk6OnITZEzxZYAIP9dAIDEgRs29aUTgIiwCOwaIEyRlYc1KcI1M8SzinVWoyD1FVU3T84pt/NMdo1UPs5KNpSi2Cg0h8H5aCqMPX7VZk9q5ZKDxZN0Aye3OJbkyBqgpBXNBMIqUUPgukFdZzXkiCWxOQ+vpFDNKIla9c0ZCotyrUEteYEKABC8psyUZWi2f/9fAYArXvJ985zl2T/8nCPir49+U6w9+5r4vJ3pnm/aLVa+c2Xc9v7b6BiPesdRce056+LOm2+PQX9EALr6mjNih91eHBf8zbmMpN9w9JvimtOuji98+Hbajj0O3JOO9rbrb+W543ucviY++wFNsNzjwL3i+MuOj1uv+xSZgDyHr37LPvH2C46K684GALij6KNOWXMa3++sg86Ipz7zqQQAa89oAAD+/rwPnR9//rxnxkHPPYBr+sFvfzjml83Fw79/ODau31gAQL5XMizn3nhePHv758SBzz0gOigjNQBwZPaolEcCAEW9jYYoAYDYmPyfoUEKMJMNaMrhG4FGZZ9qp1//G+eF/oc9NRbPd+FuxkHOaZqVTiLfhPu3GEwPMSogUoFfnYLRsWsE70V/k6C9qkdQYK0zQaYw01lmeNmnhbN8xDVkvwLGU4+fmaErQwTAB8SDpRa+iLCt9aHamZuYHZLq0iRFExpHmxetpUujwcPE5iSK8goAgLF1CdywPY0BDSZqoRHBZJvJqrSD33JUodoP9z7HNSOSq7pF1TS/EV62daSTr9AWc8UzaCVr58GFR6ogRRw5LEIKvozqneFhvq81VhVA6gAUqZslcF6T68vxswIBHmsUAAALyGe7F0HdqIdX5Nas+b5YP5YzUtkpUdzGUV+irIzCUjTlXcwSb2sBMhWhHK4Fj0SQZjSyaxcML2fKmwJ1r2/VqTcjhfEW3d7MogNVQKDXuc4FNhSZc77QVXBdEzGLlaBjsiAoDXBqQaRkMP3WiugDmDgqTRZAjIEcGdX93HttDoaZBSNgQNAMrHJjH4/eRGQPxy+qH2swjS4jf6QCptGbQWcu/DxixXKU6eB70gxIe2BNgCP1hYVRbNqEz3GgNftoBPEoov8WG2Hh4BI0UCWvsqQMhHLeggCyygNV/ofzMtEMezcS4t+bKi9pLwp3U/3t0qvS4ATrjRSg23Db8Yvhyg6X0tAwWwBGwTXb2HsQcLGRlweGsZyJa+u8psOGBN7UcZT+FU4jjpszRsPHaF3RCnPHnk9RoqcEMPhdasBQxSNHn1lUgY/mU7BDlQnZspjRG+ul3RWxjuwNAOq9XIvMGiNte+fIFECzNAOqStvy3OHsv+BVL4ozbzg7Zudn47v3fTe+cfc34p7P3Bug+XEbex+0dxx13pFx7bnXxt0fvVMi42jFm495cxy6+rBYd8ba+N2//0+cfsNZMTM3G9+797vxzTu/ScoedD0+nr/zC+LMG87ie3znnu/EN27/etxz21f0c0elAmWt2PuQvQsAuPMjtxcm8o1H/XUcdvrfxZrTruRrHn3hyrjmzAQArdh9/z1j5aXHxU9+8JM4+bWr6EOet9Pz4yc/+HFc/AmkAKIAgFxHPN8X7/6SOG3d6fFvP/y3OOX1JxNU5mRIHtt08gkLyQo1jl/BQvqZFhvOiQGolVRNHwQ8N9rVbN5jICcWDCmlrMd4bAgAJi+r4ZpKhNxpqEJAwFzN8iAtWQVInIWjFFcaymQKsnooX7+w17Tt0hgsllWJdciNnsw6A2HLBvk1AQB+ka2a3fHQp4JB9eMQtkwTALCBbiWuU39iTkObQ5ZWkTFzCtmhjCVIah6i8+f+7nmrlQgOf8RBryjB4mx1DQ4Zt6YxaMGIKIfBIUEsEVLeIsUjREE2JmX4TkY76GbgaVAU+6WQxYxETsljZOUoPylSAoAe6qSdAuDiNu+deSm1DXXvf6cBCALgYHBvlRCw5E7rckDXTfNpGgAAdAxbk+ijAlUcEB9soUeryWIUC3ntIDwjLUnqchobBwtS9CYAIJtjIQ0AEDvuiWHhppeYorA4nBLHa5UBVSc4PCdpNeBAWbID55Ld6ioVUGdG44JzUzfMSdP4o9nwTcfEcoThAFyDSaPvklE8UymDMz+sXZhROh1Jaxr91phAiu1cfWgcQuj3naaY7WA8bMdlgKw1KYaFJaIeNiTQg33fJe3faUPJ/mgAwBRAbxrzy1oxO9OO+WWzMT8/G/NzsyoP9KHbtGlA57/+kX48sn4QGzeOo7+ATpgQZLaij/x+iv2yJKnUSNvhu6GQGvg4BQANAKbZoQ2wwQO7CUJXYE0F9lSKt9itsZRyuZUznYEa3jDCYSvthoJlV08zcEmpMl2Vqv5WK/oUaUq8leyUAHFyhvleYmeos8hGNcxf4jlYm4Pro1pfmpAUBBIiFsPf1LswbcfUUJYUyA6piVUFAEzXqvRT+4pX454ITUMXBzIZLZZqGtNFlY9QlNYAgNTm0MEKAcpO24JL9Cv9z/a7vzgOOP6AeOYLnhmbbblZ9Df1497P3ReXnXBZ7PKaXQgArj//+vjix+4mAMB77XXgXnHkBUfHujPXBhz1i/d4SRx4/MHxzBc+KzZ7nF7jq5/9arz7uMvikQcfiR123SEOPPGgeNaLnl1+ft9t98Zlx1wSCxsWCgOw58F7xdveeVRcf/Y6vm6Cmz0P2juOvPCYuPastbTvJ1116qM0AD/+h3+Nq0+5Kr5333cXidiuunsNX+fY3Y9pRKcYorXu9Nj38NfwWj908Y1x87tvVvrTD9eWS3yQ7Vn2H8nnvxQASINmbVMBblklkeV82cOh0QbUVH6688eCADhT6Vfya2ExmYIeKH2WZdSV88frqbLBgnbnTtNeKqHalAHW1wQA6zUaKQAAIABJREFUALaVmLKK+gv48R5n+tStuumjeSZyPHDTG0Uji5XC53naAgooAgBkEbLyUWWApZkIAcCsGAzWa2Kh3aKUAMC1vkU1LhCQTpAL4GiVaMVjQ9V1DS1cp3SAgwm6AiJXKgAwv9nyuPDWy/m+p+93CjfXsuXzceZN58bzX/kiUrbr//BI3H3T52PdSVfGZXevpRjm9//9QGy13ePjqBcd5ghXt4trQiog22LSsdMpeya8DZrqnFVew4dNB9hVMIRyIjAUaGxjRCpleQMAaLhSKFgxIVmSlc1TkkYdtaax0BpTsFF0AnXPftOdZBfQwa7TjbmZGaZR8OCxgQoAKDlY1xvaSWtUpFqdqqlaBQCoCMZ8hjTWqH+W0hRAIw0mNAGY78CBM9mOzqCwPTMjytqAJdc2S3+y90ICxCZPBiehsjh+NSUN1wzDz8i/NCBS3ksYSeJEvM64jTJIaEjk/BVd2smIT2Qki3sCoEFFADUBjCxdusXmTkpN5eszBTCLFEACAIGAmgFAGqDbm8bc3DRm59qx+WbLY4stNovNViyLZfOznEEPJ/bQg+tj48ZBPPTQpnjwoU2x/pFhbNyIsh0474hNI6RyUKqn55SpA5Wvg743g2MQqpQAKH8BAESwCQCgOM4JaXjObHQy0DArlROq3S2FgawdV+MrdepElzG1GmU9v50/u3rSIapejcYonRlSfFxzt7JNBbysoeyIW6qWUdUEoe4x0urEeAi9kUtePWUyDScFgASn6RqaKEq5dwk/M5Iq4gDnTZMVkIF3q203SMq/YafPFOr6zJTGYGYQGSn+H1IACYDqCFbn1r3lK/Esex9YF/TkZ/xpHHbKoXT8n7r+U/HzH/2CAOB9518fX/q/vkQVOWzPG972hjhs9eFx9eor4/abb/esEHEdT3/20+PQ1X8TO+27U9x23a2k6mGrcK5xXU9/9tPi0NMOj51fu0vctu6Tce0Z1xQl+R6HCABcd9Y1cddH7ig+8I1HvSkOPf0wagzw8fZ3Hh3Xnrk2vvqZe+OUtafF9ru+OD58yQfj41d97FFlgFd/8RqepeP2WOlSzmTFZI9PvuqUeNVf7xqXH3dZ3POZexYBgNrxF11Jxag+FgCgbTGzVAIL2zk8O/otik5LVNZoxSrm6I8BgLRpNQDgTlwCAIoWoHohdR3UneTcgbxej/4pfQASAEiPplk16fyL7gXvm+3QWV2ns5G6NllyMdnWdhddWw0C2AlQE58k8mKWgDXQ0gPwzScwcDPuU9ymoWGkDitkA4ONVnI0iZg9aQvrMNedaRS61exw5kY6QQOOQQabFhZi08I4/vTZT4+Trzktnrfz8+P79343Vu97Epdzv7e+Lg5a/Za44wOfjbtv+lysWndGbPOn28bZrz0l3nrpSgpdQI1t/eQnxAk7v11IyJERFiedvxCXERlF0Ohk1/QBSABAB+YhFlhJ0CyoaMAn+w9YSd6djJmHyY2rjZEqpmYnKI1irOnDj8h/1EM99aMBQF4/p0UVOjSdl5TteGh9djNUkx1G6qiKyLnmWanBFEBWlgqZaLa5Zh+wrtUGHzQmImLUuLOeOtND7jbHvvFWy3OTdbqljW1NYXFELDpXYRiTo6BCc6dYjS1nWWBJZ4lolJSvSy9xoRgmBCeekyABSohdwaDEOEYd5KJ1WKicrTqIaUwz2CwN9AEAQDtNNNMgCCDlYiDAGn+kWKT6Zy/9NhqlIA88JgCYncX1IO0B4Ix9NIrZ+UlsseWy2HLzzWKLzZbHNltvGU/YZmuu36A/iA3rF2L9hn488PtH4ne/eyQefHAh1q8fxEJfAGDjcBoDlvVJOJhtetUOGOV8Pf4MrbNVNugWwmyriyePUr4EYB74hNSD+wSwmx27B6plcIIAuUS1Q4SOo4dW3XjmpEUxaliiRDxTNjhyRYhalmYwIADCmRQ54yGFssWm6AzIqZqqzQ6Wk+DzcCeYRkxV5tJrDHn5uWIXiXIzR0nErXNFSEDQ7BrtrGRxp00ScC5JUxUEwFN2pJNzosM2XawmLk7PJOPooD41RznuOLUJ+qogCNdSqgjM/p178/nxjBc8M0567Unxq5/+iuWi+PjEP34i/ulb/xw/+Po/xNHnHx3vf+cN8ZVPfYUaKrAiZ99wTjxnh+fEGQecFgevOiSe9cJnxar9Toz/+Nl/an2n0/jI9z8S//T3/xTzy+fJLqza94T41b/+UvcVrbjlh5+If/77f4rL3n6xgFW7FbtXAACag3yt8266IJ7z4r+Msw48LZ76zKfFUReujOvOFkiA0v/yz743tvuz7eKit13IFEPFzMfaL13D1yEDUDnYtAN7HbJ3nPCeVfHxqz8eN1z4vqYHitm6rNQQuywQo+oQMSspeE2Mr2ffdDzMMlVVO6WCSPdbqP86VV0xPUvTlI0F179qDROuaDzs+1lXpX7+I74XTbt6W2QqIIMhziFx4MGAJ0u/KS50v5PSdrrpTZHXhC2ldNtigFXAguccJPOc/VV4H5u1OiKLTRmT/iVFhpuUHoA19Oh37pnYEFvB+asndE6Qq0qG0vF5OhYQEiKhXLjScMKCCkQCiOL6o0Fs3LQQC4Nx3PDdW6hEfeT3D5OqWv0aAYATrz4pnrvzC+LsN5wUv/nxL2O/I98Y+598aFx78pXxVzu/ILZ76hPjv3/1X7HdU/8kznvT6UpJZMOHVLFnyY4ZAFZIAACkwI1aAIkQ05mlqI5BDRgAD5lQS9FW9Nj3vKEg+Sjq9Ee1GWrxHPOX+EQKIhusZOkKh5OIfuUzcPqE0Xk1MQzU2YCdDE3bOv9EvUIBIR4s42eSQESahDR2EuvBWfKwcQIeWh676YTCUOXLaNycq2UdMgCAFOg1hVUDgPr7OYdBNJga+WA+BClftljWdC/RZrqOHAyVYlB8JeXfGsewPSIAyN+RVkAHiFEeWomy1alL9zi73oN9sP/HphvBsLB/Pt4TqQcIMGHAUcs+Id0PEDAzo14A7Q4a14xjflnEllsui60et0VsteVmsd02W8W2T3h8zM/OxGiAvH8/Hn54U/zP7x6K//7vB+OBBzbGgw9vig0bh9Efogytw4mYdNisHFDb3hT/wYSg5K+PSJCNRzJ9o0ZA0BEwqs/nW9IJivQJ0sASgDFAeiAb3VgrAJUwnCyAFmuMuUlRW4z3AwWpeSEAyeoAKIGuWCy9L52eAUCyYyQf2YnR9D6dlCo1ymCjKQAA20Fa3NcY0ZLPpwYgO0Mym1miKR5V5pB1yJiuIPmgbpHcz0UZkJNOdQ9ZTqVZHxLgZqRX8sZ2DASuBhVpyxIAZMqRjsOMnUVR0j7Vw2BarXj14fvGURcdEz/9p5/GjRfdGD/7yc/jiLOOiN3euFvc9J6b4oH/eiCOOv+oeP8FN8RXPvmV2GLrLeI1h70mXv+2N8S9n74nzj/ifCrqj7vkuPjpP/0kbrz4g/HvP/1NHHbG4bHrG3eNmy+/KX7/29/HMRevjJ/+40/ixgveH//xb7+Jw88+Il7517vGRy+7KW55103Fr+3+lr3ibRcquodzf8KTnhCvfevr4w1HvYnR/kVvvSD2OmQfpQP8O/jjXd+8e6y68pT40Xf/JY7f69jSqwE/W2MAsHK3o+lwkfPfcd+d4uK3Xxg/uP8f4uiLVsZO++0cF739wvj6Xd8ouRo5yyqVZLu3FABkwIIX16yN6iNTLqRikgpvAiz+ZgZiaaeXAIAEKkud/2MBgCk6tTrQalKdgiRWlLnEWVo1Ypis8pliEJl0Q8ku5DWD/gdDgOqgFIXzb40qTICpqqW0qm/OQQoF2AehNJ6Tb+Ne36zTIwPBOJeiG9c7igOM6bSa3U1xttTkLE3SSihqM5XKM2gVeRoEfI/Uqlcy0TdvGoiHqpyIwQgMQJ8lTX/xsucHcksXf/rdXMTV+67igT/1+tPjGS98ZhzxgkNooHY9cI94+6XHx8fffXN89F0f5uFlqUYP3eRkdFJUx6/5kC1+SRGMlM1qTiKaUqKg3ASaGqY1yo5c7GtPYRkazLBDy6KOdyXF4HKNx8qBk5VABIL1ZktZIUAsljrCuaxrDCPift2uYc5cKzbGgCIoP27PfCYDUDa3RZpZW50iGB8Q9MIu/cGdCsia0wRsGvDUOP8Uz3GTt7sxsDagjvTxrPE8Zmdny+bGOrCPPecwYN3gbOT0cThE/fd0UMww0YAKzZTBPAQAnIoI5z9QFYWUjKUBULIGaJErZksRPvUNdvT8PjQkBoQ5A0BT/xB5TKIHoqqNsbGoDkAaAIyA52W0RzG3vBWPe9zy2GarLWPrrTaPJ277+PiTbbeJFcvmCZY2bNgUDz20If77t3+I//qvB+O3YAEe2hSPrO8TAKCSF5UBcNAcjMK+AarvV/e/CQEAUmSaeJcAQCkzNgjibA6DVztLvIYaAKnePnsSUBOQVsR9/jMFoLNqJokpMzlSCf9Ubpo9yyVSVR+QPPuk3D0Mh5LhJQBAT80CR5NkWfrHaYT+Hh25rQbAm5jbJlMrmCI9TVYm1GesQeB1gxXtoUaj4sRATmqsGtaoHbgARfZXyDTXIidQT9FMAFCDAPfJyPfEguDf+594YBxwwkGs0cfHI394JG6/+Qvx3lOuiFe/Zd846b0nx7IV6gOAa1j/0Pq4/wtfi3cdd2msf2gD1+OQVQfHwScewvLB8ho3fSGuOOkKrtRBJxwUB7lPQP787pvuiLUnvVev62muux2yZ5y0ZnXJ7/P9Hlwf37j9/njvCZfzvfc8eO94+4XHxHXQH9zcCAXP+sB5scvrXxnvO/e6+IRTAXjtq764lu9x7G5H8+vTnv30OOGKVfGCV7yQ9vmB//xdfOCd749Prfuk9U9mJSsmVdy0x4kXgbPz3WYss/qlcdSLGVbaRTu/ZAIynVP+xvsu2Z5kAPI51/+d38vgkClDjpR3sUlhoAwASmVcBpQGw6UTIewLRIJinhgoGbTk0KnBcCAWI4cQKb4Ui8vSZgBon47HYJ4FJAyGvBbkEVcAALCMQJ23lPp2CsARFDqu9dHpzwMs+JVK9mwu4NG1S2uAXQub+bBFhyZLrgwAMPcYndMwHAhRDmulpxFXfnkd7/KUvU/kobn8jiuY3/+75x1Mw7r7wXvFkZcfH59e98n4wDnXcvGoLciWjVa6Z011LmB2wdJiIwcqANA4QaMs7xA4/zIfvbov6gMAjEb9QjkuLRmBI81IflGjFr82/B+KmEDDd3pd9Vdn7TcMvpwkmG0J2dDUJtuYeuohoimOtDXVhOeQqvrSoS+pp8yE6peVFoGjGboHgksheWjQ+tLjUl3WlZF/On/PaGQnSTond1yk0XTklQAg1bM1AND4W9ybqvTlhDAyWu2AOYnNlCz3j2dUqM2t1eRTpI/QGMUpArautqLdNNpoNLSDNwhAWgMRvnugY00zwtD8CQ9kolQCkT8OJlgEpAHABoAJwFmZRqszidn5iM23mI9tttoinvD4LWK7JzwunviErWPzFfOkLR988MFYv35T/M//PBz/87uH43cPbIiHHlmI9Ruhe0ElQFdVAWx9q+mT6BvASZkYl82vY6YBmA/MFsnsNjh2I6CMkLMBgoZ1ITpHHwLYIfQNaLq5Napg9OLg2bEQkMaM4NPjiTkEyPoRnv0qmuJ8h2r+hauCMrHIxjtmALjl3SxJOc5GKU3Vf2PFi6i4yf3nzxstgOWK4EAbps9qcGFblWQmRZ97pLFFesMc1Yy9lvsUICcp7RzTnJVEeZlprDOaw/fpREqwkWfSaYsls0r43sxAqQKpFs+W0dTttsZEmxGULWmcjYsOykKyi56daAYArMywfc4uewmW1Mcuy2YbejvXqNxTrmc6uBIxN1Gt1rIR+fLf0p/r0S+Ws8uhsTFaqia1TqXm36lUCsaXjEhOvRH2M8u8F32kAtS6DWswpApdnCbgXremaTGAXPKS1X/WKQAykn67QrubWWNwVCpBajVD7jvZMPZ1eQwAkJVMAAAFgGd5qu034+cJZtIIGAk4u6NkiuCLiiC7z5rtWt6bmWLwC+RkOZBAbQZhbHVxcERwziV/DIdHClC1hVwMl44xhUAH1Ax9YUSwqO5Y5XBEO2QBNK0NxqY/QDtDTThDxHKFaaST9jyBK3b6B86MZ77oWfG3f3UwT8DuB+8ZR152nBiAyz6s3B4ntfWUsvAi4QA16GnxQSOKcjSZNfhpnHJDsw0wHa+EdxnlaMogxrludLpEEREcFRzfzAycWafMeS8AoCo74dRB/I0HFTHfikMBw24AgCoT5Xq02SRgUwzExjcwgHUVgAEANraqB5qceqLfmhmByrjcO0WQEAZmHwYfXKYhJA7TBnPTFkRPyEGzfFOOhACAqFjNY8AApGHFS9QMgIoygIBB/6POdoY5b3YFNBjiNScAIAWtFBVpwMkwFhY2lui/HufLSBY6geHAnc8EDgoT4KEasxDref4Cr9NsgYolJqz5R+Fmq418HfQE6gWguv9xzMy3Y8XymdhqyxWx9VabxTZbrSAY2Gz5XMx2O/Hwww8HKgH+8IeN8fsHN8SDD/fjkQ1IeWHPo6MfnH8NANA7A89fZX5o+UsA4JkQotBVMsjuX0M5BRyz0k2Rtf9qp76wABV5AwhkF9wUxNPQeHaq86wcuvLoWSKrcdRN9GGrHqX3PYcI6bPZIyU9L2db5jk4ZVFFTjT8BDeKTqnfVKKxof0XiQF9LRYmigGR204AQMMKZ05DnCxRWnP9bgIAHLJS670EANB+eOJe/rUAhueK2PAWMOAqDjrjkgf2RE0Dgbw/ihitr0iGoKQiDCrS4SmYaQCArt9XVPyeVkyV36KWs1tnCuioFcIeclqnlOE9ht+jqLvq81H/ioorHu3gl1YF/b8BgIlnNMuX5N7xjTk6J1PnsuB0dHoPsaXlmVgHkLl+tZRRmnOp8899UgOAGsz9MQhQAzXsQNgBfSSjlHysDkvOs6h/p1wvAqXEP04DNPl6nRdoRNJei43Tvje+je6kGx1O6E3brLXLq1KlgYWB2K+uKmgtmzEAoAhLjhztT2nY6OfUI5+TknIUKENROG6GQNwYHNfoBjkUjKExj6mI7PlfjpwfRAqJUNsPsZUmhamxSQKAd999Na/qxD1O4PuccNUJ8cJdXxRnvu7U+Pcf/zped/Qb46DTDo11p14VX/ronYUBYLMGaxZwcNWL2W1ss3NX9qLn8KDFtcmpmE7qhwwAmxdxiGKh1lXmBUp7I7tBASTxwAMAWPz2KABQxG86nPhliKiYSvGsApXsSYBFIDDQw+QsewIAOakEAOOukF1BzqUgVLoE1T1LZJfOtKhic650GjhbLFK9EoMUwV82VUHpIzcXxeAoEUSUokOYuf5s/pPdszKiYT4Z6Y0sJwR1RdFf0v+O/jmP2mkcm3VOeeOQJDX90fS7UfQXNjWKc5eualiGKgAIAOgJDAA8XSv7aqOlbzbi4HM2SMjW02gIhDgNg5shCiQDwBQAnts0urOtmJvrxJabzceWm8/FlitmY8vN5mKz5bMx2+uyjAvNgFACCNr/kQ0jRv8bNoEBgLMXAGBvf54B/FssAM6CGADNCSA4tWAVkQFSL0ibsXcGQZKes+YLYFlabCSjFIEAgRp28SByjSGC47pyPyv/nyI6dvzjvHdNzstmS7RANHytmPVUzNSpZBVMdgIU65iKZNEFqcgWC6Wf594x36mcMrskKooU5M16ap01uk6rvOUMDQAKnQCdhoMBA4Clv4M1loGsmr1wNKteJDvFZV+ORQ7Q/5Epxib6tx4ge4LY6ZcyyYrvyMZVxY9XkXKmIZJVox1zyrtWheeypN4hV4rpmCU5ddwVqgo4npkAQI146vVb7OSXBE01G+Dy1MVR8dLhQc3fL31dktPIo7oVMN1/olnrSiBqxlkkk+HJr020ruoW7v0luX/eD6koA4D872p9sTYJAGrQspT2r697KQMABlk5gJrDaqaZyhYuBgn5erSlrioj+KuGbfFPIBL3tNrsv1H0LjBpk1Z0Ru3oTOkNSuMrn26lvLJCgGcFujMJwlvLZmen0xEQiGrKcVA171yUBEwNJx5xwMmYc8RZX4wIG8KsNNBjU6wJAnIQjvUAWRZY8HlO6rMQh2Qb2QbRn1I/t+PyO9WAYtWeajLx+iNfF4ee9Tfxues/G3e8/7NxwjUnx1Oe9dQ474Az4kff/mHRAGQKIPMmfwwAKI9DvlOmxCeKXeUsqNLG0tS8HmjpNEHWAIApGU/71XAaC4noZNQ1KtE7mQiXTuJ1pWYHazEjA+uNmRP7cnALpsbx2TCf6hSAJ48hekAjpUcBALAoqKdmpK7oWtS6DKiazSjCS4VGTixTviGbMSWtqTp/TIvL+mYBjhxuI6uUTXuEehVRpXFPKjbXQ+vdAIB6GiD+LcWqEH4WqxCUIOUxFTMFpfoEPXbd510prCYFAFSMFICeI6JBNPABS9Rl4x6lAZpOXAQsFgmqnzzYHCwIm1VreBB1ALg3fU5aIw4HWrGsF5sv78WKuU4sn2vHZst6MTeD5sNwImjYg26Ak9jUj9iwaRQbF8QAjEYdNgUCA5YAAO1+mduf6PsJANQjQuCnDwAwXAIASgOljlsAY9qfmmupnbDbXRsAwDzQGBgAyAtI7Enlv98vGaF8bz1s7d85cIgGg2RS7NU5VKpoMtLkGcBk4xbblFp0WwMAMJSZTrL2X6DTf8+3su1dTDHneRYASEEgWQBuhoaZGI+aen6xUF2xBuncs8eF87BLAQCDoFpjtOTfpOI9myCZu6xt51nMDmPVC2fAUjvlwtq5HJQ/83PIP833kg6jEQJrzLN7amDNKQ5Vaocn1/4p1zCdXHld26Z6jfP8AvznGc/cOP6uCN2WNl+rUgW0ORin7VkcCQBoJ21r8EXV2m5HXVHri9MhFoNWQIDrU08urf4txsEI1Dn5GgTUz3kpACj3SQxdUTDlF11+UABkdgBsQALfHyLRbJsNW1j5xqSOikA9u5xWWAOguDNsRYel1JoNkP1cnOzQpMTsbok23Nb0tJbPzk7ZRCEHvnEmsRTgzIu7DIGogYNKdFCUq/bIVi9cpgEYBdgA5AbMTkvqxmQ0WEaKqh87UB9VzKQyEFW24l13QqzSilP2Opk3sHzz5fHO2y6Mv3jZXzA63fjwhrht7afUqMI5tBJxMu8jIwAAkE5PnkBah6TbBACaDw1nsQFhG0hNKFPkzeHvpR0wqyU6OEY5aKVp/pGiDqF21VVrNrz9qxmUGSSRfZhJ8biNLJEjRXMoA1QjoDzENCTsg4867LHmsrsbGaMmagfwqVbC2VQFThiPJ9vO4tmg3r+8Pw4IfC8BgJB5plCyM1ymQETzCgBQCFY5/BTUZAlUvRZNXiytsKsu6LiV+xfP77kT2b+Aim+VrJKZQmoKnhPTK21kBGIlTBWoEwCgTSADgFG+SM/0KEZCFB9TjAvV32n2tp61hID6G5TFcqxGC2JAdAOUoBBLNBhuoiZg+XyXn8vACMy0YvlcJ+ZnAQAUtaGL32jUjsGoFf3BNDYuWAMwQhWFHf1Awj+cAQ3lw++qPFAVAqJukQ5AeRjKZ5ECcH9L7QEyACoV5PtSU+PmQRYEZhqgKIJz4hyXrenpwH2L+6Zep8NcNMfLupkPnhW6iGggs6spMoJDhx+UwaFs0EZZwiZX5xRWrhFAib3A/rVo1+ODGwZAA2MSACTZhXevh6TI0as2nGmpqleAAEATlSLVkvsfZ6Vu97oop13R7U2EqLSX/IivOVMFZkHlgxplO1MtXq9GA9DYn3zPuvlLSWE6tZAuB18Jiv2RzJzOpvw61oAVS2QC9d5ydAIAOUmhThkkYOFSZQqulHHq78Ukqby0sTFKADGu8npwHG8pv7O40vCKwkoOpRWbzIi8RP45klpghqlPl2Y3DED2cHD6yPY9g6kEe7leRf2fgIaC12RrmhHBxUZVzEKzxs2kW+dZClhsIn3ZRq1PMyug9jO8X5yZCiBR1JpN48wsMAh3j4Pc9+nHOmDvR9ABJABQFwACb78ZEtdiyqDfs+4C/nKz2bkpUb4NJFENaVYZ/lSW5GZJP0m6NKcTsWQLZVpNCU4mpZKFHY4GZTOoltsNXfw+2oJwiqDZe9Fpoe7bA1OQIE9MQ8UvBGBqgKPxqRBCIcerhkPpJLMTWDqB8kC5iRxZklbVvPHc6E2npOq0EwSog1gi3aTWgKI7sygCzEErbklaVRHg4JHOZyc93Steh9384GRmeuUw8ToJFhoEnPkcsQ9VwxXPZwBwgnFmhM2Jf2omgwg582MCMaLQUkSWVFuPGgenczwhDYijrvdmLtiggtoCbw/Obe8r3y9E7XKWTLF4n8ivNActDwIFZfQeyM3L+eNa+asEg0nxNaRWOWTc56hO6MtpWYOQhkRMA9gD7DmskRkuNPBBaSs+qXdB/wDNrQczMDczy69kaLLzIAfkOKKlsEzNg/D3aBlMYIBSwS6GBkXMzamFMIcH5aQzMkiYAQDRq8b5DsfteGSTOgLiv9nil9S/HDdTAH1VBuj7qO8HqEFqaBD90ZAAsMigCACqRkGs+09WTX0FmPNm50Xt+6wQSrYGa57pJ7XORtrFot9q0BadoEVMtAmuv2/54sU+yVYUip80jMAJjbK7a2YVhoDCEgq5YuMyVs+oBjfL3Vc6gGo6G5XPbHIlQS0CGrIcqdo3OCxVP7ZfyUTIEVkpXwy07YT3cqM3cIrC0xIT4KSoOA09bQi1OwJLMuYogkEn0oaCX+TcbCseHXlXgjsbZpxF2j+A/CrokE90bj2jYzvvzClzH1i/oTQFXquphFKXzWQMVP65uH2v7ZK1SRIjygECAPA+3QadTZCcEpId0L2ngLGUL+fYSleWLCLY7dFFaSuQUB29/p33zz2Q91x738abC5y42oNVXqUHhX4pwVTxEflMiL7UzVZwAjwFAAAgAElEQVRNohoglqmYArbKvfg1C6PiceeVuE/RiDVYnlCafqFctsES02JgiNEOf1Eb5aY0P5l3AgCAPwv6W5uDAQC1T4RmWuwxAEBGrfkGoqKtGm51Od0sc5A1YtY9gtZXDl6fjlWyqxboXAuX2YK2hS53M7xKjUwFXdVsHka6EA1WAGAyVYTXOH8JkSxWbrqEaZeXiWbUNjAi0sMrRqpCr8zpge4v05iaKYHaEJgl4El0VflPbjr+HfPkZgAslstomT38MQ3LT5ZkSCqJVRDejGatHnAxquggx55MAhO4IPRnH6KKADoCR3N5QAp1ldzZeMoJeWyyYZTOyjxcl0sT8zWKiNGqWRm2NqdxqVSyQcaM+G0AUhgoi9ooVbk74Ie6cM5q+MI0hbkv7inTnapzTecgDoyCS5jOcZ96leR12TiGz1DOgP20UdJH8R5SXK3o9AQEW+Su0YsWDhyjf2didnaGNfHs65697DP9UUrbnFZBygERTAuRJmp6MROgxcFBAADAZEgPiL4UAMC1y4kDxHbikT7KYCEmHRfnTucPhz+KGPTB5GCAUPM9/O1gMOQz7mOWBJdKJYI5bU+9GQQANOzP7Bon7yVnl40hbUBLCaGcKGv8LRiUgW2i+TzPbBxmAMByWLMygMVFfW4HreDCAM9OsJ3ptAo0106wHibVkPVyauTbUjRKhwWD6vJlKkzFAqi7dw0APG3RFSsCnI0WgcbcTCaYtOzkpndttAZY9aLvJgBQ/FU0NmYDUl8Bu7T3oa+O469ePH6Xo3V/8qu4+pSr45t3fGNRTX1NyxfgbAf+tGf+WZx2/Rnx7B2eQ5D2wH8+EB94x/vijg9+voA4MKcX3fouPsdVex5b3KDWOOKvj31zvOW0v4l1q9fEF2+6k2XhnAPSasdTn/3UOP661fHn2z+Lr//7//xd3HDOdfG5Gz9DAHD1l66NF7ziReU1f/F//zz+9rkHxuV3reHMg/pj2B/Ghy75UHz51nvi9GtPi+ds/2y+5u/+84G47rxr4/Mf+nysuXNNvOiVS/9uEB+6+INx4/k3FJBA24s93WrFHofuEydf9ehxxl/7/NfiXcdeXuYjPJb/Z+MwBlIqc2awS/vbCEkL42mnvf9xB7Dr4jWnrYk7b74j5rZYFu/48PlszaxRxz+LK058T3z/q9/THqoqI9AfAaWQ+fGLf/l5HPCX+8fsivm45OOXsH0z1gStnL/wkTviijOuJpOL10An3Ms/fin/9Oi9j6W/W3v71Y+xXsP4yMUfig9fcGMce+WJsddhr2Zfnd/++rdx/dnXxh233CVdzeazvamU1Oo3zLxYCr+4AnJLEsmoxS0pUTZVUetURO3DAU5PU/LQLLSoiGy5mQajPsQ0Lz05UrxurzNrBqBTAACjIj5sOSZ2jw04ORx06A+UI6fqnINe3Je8im4KZWcqGP+tsavqmJa90Imes+bSmyHz2Ulj04k64sUh6PQqAGC0WqNFrBXbCFvUl+vDaAQHDcOW3EuBP3OkzGoK8vXygqymMBhpogqDL1IgYjYoIqRmQ6idFFxWXpRI3QwHRIJAj1Vkx2EyMKbu+FYGKXG6nQ5K4nvlneTqCwNQKYaJ6pccgmSIRC1CBKSUQwIANcvQO9DIy7s5MpRGyMGn89UDzrBI+ltlgqKJBXCHBQBg8h+cP4b2gNpHp1lMY8hyMQgCUbUAIMCJla6JL82PTCkTbLJxEZaKmXQyCe2ONAIcGcz+Aeik2WM0RYaD98ZaWkXzk3ZsHCItEHTow4Go/iFSASPszWkM+2CPNA4YIABpgWQBmAooudxGTc5RvWCc3LSrOP8pnK+YgIzQpJlo9BrJAGRLYgEAsAA5Cc3jtt0zIhvyUSQKuhIjD9F7oXaO/Ht3OiMlr8FYnlLURH9LI9SMzKq8ehN5CwBAQ8NrY6oh05VNCSNTGI4MRZc3NknVLwCJ//8AgACm7JsDWvfwkCBMYk2lOsgyukIKAGCvQ/eJt190TLz/zHVx1813BdqB7/i6XeLYy46Lf//Zb2LlbisX+apkLRJgN+8dcd5N58VfvOQvYs3JV8Wvf/yrWLXmFI4CPuMNp8YvfvSLeMoznhKnXHNaPHfn58f37vlunLgEAPzZs54WF3zswtj2KdvFe465zABAZbDY46fdfG4888XPietPuTp++aNfxHFrT47Hbfv4WP26VfHAf/1PXP+ND8UP7v9+XH7kRR5D3tRsiLmNmF8xH+/+8lr++9jdV8ap61bHc178nHjvqVfHL3/8y1h91cm85lPecEr85ie/LqmA5SuWxXvvvJqH/dhdjyqOvGYCsPp7HbZvHPnOI2PdWdfGnbfcxX4GBx5/QLx5JRoZfTUuRNfDJR91Ckf23oDQwVc29sl+QQkI0M/gok9cEts9Zbu4/JhLORr56EuO5XyDGy/6QPzLt//vOON9Z8V//Pw/4tTXqoFd2jtc1/u+cWP84/3/EJcdqWvCmoAfecNRb4zDz/jb+PT7PxOfv/kLcdZ1Z8Z2T942Vr3p1Pj5j34eT3/mU+O0K0+N5+/0/Pj2Pd+Oo/c4xoJIB7vTFu/7qi+u4V47cdeV8aLdto9j3nN83HbNp+Iz190Wp3/w7NjmyU+II152hLp6Pm5+ZsqcHId5KJylUc5cjyN4iviMuFLpS0fL+tIODRS8co3aaa6dRqAPqBiALN/IBehi1lAK3NpmAKYd2PSigoYAkS1JQB862gEAAEognevUQg4cwnVq3rvz/ZnLqsqQ0sBp2pPFPxatsfMZHJ7rb7E2iwBAEZpMow0Vvts15uYsm9RDfEpey4Ki/Dnuh5Jyq/ixI2ohFfUlcLhu86s561Lfi5VAfqetuc+eAqXaXoyGFC2OOv8SnTsyzyhGgi0d2ux+RsqoykWV2fQ5nMg5XmGplGbpjpJ+L8bKSLrOqdXompoQFJQAoFhroZbAAgFMyRD/VJSs0wJiAMDQDBQL5jOyoyID4DJWpADIALB/vwAAc9MduIc+VwzgD5G/AECvlB0hdaMQGvu8Sd+wZJCOnTAZYyFdKiggkI2EZmcFAABwepy8KRYAn+NpJ/qjdvRR94+Ivj9UamCAun8BgP6mQUkJUBcFNsCzANCVE42g3SvMqSQ5HzaT4gRBYzCO+cHo50wFyFFhrLEYNHx110iDVTEAFsIy5eE0ktkdFoE6Y8hTQKErxJlDnsmsO1d6UfR0I/BUe+3JUI2aHuujpnKLDakyrjgNmEbZQSmn1f75zDN3mtMZmd40q1M7UYAoRX6PZgBSjFYzAHmtCQDUnKmxn4u6CFbjZqmtjVbs85ZXx9svPiZuOGNd3P2Ru/j8EMme/cFz4hnPf0Yc8Jz9Y9s/3TZWr0O//e1jZm4mFjYuxF233BWXHf2u2OuQveLYdx3Hnv83vON9pXMjrueId7wt9jvidXHVSe+Nu2+5Mz74vZvZFhjjeTdt2Bgn7nmcfZIYWUwUfOGr9B7rTl0Td3/4DuXz3ZI3HwsDpuk4/ua8I+I1b319XHniu+Oh3z8YJ689PT77vltVhp1zOzLx7j1y1OXHxasO3CPWnHRlfPETX1aZs3PS2JlvO+et8fojXhfvPemK+PInv6z9BrBw6bGx+wF7xHtPvCK+9LG7y/drp4rnv/fhryEAWHvmurj9ptuLrTtt7alcv3MOPS/+5Tv/EqvXnhp7HrgHJyT+9je/jWvPuS7u+MgdMb/5srj4lgsZfWOE8S3vvSWuP+/62Oct+8Sq96xis6Lrzr2WwdhZ7z/Hz2Q2rj7lvXHHTbc7454BUMTZN57LUccH/+X+vNRkf7bfbYc4ae3q+NwNn2YnRqYHOM58GquvPT1e+IoXxQn7nRC/+umvY/+V+8dbTjokrjp9Tdz1ibvjlv99U8xVY5aP3v1o2f+cMRCtOO6y42KPA/eIq1ZdGV/52Bfj797x1njdUW+INSddFXfdfGesvuGM2GHPF8cFf/vO+PY934nW1itmp8yRpGwga3x9YdzYFd1VQEBSvVT9i6rPVoTF0JeDhmhI4AAf2Z41G5Lgu+wU7DIPNoJpQxXfJQXKOub+wHOONeVIdbMoj0A4NIoeIjmItNJ5euwwa8I52S37/mfHP5c2Zh0pRCwehlLn0cWOqBVjgiMKNDJpSiYajkVQplB1SyxZUoRpzDQ5Sp9qhCGqojh1V1OwPrQCAOw+aIdKLYA75U3BMKTz92smCMCfQy1erj+bkXit8NwmIwkd8Tv131FvAVahjr4SiDiq155o7l3q5sX5xpoyzfxaE82IlpcwU2LLBADZDlg54SbyTwApYID8fs6DVxSbuezcb8iVM0q1BgCjfFkCaAAwbS3QheL9MQynYQCkR0AZH1MxhQ6XfiMZAACKAgAMApAOQFoAKzo3i74G7lKJUlJQ1k5zTKadGIzBAEzo/MkCGACgFwC2HloJKyXgMj6CAHUIBDAe0jg36Q7CEebBkWKo2u46+5wDhsQKoKJBtL7WzcwJSzU1OCiBnZ5NtmjOFMy0KhhBO+Axp6OhPDMBAG1MKrgLAEitcsQIpRCZg6/OTsndPkb0n78mBgBVSSqjxYeAj9smA4SYGUgPkjS937Q06ioaJx7o0ilLff2rYS6LocqU6Tbmw52Lzj/NaxSFK6eGKwQAOPLilQUAgAF4xZt3i5WXruRo3VX7nhgrL1kZr/nb/dgq+Kufvi/O/dC58aT/9aR4x6HviB/c/4PKLufkRkWwiPa3332HOO/gs+OH3/rn+Kudnhc//YcfxyW3abDaCbs37MKu++8eR118TNx3673xqjfvFtefsY4MgNKLYmQLAOAwnXEcv/aUeNFueP0zmXY4/Ny3c28v32JFPPjbP8THL78pPnnFRwtb9+Q/f0q889OXxW9++us4/XWnqmQzl9YB5uo1ctTnHnoOHTW+/aT/9eR416feFb/+6a/j1NedXDRHGU3Lb4l/2fvwfePIC46KNWesjS/cpFkG2Kf7r3xzHHb6YbH29LWxzZO2YefEz33o83HrtbfGaetOi23+ZOs4+fWnxL6H7xuvPXy/uOGCG0inP+1ZT4tVrz0xfvmvvyrsDl5zj/33iJWXHMv5DLvvvzuHJCUAyD3xkj1fGqeuOz1+9s//Fqfut6pcC9b0jce8KQ4/5wgyRcu3WM71+ujlN8ct7/lInHHjOQQNB/zlm7lG+yBNdOlx8dGrPhYfvOxD8byXPTd+9P0fxeWfvIyvecxuR8uCWCj9lD//s7j805fFr3/y6zh1P63XLq9/RRx3xYlx27pPxWeu/3SccePZXIe37vQ2tQLedvNZNdhkPrAEJc4XerpSlb9IB+vnZlagFe2xXNyjGAD/Yt0JTOrcZnAJ2WaXfEuFjaYxAAAoY5KYacOmPh2cyhAdqXpsLmiCHoR4ZDKUq0cKgMNfgGStDSAtzJ7maLEr8Z8Uya0YoxTSDEDH9b/qc57jQptWiqmYEtlqx+8KvqTliw3LmmQ7xAKmikBHFP3IAABrqHGsEnTUACAbrEjbkFly11ajlwBdkHsdGAwwyGxDRa5WkvX1ET0mxe5xvNkgguIl0QxFnVsosyoVkYcwVadF92Dkz4PIwTKLO5coWGqisRTJlQjefQsESixOlN6vAgLKTWt2gYYA4SYzlaNIVikApnDY1z97NEgEKA0A6qBBoqtShEOQur2YnZll3we8To4bRcc7it89ojgZALx2q40oEI4C+WZ1DeT3Yxxzc7MerY3UGdgAPU3xF23V/Y8mHPaDbn+pBaAoENUBfYhHUQ0iESAjeA5EQQphyitXrw4179HedC8JCPrcJhLRv0Y/4xwIXGONuskAUH/RNC+hPqZUV6QANjUAqtfGsyUAJ4aDXkegXBNFJfjFayR7liCDFR4WvgwJAHya8swUkVSWT9V5d50wpZDURItg1eV40DSpWkJTDFEWzLPnlGZmpeivdSgLA5DOIwFA1ojXAKBmK7DOmMWBoKR4y6zI8RtRQ0A0Kj0PAAAiQVC2DUiYxL9+/1/jKozWvVejdWvGcfW1q2OHPV4c/w9jbwKnaVWdiZ+qrqruBjQmYlSMcZkkCokKsqhxAZGlQVxZBJpVlmbtZl9Elga6m63ZdxAisiu4oIK46ySZKIgZExNNZiYu859J/kkmiUJ3VXVXze/Z7nurwEnaX1tNd9X3vd/73nvPc57znOes+vDF9b1vfG+upsrrfJcP7VrLrzipvnjXF+qWj96k9W/DLkznw0Ws2E0AgLT856+mBfE3Hvp6LVt1LAHA43c/ZvOgiPp0hXitHffduY657MR67K7P163n3FjHX7Gi9jj0PXX7uTfVIzd9qg4+98ja7aA966rjLqmnvvYkH+nSsw+tD5ywH/UFX7nvcSZwTQA4MlLv2u9ddfwlx7OWfuv5t7TPdfDph9Q+x+1T151xbX31wa/kImxhPdDqOFr2OGyvOvbiAQDkbNnrkHfXsS4NLDlw99p8ixfVUe84up7+t6dr573fWSsuW16fuOLu2mGXHWqLV720lm6zVKBiThunGGQ8q6s/fw3v11c++WXOWQgAyDM86+aP1Ls96viu1XfWPZfdxX+KwdZxly+vPQ59d91x/m312ZseqoPPOax2PWiPuuK4S+rgsw/nNNsD/mA/nrtYI8vhcnvbZ+rWlbc2Ufj1j2M082wt3+W4VobG2Y+pjfsdvy/vF1gl7o+qOueOc2v3g/agNuFf/+lf69bzb63P3fkI487IS54/wV23YGSsCVfSAocDIgEwWUBToLfqLM+8QivC3iv2Jx771FqgP/+yfzsyreGXTXdMJzMEU3sgx7rx8YXui1+gCWazs/XMukkyAKyr8ZuHcbYjsxtrFFav9mMWykYm59nmFixG/Z72MdJ+PGwYjoikkEHsc/IBXKAPXftAq6fLCa2bKtX5MqudKEpq0+EOPt45Uh53w4HSEsh2P1C5kgWrsyIBvgMAyDwBamBZS3BjJTFFMJwFMFsbDIhCrTGAW89BBsAHJg+41HQj4gOAc889s8aM1TTb0WqQ+QwJ6MwOh9/SAOhXf0jCjyALsqf/tVGx/iQOjEUzn4UnAgYAUKhDGmAw2OBGhQbDrpV4jo09cOBBlBNUQxDysCvoDSAENAAYHQPAhFDV46rHxmtiHKUoAIDRQi869XXWIeC6xQAgI8Z1I+ir00AuhWibI3XDH1rIaYi2mXV5Q4phIrRmgIXsv03sgy0wgr67ASgYxO9pdQTg1sfbfxoggFS/xG8RvlG1zVKW9T2j2OfSjAQAQO8xZgaAXSksuWSGgOZbKPj14lcHf97WmQa0RfppnDhEmWybtA9GH9Dy2bV8NGGTz9L/01rx/xjU57bpto6TbDz69mvlsb2V2p6h2ybzNTTsx/fCC5VdKzr1PUY5ZlYGrtHjdAzAfAAgCt9GKtpocwSx7PyhsEKlvD0O3rOOXXNC3faRm+qPP/ftWnHj6bXdu7avP1p9Z91/zf38WQj3Djv78HrTbm9i1vb833h+/Z9/+D+16oiL68mvP9l67COqftPub6ozbjiznvrWU3XR4SsH5bsB1XX25l9hDcCyi46td+69c1127CX1kpe/mOOACQDu+ZJKjDEW833afrc31fJrT63/+u2navVhF3isrpXm9hzY7eC96tgrT6pPX/dg3XXh7XwmV3zlel77iTsdW8/8cl0zj8Mz2WHJm+uUa06p73/7qVp1xEUtRGAtXP3Ytfy54955TE2tUxdZztO+mwjnwpJDEeiPZQng0bs1zhj3EAHx0LMOJQOw58F7PFssNzVdd112V73+D1/Pn1m+ZJ5A0uVagFYwDDvv/a669Lg1BBLHrz6hbjj7unoMJYemptG6Pfna0zh06crjL6tvffobQxeMy7Z4L3yeXZbuXsetXVGfuu7Beumrt6gtt//9OhAAYERCUZR5sB7uu/IezW2YmeF9wXF28i7HNwCMLgTMXnj+rz+/jn3nMdRK4JqOW3N87fKh3erqU66q//yF/1zHX3JCvfODO9eVJ6+tP37sT2vkpZuNCQAsQBuaRa+ketTmgdG/zLwhInN7h+pDafnyIKGN9ZwAIBqAMACpv/WCCw0G0QqCSGocBy/GrY0sEH05WwIAviYiBWxGTiPzIIbp9XMAAK5vHC2F7FSwn71bROixv2HK/tpC7RRmGVTse/KBAgDXPaCaOOlUaSR43jXHvIHG58FvClsHSucBnWy3+/vmCYDebsQWjDzPbPr0hvKzifLHbwR/9OvjNxGl6/A45tbPYCBOx1i4hp9WElgK979UO8oBiwNfwjSGrMxEwPY1gIiBD3UC9kDQgel578R33qD+Y39IgkKPBWkDCBYd0gjDuXBKh+wtiNqcxja6Nv3KK9h8hS15KgU0IIefzXAcBjB3a7hcQyGrGQB0AIxNwOoah4xbUWHjHAAQjTccC7sSAG2hM8WLnQQGGHQHNCigOFDDiRir7Mcg4BMAoCFACObM/jEOONk9g73QMS2BKRA0AKBplur7iC+aCohatqxdNNxKZQAZ3cX6F738cgXkKGF8ZlPkDQAgVvmaAgDanneJAA8Ezx8BX7MUkgBriigBADsvZIQVAJDPHjYHTxQZMg+4XwEAANqHpz8Ag4hoKX511obgn7YzBTKNLc76UWv24AGA54NkIWO0CV5dAuA1RfA6DwC08gScQO3nH744GWhrObRwNsO09jhoT04DvO0jN9aX73m8Fr1g07r0c1dQiLdm2Rp2AZx+/em1+4FL6vvf/n799RN/Va/Y8pW1zTu2qdVHrqonvvZEMxfDun/vEe+rg04/uH7645/UuQeewwmq7b19X659/HrewpOWSAOAQLLdztvPORemp6br3svurjtXfsx7RuAIGfb+py2tn/34J3XR0o8yg47+gffYiQEAwFGXnVj3rLqzHr7+wXrN9lvV+Q+sru99/Ym69MjV3oSygcdExANOW8rSwLkHfrSe+cXTDTRtud2WtfKei8h0rDl6VWtrTOCMql6gUcEyIsBH73msgZ+Vd11Qf7DD79dHDzqvll1wFLUQR+24rIEJrZmZuvIza2uLV21RB79xafvZ3hAI+/zax657zvv1iUs/Xredd3N3Ko3UkoP3rOVXnszA/vELb1drtBmdJElYW+9aunstu+yEumvVnfXy176ioBE4/b2nsOyxzwkfqkPOOrRuPPuG+hoYEHsjXAlzvNmqU3Y5QXGmqn5vh61q5f1ghp6s1Uetas/0is9dyQm5S99wAM/QPQ7ao068dHl95vbP1G0X3lYjW2w6Niuq1MIfq1Y54tNT/yQi00GBQ5wDaRaMyyyD5QO0cY/WB5bvy+D4ySvuaQiMhkK2Zh3qeSoBDDTLDI1McAcxdGUC1Ov4BPunmOXMztbTz6zXAQjLxAXj/B7MjedY2an1NbtxPa0ORKyqCwACRZQAcPBmHCkzfrZ9dAcC8hQePqLTP7j8Q7ypn7r2fql4bXzU2no6ANDutIMMD/gO/adUgs86p8/Z86xJVc7OUMUdDUBfAggA0NhhMQAAAOnXJcVXs7UOXgioBSPzYa+uRHwR8sEPAJ+pUddUr3s6VcEpTn3iDBYEfZ785oOz0bfpMzYQECrdqBq+j9gc9EGsaeEKBdqQvFkCrJ/xOGl2x5Erz3wmcjC0DaiBAw8D2xSjlU++9Z7FwMmWAhGsWTs5oxeA1BI82JD5jo7h3iMzUZos8w6ZpqAUAMoewDQMgJJRKaRFZ2cq4KAxEAvA0GZ/7k6g2JnGxDhGGaLKXZre57Y9xj21eeLvsAfYEWP7VQKADbO1bv20TLRkfdMYAAACje1WrdC9cHba9LpndWau1zuH7LgmL2weZsflQgsy+CzNAqUMRIU9qX+NZOa+t5S6gUCPeU5SwQRjTiiaS/fnrGggoPMVIDgkweYZ8TSomfdi9B2w5qYHqiLeClbP2qu6ikFjMpSu6LhmN81eBAigBR8GuiJ6uJju99BZg1cFC6bfG3gQH7vmxLr17Bvqy/d8iSPBd94fo3VPrR9970d18p4n1VVfvLp+87deVKuPWl2/+/rfqw+fezgXFQDAd778ncYAvP/o99eyi46pp775vVp15EXM/qK5yL7FHqSavmZruUsAXMWmQ5Ys3aOOWXVs3cKuhMd883QT37/sA3XUhcvq+998qi7F6//bL83EzdbJN55Vb1ryllp75MX11Fe/W0dfvqK22/3NdeH+H6n/8cP/UbscuEcdv3ZFPXj1fXXvFfe4nDha7z36/XXkyqPqqW8+VauPurh++S+/aOcHrn3XA3ZnKeP+q++tT1x2F2e7JH7kyQ7xoxhwAQBuPveW+uLdj3LC4geOen/td9y+9Y3PfrMuPmpVHXXekfWhEz9Uj9z5SN1/7QP14Y8cVm97z9vr2tOvqd99/e/Wew5/T92+8tZ63VteX1u/fZu68PCV9Z2vfodvFxFp3hsADgzAjR/F+OTH6vRrT6+37vX2uvToVfWDP/5z6jvw2pcvW1N/9uif8PzAGjjpxjMKTMrao9fUU199oo6+9Hjer/P3P7u23mnb+vD5R9Wnb36oPnfbZ+rMW8+pV275yjp/6bn14+/9qO3BK76oSY5nLTlJbZCzs7XT0t3qmEtPqAevub/uXXt3W+HHrDqudvrgO+tjF95ejz/weB2/5vja9UO71ZUnra1vfvabNfLSxaMEADhEJADTHpB0ScEXRybsRiPCSj8zW5rwsUhPj9QHV+xXr3vH1vXn3/heQ3LKvLARhu0d5NgeoBmHfC+ykbQLKeMWA4HDjpP2kB1aKEa3MNQaSTe6HSdoy9Qej/MoWUw5yxUsNcfeG73qdW/fmm0an7z6Pt8LDRPpNQFxCUwBIV7nrWZnhoSLB/cVwKUDBsg2YrSC2m0AQIyMWl+xGYAAAAT/TPZSe52YGjAAGOpB8x+3/6WGT6OKrgYbEED1qLNCtG3jdkQXIXOUwdo6wAY/Q0bFYJDdI1RApwzQjWx++kQAACAASURBVLS0n0FqyGxjjAeAn0d0CPQBiilKFwl0DRLPsf/crYyp/TL+EDxZq+FMEhEhFLI6CwAL05Sk1Y1LgOufAMD6AQA4EJCNQr3ejAtLFPIBsjW0wAW7ADAsCBoD1MLxm+s97nLKP7O+B22Ch+w4iEqvoN/q+gQFjbeTVz8zfAAA6mJM/zNLh0hW4CfjQzkoyXPE2dLZKBDVmgiDmLwPOolkrQA2WPjS9PjzGugTBji66tlrH4UCFV+oH6I9qq3oYj/div7QajQQYC/2eTG7/89hr3Y8kAMs/wYlIPfb6z7o3Gq/3G4qEDD3jbQOsF5UXuLjz/f5ABKTIBc9fR0YPtxz7Dl2GJgxY6mhm+9ObQKCP3Qa0xtqj6VLWAK45ewbWXMHAMA6/+gd59aO79+Rddp1v3ymjl65jMEMo3n/4r/8oLbcbqu6+aM31fTUhjrx8hMpZtt+5+3qdaaw88kAAtYuv4LKeaxRnDVXPXoNP/uK3U8Y6HQDwwCAm8+5qR77xKO15KA9avna5Xz97d61HYNi/wuvf80Jl9WPn/xhHX/lKQxecIf9//725/XxC2+rx+95lMvksPOPqr1P2K+uOeUqlRbMgN3wzZvYujj/NdeecBlFdR8+78jaBz936lX8bwxVm/9riB8jtftBS+q0awYfAPzbL/7llwUfgCtWrCUoQg3/pCtW1O7770Y1PWr5D93yMHUHm266uC6+f1Vt/64danLdZN1/7X11y3k315KlS+qktafUwzc/xC6ALB3U549fdXzdYADwqt/77TrpylNrm53e6FHH/1R3rb6jPnvTw7XbQUvqhLUn1edu+XR9/YGvkPLfesdthvt10cfq0U98oRY9b3Fd9sjV9Ya3bc2OKLAsn7z+wbr9gluVPNqkCfb4WI9nLzlZTrAjVfufc2i97/h96sbTryUgCeO1yfM3rVOvO73e8d53sPMBn/mTN36y7rjodt7OkZcsVIoHhphAHZ7nnEYXAKBjLBakygaSWWl+AFYVKNx9T96fvabf/+YAAHrqsyE3B402PMNZNi+Ig17SKhTLSL+/Z5sTAHiwDbNMisB6/2PVYeLJRKrcQIS1zDCvznxIe9viGNfw+rdvwzrXJ6+5v9H+dB60oCa6iIgA8TCgHO9rnHHVU3e8KM5Wt3SGgb8jsEHN3SlqxCIR+VmNSYqS3gvISm2FyftlDcD6mWmZ/2zcMAcA6HAchHxRyPOQ9y8KQGG6xDoyLGeljejbQnXAK+uNTiFeBdhs6JJQ1ufJY/MOyQR/XnNKIgZEZG2aF7bDh8/ugJDMMAgAoIgodrIEAB4ug8Mf1FW8CWiNbMfFJKJM4TXZENoU9Os/FwCgHoXGRConcE0lIFIDoG4FAICFC6UFINvlyWDKu5UNCyT5Q1k/kjZTsUO98Ci2D3HLg0gQ4E6TATMoS2UCBH6IBCXow0AqMlxssbIA0u+ttWAWwACAXQC8ZxAtxsTJLBZZHgMBTpV0Z0eS4k4oJf6n/5+eiW6YSgwMrO5+kdBwoPK1LnR/Atb7r0O2NwD3tn6BV9qQH9vxGobEmU3HlMcP+zzIYS6nwvBNPQ+hmp9YT3c+WCvEz9u1NaPsQP3KPAAQd0LOIgDoB+OHZMq95nbPEJOV9fGsUPfcfzEEQAmYBTy7fd2JCDOOXCDTJdd2IA/sDp+REVJ0F9xpPOPtDWBRm0qIvm8G9owVYRDtUspZHkhAXMob2khdzLNBWrQMeVZcIr5GMAC8NseIfj0E1gfwZc4Iz5yUGefd255NYBur++DyflorXs/uYMm/NSbb10KMCy+VlMW79woDPOfM82dS+UzvMw0jr7lF1Dk6EgJQs8DRgGUYHF5uujDUyfbavmvqMrZIvHvmXLtuJR95sbR/9CEnVQ4kzDFnaCtDj7I2DSaOEVnTUlRouNGlnPs+Ux869UB+tAfX3ut2LrVZ4VCk9a4XkqhaKbMz21rZqhhKIMmxiXEpd5m5wCAFfdEbamo9+qAQCCcoXFSE1ox20brKUBhPGXkFDJBKMQtki5inmvGzqT6Kz8dmyJGR2uekA/g5PgUNQMtnvCBoGpL66pBKTHicbKx21So1WPbiczba0GKOZrWKa9AKaXa8+RwJnAzcnflSq6/jmaAEsAEiSTEA7Cpwjy09BnAd9mJvAMB+4NrwMvJBJwT8AlKWwKcLo0EVd8+s8N6qLQ7fB00FAYNFdMjYAzKYIfqAEGsxlx4lo0QnuL4sM1dwyezU5j69oEv1bSx+lZBYAiAhIU8BdgU0a1IHF9C1WA8sLWAQE75tvRT7TcQoxC2r326Wugfe4LDXZDLVvuH3HwCQbFfhX4ctqHh/dAl3UkayXS0nF9LbQMyL6vq2/3VpgGp/6gNsSZBDF0ODptIeKGd3vhcn7mnSfKPh2TIkOEfQ69If+/AjDDXII9DnMx+tjdOwQbYwrwMAjd3xoZa59rBe5m92R8gASADAwcfjqgUCJI5M8A8Tka8tTnWAY24QQ1DTzIEEgRbOTXGLsRtAQPY1vurWZ5JCyJJAXp0n6AyJLFHCzUH/gweC//En7IgU4BpPd0wGjZU2AQA7JVpIMdvWg4+5Qb8XQSZczyliMrMeSg756ezfBMwEx7klFZVxo62Jv79HBPn81CAeML30VvEgsjA/MQojW+upsewocoYqp1UnB0mWwtBAqzKNEpAhc5jZBiqHAWMmaHS/2jPwvs5gujj5aUE1g7NfhavYJUaGS4niHBDgmBXGkV/nMZRYC2zq7RjeBI4eKEZzlbM7joMssXva3zxyqjHp2DdyyZ0rBKdT6ciIxgXT38Z+/zpk1ckFZ1i0EvWBP39+sSyjeeBgD3KKHqb8mQVga9nMLIeRKONwP5FzbD4EQYU64FS0UIzUg1fe22Zq9xqAYRFCmJRRt7bhHXxRagEMWgACxjW5Dige4qgNUzM1hbnm0wju4zU2groKDg70+aoJjocGA5pqk/Bup4iJQiw4wGn6mx60Z6ozg2VvF39+XwKAkQYAmP178EU2UC8QwY2FeQwzRNfV52gBKJYaREy8D26v4qGAiOXMoYEG0/tRuwYAqO1Mtft4CRAATK1X4HfbYur/nGgWP+82u0E/nwOfK4M95Zg/P835AfR/7+qsZDDiP+CsSABLS3ba9yeHuQCAqFKBDIcdr/C+PsrDhMLCeRvQ5n8UR2YGhIWcDJI2aEKQW7dhvTemrIlhTgWAKJMMpogZrKU+PnjDNwCAlTAlbWkAQEaoMhjaE90mLnrGBms8CIsjf5sIlJtSa0ysEYCZKLbBP8LsgFMEbO6UAAC6Eeg5/IciP3S+oFMgw4BwvVnDYm82TsktkZbbLm9wYiLFgE0AYRZCrYfcIlb+zkypBs/nkk4K3MV0iWDaW8oAsk3z9Vqdz9kNfj8wECjJGAQQ2I5jVojWvb7KeyTDUrBe/j0AkHWUvddAAGdB6Hmm1TW90fkaK3NldUOwc4wgiHSu0Uo1rQ/BoHaIDvMAgKeviVh0d5KvhWfKgtEaXzihxMGsXz/pjjuD59F/DAA8O5BZyMxEy+O+uzpH9lqf/c8FUAMAaMEvqasjWYTfOG0pF26TBvUTrVtMR0n7ba8rp+4Cgj2g5v3HMwkAaM9H3U3tV84RB7Q++PM1HCeyRjJ87j8CADjLwqJqAmWDgID0rEuyD9azKO6ZLQEAQEIckJP25u4ZoPyT2JAzpjnDuoTE128JZ8NjTTzd68AounXLOM9faLx6AOD271i7Z5z1nHMY8fGlY6M0AmKlEQcbNiJFNSoDcCwuMmQPKYnIKncpAABeRktPPUgA4Kr7BgDAYSv5WEbgzP47AIAFNYZFZCX8GMRZZgHcloQMBABgA2qdU7M1OkOpn4n+mZpdsEEq7G5QzgAAtLnbAyAlPqj5aQWsVaTWkZOgmAQAeLBl8f2h0/zwuwElyBCSsbTgH0rTmU8HLdvhGapJ0cNotSHjIcvogQWV2r3nQmHE7PrmARC7ZJn4qG4e6kwAI0NsBAQYfEgtqyTBMoABSz5TVPwBV2RYurZGDZQU9U6LaAAAgxXiBICwngXoRVKgWMkSBB2kimzrZzJT+hyyJhYKb9c7s6GennzGhz8+D7ok3KJHSajmMLjyYwDg8cqs2eODiDrPs6MorvXv6jMhbPKgsNqdtDBXIA4AB0vsIQ/NwR5JUKQVrFw7VAlwV8B81pciwJkZAjHobhj0sTFGUQYAMJCoTzUtU2YzeH5jxDVA+mEAwGgkK2jAgyAkVsCauMcDeAqmPTluBaJ06Ot/un8ogSj4sRXT2TwZhlFrZLAKwDyMbBQAQG0eS9vDaTLe1SmvaH88/wxx+RUlgD7oJZA1qhfXFoDHMoxaGVtEh4ZpSsNo5gKABFymAmIgu/JUzriUAEg1R2TaUeX2VjSNLABABi4lAbJMY20mB0F/2gKtNRjakZ8d3oWzw1AMw3kS7HgDLbQOk5J7lFejvXlH/89nACSMcD7fpvapJMsSL9Y3n787dmJI5oRD5mEeNBMAkCCU2+wSAPZmGE5cB7U/BgC53j749w2gKUsmALcVaz3JfACQEsz8u5oyh6DgLCNJzMzS7aX7rjIAE64E9sx66DQwOBcCFMIE9AOFuH+6SYZ87ea0OVNTaWG3qr8HIaH/AwDCBCgK6KmBAeP6NvObGKDAB8txDcYiSNEH08/+1viYiDMjK9UIQR1o+CkfKigGtx4JSXcVdmY4HMvDF8yHbFSz57KHYtMiHEoAUduOjKncgPcDGIAz2TjsUznWdUFthCPa9ExtxFQ0up5gv8qGGK8NN3TMIG7DgELpSOnURIgMaFYMU+xIygQbdgAAfS0/GXmr18QeuHv42CBUec5X/3vVEf7khnOFDvQVn0Xoet+/VmPqNmxKCikxNBrZ10EDGBi/2NJZnWMDAAgSzGeTwn2sjb2dxYCi5h2vPup+k2yYskrQ5RVuFoMACsrYq63PlXGqPSiKD4CCh25MPiezTAIEZ2dB4J2Z0XwAwM+6AWwFNBRgACbto5DALxaAmo9ZZOkYiGmELTN9rnna845hrU8P3Sq5QJYJ7FPAYK/DLyNnU/9ki6Zd07L+1VKakbUSKopl9Q70zs2aSacEhaZ+DvMBAPYgBv/orI5BEj7fgqqN43QGpPsdZxLoW9LtEvChfxADQL8P/t9szU7CtjcHgy5OE+HCqGj0NP8lDIBNhPjJAAAYBESHz5gBAAjAWgQo4qHd/CP0Og0AgKl67tjHv+1r2wleAeJYN+APaCZpu2V8vzI2wb516zEsyntNq6/7jesHABCwybpslL/3bgSRCZW5XLw3KtTSeQsAsB4rB7L2O2xQSyZcA05pIhT8r7oNw3UN36F7ASMrmVrlPqXckD2c82Ju4B8AX8onWlpyOo0nh/SsqnEHABAz29QIu3YaQCCT5vDtGCXPyX+a96AYY8DMPenaI8uI6mNNCTAcjdLSkAdGEQ6+LTtvZ0nvTimdQ9YN10KXjefP+UoAx7WoUlkPAHi/DGDFDui+cKuYvQWbE5He/LJVzrs5sdHsLT1g3AXGhKszjwq7kOeFjJ/ddmAjrUUi/R/tlEdf59pZUk4XWCdYbSs/5/hvLZyYxQLCoe397wemwC8fM5uOuDdZomJtIN5o1mAFADAVTANd3CNt0V0eSDJefngCAY9wHRtT8MLhtcDtgAvRiy1nMvSn0vZ/CqYhNBqjgYpKAMjgMexFmQRa/rTUPAwdn49WxDZEN/3fgm8BAKhlLq16yYwDAHCjW82mQ/ChVOZQmEZmbc21oDeX4lMtSZuDlsZNhKXvE10ajwQLtDycB9eFgzYe/QhkWZDJcrSJ1UOPUkAOGPysxt6OF7QLrG+iDdNDV6IjyNx5XAusdHVRsR0dRk0yoNBh0T3lHuur+rk2Ow9+H/4DMraXhH0FeCd8i7gWTaOS2sLVzxlPrEE31CwA/aZ+z3q/m0FJ8yjIUKNBWG0rPx4QsqimPmVmgw9Qs1Vt7K8SSbncmUVwoAljgUORASAiJ4BBj2WW5ekwY0EGPcMY1dCBnDVgISBFQRgGREZGZQAE7PydrAhcxuHBAIHZGN0K6QOQFjz73vNAbYrYeCpEA4B1RhGMB035GVs70ahfAqjsKYkAcjjx80Az5PkcXJcEAWIgYpHL/RBTHRy4fI+GhDoA4PXfIYIeALB4x7Uq/358NzTi0nTYBtqJjJiSkXpm3bph6UrtM3CsXFsoAQYwGKPyFDbd30qfCv/JyrAlcF8EABSEeB+Y/cqIizqcTkTMomlLICSuVILxHKHfYDiZvfMHb8XhGbCbxXsdFxd90Vyq3wlP9z5ioFL4VmDL66jMpT0qjYjvsUt2YQNxi5DBMl7ws+sslf5Inz/D1AgCXKaNEJI6IrSB+rp6AJDPSz3RvOw4rcrUSXU1+B7k9OWP3N35AECg1gUYn8F67LogshTsQhr0BARzBgBhN1PuZHocaq/NbYn+QZ0keM8wmCnd5vyfnwBSY4CYmsDfxMhJpqxzs5JFz0ACwICKDuoN2T/i+BYEALIqbC0wyYzdF6/2t0FyYi+U7gZJzCfPfbXUwESFQkEqk5XVKHbYa7513IhpgBKLtfBZhOINtWB0huNUMWcdrVUIQLixmKM+NTVbUxiSAtA0OkGGYGYWPu7xgZcRC5Gr+7ZwWOTQIkWThQ36H+IqKRvbcAUCgaYnUI2fwT5AIBapDO6Y/qYasBYcXWlIr6qtqxs3bB90bhCeL7ofOLh5ViULY51UQVnqWBkwjAIQoSURgWRUght8Hyn0prDWt+uQssOfs56UEsbGJLJkqWVktBaPjisD9FzsmKmwpZCT0vQMaaOciYBRx7YWQB2OKcOAZYCTHr7C6rURylbm87O5JhxoFBGLVOyyMSabAQBns5UwNyztOxnGeF8O/vHoaMV3BEe9Kyb7Kdgqp+BdJ7jSPR6D6yA+fnwreEF8GPwejhCmylqAQHbWei00ESxyi44OvNGaYRlthF81u8JyCZ6JisYMYu4L14A6jyJ1QysV1bzXWO+DUdAwnjdMHA5pU7zW5LANrSs3APDl3E8m3FricEjJsHAIRIyHBsSCThpn3Nn9wv8h5Qy0sTZ/dxxEBANi9PC+BFkWD9JYx6ldDv0FEMmZDveWEtNhgByGjc/Oor0MepICGwFYGqZoh/CNzcqb3gpqw8N96WlosGfY/5wT4dIVyyRuyaR6nwEwHTBugzWhg2saHx2zAZNEuTzMsZYMAHD/FbDsseFOKB6+DIAA1Ha67IRoLA3wHDMzYVFvMk1v2VpIpnTITNld1HXzMIhHtzEfZ2ijeecO0GgAvrpGjgd2u67gk4HUgtGa8vAx/m2uv9MeycgrdXOBzMYIgUEAw9hBMmEn6W+akNGareZR4vvSBNOdCl9M8zDdLwxqn6H3IKwdmLnPHUOZzD+3La/FxI3TNuXhkd/cK54pwsBN9tBncrqXOF/GXWBgcNh9l4TI75SpsrhXZEiGmBT6f4jK2m/DqTR0pMwBz35NXg81AIswDMh0XLcAW62so2ODivRZu7ee3ciDnIwXzXxG2D+NhxfPcvXmBgC4uyAsAr5vATYQAMA0AcD4gpmaGMOUMgR1oSWgx40zIzWJ6WgEADiNoL5eQJWyFopMf1DXRS90AEAGEIkZGVzmeF308oboLZSnHgR78qN4jejOjl44SFIWIAAAArfiVMEXqF4AQAQARQisbyA7bBMNPeKYKnZ8V7LhOJDloIChCg4TujAhwFTB/hHUGxXtWCAZSNYEOnNp1jAAFOGw/U1mTgjQm8F+2dkSFxLq0Ggp5G+BgHQZBBBwBfAZ4vAMUHH9OEY5zBwxLGrG1Xhryy0+CyWcgy41c2ZJRrIpZ7SsKnMTnPFIbyeAp3uuaXkS/6mFDwBAQVdgSgDA95wUbnq8RflraQ4AYGxcwT+GR2k7w/eBo1qEbBbPuQv8G3Howq0SJSY7akpnMozSxbqd2YjsG9fvOq/HOpNzcAeALILlFMg2x0ZvO0iGOXFbkf59oCxbH77Plhyi3HO0OIbLYQgSBSMFfR1e5NrIkOG2yOpX14t1OUIra00jBJhVLbgl0M4qGevCBHVrlcsOrRhN16KA1AAAykoWtw2nLMCS7YNhRdwBAHa8kHr2oWhmKwc+PgtaaaNJwd9DxAoUAWDMjgUyahI9U7DLBEdlkPbVQl3eH5xBGSfrwDj4AuBM1LhvdR2pvKYz1lM+p1EL10PMXmg0sANd7meyWgrczHYuAnDxz9KXgGJeW50bdKaeneYD4ys965lxguVALj1nRS0SGG5VVaLohRI3xdEFtcFAvWXZPWhpsXEQziVL51cKzS2S9iwXrTdbnveAudMchJrjOu9GpAdc9yAg+6EHAPn3xsh5D/Xf05dd+nJK/l7TYpX4hO6XOG9BTYBltYdI33aN10mCRaCG+zkugNQzB2Q2QtX7OEpSyifFuJI0xGunxeUBAMz5PH6dBgB+c9GEqh+x/euED1ogQnQUkbhenYesDy5qFJw8GQDS8GjTi4d6GAAFwo0cf+pRkMJFVDgjMEpEFgCACWWap67ZPMKbM7ManBIA4KpsbQAAsOGQNFhyIgsAECMjmgeMQQaSZCNOUSShT8Y+dwvlYszT6GsfBsjcQmHhKyi43Gi1urm/2sCHI3uZHeJwUXbIhW+WkbVStlNaXJcHb6qaKmXXExH84dyLCYJsXsTBMzk5zAjAfTCTgOdKyr1rgVJZAJ0WBgALFtRmCzcRxWvqhIcigj9odsybn0ZtWeNlmw+CzU6wBBeMKwPnWqKpoYcZMWvCwRlgoJq8Y+scIZkOPNWQqfB3/a2NDaWmwT4RUN27rRPLZ+NGDJPBQa0bKhMdvI9qwHDzC5uCzHVYFyDXYRttV0tnzTSx8YrH93LctKcJioLGeoH//0iNzY7UItfmmO1nXLW1JQIAmjc/AABlkbTApTnMeq1PM0hsgbUdLTL+desxDrgHAOFMbEjTUZZGB209Rv+Rfcs9F6dH0QGc6AnEJfdGffS5bZ8DAEDJTz7/9i/AfptY0AFEtdYmE0y5kAGe/5AOHWsyDI5bC196gjuafjjEBDR5/1Fpt3g0ACBrgp8ZjFFrtwy4MhVrYMPs3q2kKpWp8wi/4spIi2B3QaBWzLVsdnCorLiLw6IxPmqlgvyKtmadn2KeEox5o4nyrKDzQ0qwSUbH88/7gVm/BWVptwUAoIaGHU2wQoaIVO6QIlh1fhNy9PVwXifAEH5e3TLqmkqGr+qRkruwA9JxUVvF0imyrrHWgRGmSRSsfkVUPHxuAx0zYQ6hfP+ILqlBMSvbl45blmuQgRscf5I5azyzZjJ+fV6b3pwSlimpBPast/l0/HwQICGqZ65QiOr24Q4ARG/FfeeyAbVL/s1JkhCwkAV0mubSAWdHQGPE52sySAflwKK0yJbOCWcwHVsUFiB5TQMAmy8WAIDIjllralMOTAq8WsAGHU2rkgfN2ujMNEUc2BgckoJCPl6XlKyQNME/vQWSIYQuwofHBlEJAGFtfAy0Oj64AIAAiMRLG2dGa3ojXhttT1iMcLry4Rn7UaTDeDdOY5tlhk7DILc4ZaypFkHVuslJ7dhWsxmVSM7995kHL79wtRYOAg8AlaGPmaAo/dWulyjhxWaRvwIzDNPCDOhQTKu5q/mnUGRnypMq4PyMAQDHCJuSnZ1aXxN0pdMAJL4/7jnEm27hY0aTzY+ABQYAbZGjC2oTAABsONcSsVGhKMchQqdCtJl0swayIZVlztYoWAkCwVjxOoiYXQIgxMHJKXgUD+r6gsIT5KN5YC8xNkuTz7lLYhzMhcSLZDGYreFa0WYnOoU+AB54I8GayyBkCJA1KoCQ4oRmBQCBbYM6sJQ4u9fRuSyc/kT/6+8bAPDwpkUwBPJhmFnnbTqj7axNesg8yCUHrr8OAOD9NZZ63Mp6wRCI2CACBNCNcHbImAfxZJ/pzFEtS7jTzkeuNgcMZttS+1qrIVifGr0CAECxh+ZwnxoAUOk+UqOLxmsa8yhsJAVjUb5KM2LBonXW0koA1pGgxZH6n9x/zaWwE1V/pieEtdIM67M1Sw0A1UJuu+PuDwPgoBdFuOYdKJhxL3NdW4QVD2d7SsAbI9of3g+vXQaprtaLA1bsVWdU1FoBVVpQgj+UAfhf7jYZoRWgPmp7LmEDzOa0rNkAgOydz6iF2A8GgQgsGP5F0G6fDgiqs2d9m1U+Uw2nRkfgUyBaOO6eCjg60/Ps8R46/wbEgr22YGJCl8/NE/QzPDqcH/kVANKAiD96glIEdSkB4Gu0YppvMZiUue6qLp1ufbfs3vFMs2w6a+Y5To5iYiRUHIY4PSdb4FL2XGdbM382SwoDgAFgYABwbfia85MADQyN9woYVuh4oZXhNc7rZFNpHQmKaXtWnePCKXGxopyYZzFFQ/0/CTyfp1+/tcm/cBNMAxwhha56fYdOu5uBbLEXaOWg0VGBUbwbOdFNtXMFImwY+prj4MKHBFFLyj0tfwPOHAEA4MmNg0UaACRBiKsCmKllq+kGTADMi6anIAbDR8i0QQd9XovKAESvY0ObB8f+ZuypQc96jMu1SlnA3cHUrWxRwYf215UHeVoZ3qCvH4QxAv4LAi4K5RD42F4pihsZIb5uGNEI1x4ASIWdgGSLZtLiaLOC8Mr1cXzGjdM06MiCQ4BF1gLgIrtkaTCixVCNMoKpBbVwfJHdxCQmygYCCOB0QIjUuswxBxW/8lr0lSSOs8o2RnUGzBAWsPo2kj3xe12CEQBwb3mnN5AlsQIcDnD5OAgEsBbHFkeOo8x32WFOGW0CmehnHVzMXnxGZeIZ8/+WGaV85O6YUolHRkHKQNH5kno0Nuxiz8WI6CmOaGRLmvZNW1RtmOoaUQkEGw8ASx4bwzRDgF2Vztavn+SfIQrk50iO5s8VcM4N7rG4OeAbUDfrlIN4CDQjtWE6rX0WbLIm3LMAFH1PDQAAIABJREFUFkIacBIAcAgTQKMBwKwYI43ileqbdU3ukwUGfcn+hyly+Mxk4FTcV/C3dqXpkiLIasUFl3BMTy+MHNgH3wDCtM+YNYOZ9LpRpFUmxYM5szjA1DkINw0AAnt8EMimCQhQaur2L6zJBqoaU2odC9skB++RGOyIITErySxgHgAIQPMDS/aJ/0ynTdpt6Q5qAABaGgCAJQCr4XF+44H22X8AIRiAwjRYTpdUOVd0qM5zdlngOWNBOPgQSLdViDUrkVwvZOvLeulyEUgYPufwGDpLaXtwIHOOo2rOG54HncYgZYChRKTXVmY+/I4IMXqCfg8QuGE/+7rm6wXCvuT1yDp1WgGuE4MPlYhUAggAyMwQrjOUUwEAzK5yr4SVceeO4qdNuEL9u+E9GjEmot3ZKKjmm+s9oK00CDvDbIcFINPzgk3GZ6lcxbAf+ouLVkt9NzeDdbF5yK7RJTVT4whCHngj6kaZngabmLoM09XacUTrI+xhAfHGsoVpIwHAArT1eagKhIBCcHAHhKBpQU1Pz9Tk5MaanNpYowvsFc157A78Hv0KIAD2PA9OyNK9wnY6nJxEm5BzEC9A0myuQyGQthYmLwCWBwgQBtthHSwR9OiB4FVRwxXz0ZVAmJx2ACDZgNs92PLh/l4EKlLwdNnS6NH0GRPkgDWxOx0WX2MAUKNiuUKZuRa7tq4OJSl1R8cxXMlKYi9mBudOSJNNk43SMhYAmFH1f/OQItcpsxfVmEONqaaX7JfniWuAKjD4YGD2JdCYTccNh2fhrJ+Zf5y/ULzmMAEhXGNoMwFiBGR4E+pyQGrcKxHwuQbfdAJutcdT49hgl5TSxirtg95tEUSveOdmBZupiprQyLKpg5gO7/EWPJQFqq7aylD269e4X/X/ZxaGarjeO54f0A6k+TSng0LL9ro9nOvBewJIo2wS0S5YgTgotnZHU8FaxZ6lgBkIoC8nRmsDJw/mmXmN+XooshQnL5atq202ANAigwBANABt3TljTmkmzo1sw2NmHhc06WNwsNKg2p+5MUZdQOWZr0XgDNb6DGby8kkgGCaLxnnbDQBgf6bnO6C5gYcu00+bnjIzBVa81AErDqylKw6sF75kc+7P//nff153rL6zHrvnUe8jlweGaNW2XuZbDNbeI3XoRz9cO39o17ry+Evru1/9Dp9FnnFzYvR+SysbRg6vvHsVx+Ri7cIr/oufeLSuPOUq+WaY9Xn1Vq+qM28+u7bcfit+3z/9r3+s2869qb5wx+dMe1vdnxbCTnTYMw9djtQ/1tZ2LMjuPWnr8z6z78eyR2jZvnav2Af/RZsuqtu+/bH6y+/8Ra1Ztro5A/aMyhHnHlGYh3DJMavqyW8+2b6nb6vsmZm+NBCQzj3mMkAs25sI0PeDJYDMa6F+wIPbzP2zjTXah4hwcXR5IqUqkyrrMqmL8j/B3zouCTck/CQOMBMXYKHOrJka+bVNxpkiS9ehA7s3gZmPrIiGrHbPw0TujT5o9oh2QRNvHAaA4iVnQnKrS41woKCsYSUAGB2B8hpIF+gZtKgP9lFkgECzYzy01q2bJAAYWYChBrgwAQCWy1E64A3FTRNlwncLQEkphUNWlOEOoMbBxGCgZQuxMrXhzbMAQLO9FQvAejR9FFA71/nH2mLPAIyWvaBdewsAQEujh83wpaCWZS3ZwdZ9xnQ2HtlA/QUedA7bjB5lIHYbU/LkaLHwusyHxxcJFPQUWGf0Q1Dj46cJVZIpEQCo5StBnW2TFFA5w5rG9Sn4B9m3cw1ths7A8nfsOqBRhp0cm42oTIYyKphYA5qB0Y1su0oNnf3c1iPgKzJnPt8wFL52oWExL5krIb4hI4RxTzzYxmQbAYDH01IYODrKNsM4NKaGDNARFX+AFNdf1yYpwKKSggCKan50sDOAbl0AUaW7Zo6Dj4AOKvjO8zxrOKpvxvXO2ZEYdU4WBqdNvH3KMvqG1lrFeyORrzSfyv4BStHxMzoxWrNj9gBo1KSTSO8p+pbhTaF2DwDw8yAD6b0o/DyIABt74W6AiABlu+xaODJiiJChCjANj8BPAIBuGYvgMkdC90znAe8bLaYzKCIfsnUs6rmAAWhUjsp0MWRJhqhrN2AwAJBeRn36OjcFAnZ63zvrzOvOZLC57iPX1otf9pI6cfWJtflLN6/zDz2/fvCn/9VMWrieiPIcIJ0lBhjjjDz8/CPrXZj0dvyl9eTXvtuy/8YEhTr3M8HPvn/Z3nXQmYfWI3d+vr5w9xfrrBvOqBf/1ovrpPecVD/7m5+12voFd63k8J7rT7+2fvKjn3DAzAtf8kKOrv1ff/Nz7iEKRrt1qGTDVHUH7vuAznvmcfORlZOB9VRX+cBosc4BV/gM8T3wyPaeWUi2jef8zg/uXCuuOKnuvuIT9dBNn5pjDZznBaZTpb/BzbU/C3snvdYFEHEp15w0GsmukQxABMjpkZ2IMTqq3JuUM3h2Zpy8y4qp+WOtscvOVUlVkgavA51WSgr4P3eeKA/TIa5zxuACzygi8+dtCgbAArvO5CbBMLUVHkypsaRWapEHHj7qzwQAXpg45KUB0CGODFgaAF2UCG/7Ks/SuNUBGBcMBgDZFQx8BABIwRJxo+41ofnoUzP1zDPrav3khhpZsMg0jKh/BH+0bdGXAAvEtV9mo24v4SE7p53PNyqfM+mY+zCJKuOoZCBBjQBAhmtKEbHovusQpdEQMrnnAADSBYzU9CxyYLdHIR6zTGEAYJq7BUUIoBQl2BKog3CDPneyEip7hRx1gOn5iT7z6GcLUljNHc/9005NHSpudwIA+vseJGFX4llOg4In3atfzeoY7482tqkpXhuoSnnoK3vCL6yJAIAeWQ/Dbmw6hNYatmlhY4lCJ8ismZpEI5IDgrIW1ZDDSAAAKFfvfsXJ0Z0Xaivz4B5rL0yQmO5PiWIoIwQAQOWtwK5uAn4u7icdgKj5NYFTc0oUw6TvtTaBAEDXH0YOsTvTOLmHyIZAVDq0duU5KSD4vqacZ+2GN1i7b+FcIJaErmaoAZMwd23YtXI7KaplQHsMl84xujDxGkUfuMK1sk5PEvRhxVmMqvDVqAFAlNvpkDHr7PkE+nnnyw18Rsir8gNMnHRyjOL5Ovgz8HseBpmADgAINCkL4zqPO5tQdAPBAkhOjFQ7k32xy1v4qGLoxGolQOTzU8Tq0dx0cegAAG7FEeccWfsdt19df8719fm7HuF63nXf3erENSfUw7c+XPdefW+tuX9N7fCuHeqZXz5T9191b92x8rZ6yctfXKffdHZt+67ta2LRRK1/Zn19+Z7Hau3xl9YRFxxduxywe6097pL63tefqFOuP6N2PXBJTSxeWP/w87+v28+9uR6/97HabekedcLlK+qztz5cv/HiF9bWO25bp3/wtPq7H/+09l72wTr4tIPrqlOvqq899FXdH7CU3TRTPN8jzz+q3nfUB+rqk6+srz/wZT5TPOMX//ZL6qSbzqhtdt6O1zf5zHpOO7zyuEvr8AuOqncf8V6W76BJuO2jN9Uf7vX22u5d2/MzPnDVvfWxlbfWH+7x1lp+5cn18te8gu2XTzz+nVpz8AX19C+erpNuOrN2Xbo7P9P///N/qI+df2t9+YEv18LNFtfKey4ik7Hu6WfqgWsfqNsvvI3PefllK+od792xvv/tp2r7XXbgPXvFa15Rv/zXX3La3h0Xf6w+fO4RtfuBS+rSY1bXQacfwiTjo/ufXa/a6tV11i0fqT/+4h/X9Wde09ZMQB+zeaw9jq4XyyjtlrVwXh/4/ghvM26dayX6B/XXOozbL8xi2cE7wyS8WQAyAQZGHmSuQN+JzCP61JnoUpwF2mQACAA8ZCX0RNAxN0iMEUx7Z8P0KI77fiPavKz+znYNVYlhB1OocaqvW++nVjgOJEFQRg2MqAb98FL4qi930C7hkAV1SnoSDoCzIzU5OVXPrN9QG0cgIgS1Kt8ACAk3bphi7yoOKfVYq74lRtAZiQpjmmkf86J5zlHpM01dPPcnegect/CCz6QzPhgPTcozZAvjvBIAF0SGS9A6YBhI0tpgXAIQ7SxhHD+H2wIpbOJ9AljywrPjltq7FLihw8jh1BrhDHDovLBgvNC2pmNvEItEkIPP1P7s5xxWBBnWFCwfmv7HAYijalWCgJUw1g4BgHUVAkgCEBhnDKomNVq1UYKZUbcFwACZA4/o1TAq/QIAWD87yQCU9ZnMQW2BsV4VwdhAgMsiel54H5e/wha5BKDMgHevG308PC+WApj5eGqckTbvpVNt1iB9vYNfxMC4TE1NupypHvUI8GgSw2mdqqsjw93AgM7opRHJWEM4hLq6pLdeE34xKEeV3QugCHjAkHS0AAFMBik1qqCBIJUYBQCIMpkOmwFqQix8trSVQdvraYIotSKY9NkMUxQ5EyojS2mQigit26HCKSBqVpDPG/edAdqDsEyr0olvDC2zMqlKPTQAKfsB7wkxrCgOv59FgCkByCteV5MulsEZ0bSsy2tMFOaI/YZZDBJ6VW238/Z17m3ncUTrk994sv708T+tb37mWxwBjHPk2IuOrb0O24tz3Ld953b1KlDw7zu13vPh99W7D39PfWL1nfWtT3+jzvn4BfWy//SyuvDg8xjcEPCvOv7S2nL73699Tz6gHvv4F+rTN36qTrv5rHrhFi+qj3zg1Prpj35ian+0zr7jvHrNdlvVgVvvT9C05MAlteKyk+rutXfX3VfcNQwnw3ndBIKzdcaNZ9UOu+xQ5x90Xv34ib/iMBycNUeuPraWfPg9dfeqO+s/f+ab9ZG7zq+X/qeX1ZpDLyQo2HfFh+oLd36+HvnYZ2rPQ/eq3Q/ao+686GP1xnduW6/c8lV11vtPq+MvXV4v+53fqiuOWs3psvudcmB98sp7Gdg+dNrSevTjX6jP3vxwnXrzmfXCl25eZ33wDN6TvQ7fq+64+I56407b1qu2fGWd/v7T6ic//kld9/gNXENgVQ4+7RB+vfrUqzhq+bXbblmXHrumttp+q9rtwCV1ybJVBCcnX3Vaff2hr9bLf+fltfkWL6qzPng6Acj8GBA9ThNXJ3kKfW/RXXwgJGwevCKEKEZqnF0iOqc4N6YDEuy+cBkgf6+TTPuFwd/alTmisc5PomkgzATwZwEAvjvz3V9VluG17fi8t+jYQgDoBt3ksCHtgYtjhiXk0gx00jYyMkpFqrkITRsEquToSASImVowIxEWhgSRHyCVT4dRtdGMjdT4+ITmwtsCGIfU1ORUPb1uqiZnIMJBMITLHQ4vCOCmaA+6cAJVQitXGRAzhMTtaAQ3nYtYpyblIU7eTpT2fCGIQAAydmWXqhfK1YuAx5Pb2E5pLzmKIK0QDgOAz5sfilNe2holxumELRp3xxsjIRwmKIqmZl3SdGvqRbjRyng8hY5U4FBDRuCfRhtm97nnKHGjSu0W9VwB1WxNtZZER7mIq8C82DtBGbItS/1avF8cxaOBSCqpyFQVoIWaFFPftPOFqtbZPwMMguLITK2vKQKB/jm27JpCVH3+QG4GxDRyMMNzT3l64LipBk8ALQHjbQsBA0BEJet71WUSJ8oG6lvGGb9xOQW7bkrnNqmUs39axuxrBgPA4B8Q4IMj8yuwfALcmpaiZePSI4jp88kRoZRLCPBNUCFE36DWsMbntM+u+6tuCFkiq9UWw39U384vHVGtBm19gQyHoBfqshm+338MAHAv8PvFAPQAAJsNfgvMvuMhscCudLlf2tDturivKdKLanrwfI9rMb6HzJoa+XV+ZOJoarIxtrGAFW/T7J9dmhIAEaOJa3jTrm+uA1YcUK9945b1vBc8j3Pov/W5b9UVyy+v8+44r176yi3qoK0PVDBIYHFGnv132i1n1Q67v6VWHXZBvXGnNxIAXHncZbX/aQfV5ltsXit2OqZ++S+/qB333rmWXXpi3Q8a3FNOce/WPn49g+jSrfdnYEIWfNLlp9RDN3+qbrvgZp/5Mpni8p+ZrV0+tGudeNkKzrC/9bxb1EXD1t5hYqqW0Uidcfs5tf3ub6pLDr+43vCOrWvPD7+nrj35qvraJ79Saz5zRW3xyi3q0G2WtlWD91n9qUvJcPzZF/+kvnrvl+qJL/0Z33/NF66sF77sRbX8Hcvql794pt6x9zvruEtPqHvX3l3b7bID79ch2x7UyjD4mS2327Iu/MTF9e1HvlXr162vvZftXTecfUM9evcX663vfmudcvVp9cidn+Naxmdfs2xVffdr36njVp1Q7z50L06gveXcG+vrD31tKO90uijpG6y6F1IdnlXM5DyEjQxufAx8FKVciAF4TOx8VvJMaUZcXneOLZbItrjEspcFt65j6Kirqj9e/yfdnnz2H/9dALDT8//Qz9KuYFEodnUNfMOGKRmxNLrCFHnqokA+TRUs3pQ3g97myA7YxeU5AQQAOkwi7ochEK1rIbbyoBccUGAWwAA8PQXBj4RaoP0BAGY2TrP+P47AgsMq/a1u0UuNhWeDR5bGaz8HV6iTXgzXMyT6d+kfpO+Jw5UBQFgQljt0yDarTCZdadsw9WyBBzd951zHCYbtkOlaVuzYMbZQh6LAl/3bfT0UYzKTdidBKNq89+hoTeEA7g/sUEapNfb1I2fRvA/QjJjCZw98asDUHETZq8DZauQOlKp9D7Vaivw8LSwMANtHXTvSFLGYODlYAdy4BIBOCvyiD4XZhARVMgkulknclZq/p5HJQCDoxdrIZOiu3ZqhyefqTi3+rNiyCJgyYc0MDAGY17QidRMMCncpQCPI8LC3hQXoeZXSJAZE9s/fuHe276a1qNXpzwryZnl6BqBpA1Kv5vfIL6H9bkY8OtUI9J0gyyrCAMCpfIp6ydRzFPCn47ToshSp/44B4LAhBuU8k2czAMNo2lyhGAgZ4YgBIMtnURSof7YBNkva1Pj11FL7JQAgCPD0ywhhCW4Gd9TsK9znxqzF2poMUrrTxVZkJUlsZxMvHmiDwFqqeSUYr3rNq0k9v22vt9Wnb/10vWab1/A6V+x2Aq81JbPNnrdpLT3jkNph1zcxwD//hb9W//z3/1yrDj2/ttlp29pt6ZK68thLa+lZh9bWO20758RHJ9N9l91VHzv3Zp2tVXXWH11Qr91+qzroDftyHy9Zumctv+ykuu+qu+uetZ9oWhuN2Z6tN+/+h3Xa9WeQTl91xEVqaUWgsth30WaL68CzDqntd3tzvehlL+L1/Z9/+OdafdiFtfWOb6xdDtitLj16dT359Sfq6i9fz+s4adcTGjuFs+oP3vQHdeSFy+p1b30Ds/H/+bc/r49fcHvteeR7a5t3zv1McBC8+/JP1Ove8jq+1om7637lGe97/H518OmH1DWnXV2/87rfqd2XLqlLjllT3/vGk7XtTtvVWTefVV+670v8/t0P2J0A4Imvfades81ra/UnL6PY8didjmrjqsMADF9Tpkob3gAAeg1BSgZ0bo25nq2F017RbN+9rsIC02vB46PBLMuToSuhcgSzSrAsCzeX2ao/WffvAIBfWzxGxdxGluy72ckJNq5hRmQUcwYFp6HeNzU5zQWSNpJmpkPB1iAcjGJT9L/MZjhrfNKOWPR9102i1klTFpl1LJwYJwtAIZkdlgA8np7cUE9Pj9Q0WW4JAOmUv3G6RmHiYk/r1rcbMYIPIYANtTPFIEiZTw8C8t/x3s+/ETzwwI69aVrhtMWiZFa3gz4QNdQU39klkNk9Odg59LTKLPpJaiDaNaXyY3YCbElU8OlgsNmOMi20eWmIjDJuPetkjwgk0x4Axc8VFseGSEP9iLmX5kbYMIRtLTgcxsfkZcK6t7N+HlzxEx9KOTJKGlT5FFcz6mmOhKUs/BaJAAc9RWsP8xGWNsKpkemCmyK9HhYALEIrgn57XbOYhAwCBEsTVzqBtuZM0USQw9AfPZThnqdUkzWh+B2BqXUSraNEQIgiPK0qU80e1sTnID8CuUAKwEkol5Y8rSMsW9L/ANxeP7Rewr6NQK078lu23zE7PHx8QPZAAPe9rVVe6twBKshOBgBgq22zc2QBrEfOayZ7ZlgkuZMMWveqZTEWPGavKDDbyIk7yBqJ9MgNDZBmIVAM9DTJeV7oEdpGBNgLQLR+BzOVafyZrIy7TQJEO+96ZnfubiEQsL6lMUNzwu0w9TG4SqtMQGHlPRfXa964ZZ2x96n1c4rtxojO/+iJj9df/tlf1q9t/oJ66SteUodtd4jBl86kk68+tXbdf7f6828/VT/87l/WK177qtpmxzfWxYeeX2/c8Y2169I96spjL6kDzjikNtlscZ2+64n8nNAoZM/2LWQrrj+jtt3lTXXG+06un/ztT2uf4/arQ846vG4485r6ygOPm6WCz8rG2uvw99XS0w+un/74p3XBQefWuqcnxcDgAxqAnXjNKbXrgbvX97/5VP3wO39Rr9zq1QQmqw6/sLZ+xza124G71yXLBAAu/fQV9dJXbVEHb30gXyegJInZppttUnsetlcdcPrB9Xc//O/890WbbVIn7nSMdGSdK+BlD19eW7xqi1q69YFzAMBHbz+PgOKItx5eB512MBmAq065sh6///F6215vr9OuPb0+d8dneV7sBgBw9Cp2UJz3RytZHkBp6Asff6TuW3t3iwk9CDCR2Myj5nyGTlAdppNg02dd617geRjt0cCMJYbiBEMJVetN/y5xuBhEngsexJTgT62Lu03wnry/8zQF6gJYuGAW4qmNLKR1Ckidbs30hplZ+t79sHhHbHQzCYrSpjM47FgWtAHCKAfxDENB4jYHNAQAMIvIvV4qR2b+uFb3RJpPoUBpYkwiMDAAC1EOQN1j40ytn56ppzcsqEn2u8MSmEc+AQBuA9rjEEQ5stWWviii0pWMB2gGzaCEoNpyyxC8qaN5iKqyBwA6uE2gmgLKYUohmlvuUgKIQYyEQg4Os5pnPgc12rulBwDWtreuz9zXGQwzyeFo8x35RUv6BhGaY65DmXwAuDAgUrQDoBawwF0CP76CQej/Gy+WaWwAAGOLF0vgaSHpRht/hPJPDV331gOOmkLY+Z1LTMm8uF5dp9fUxyFDdQyTUI5dAGiNNABATW0c3QJDH7FaEm1ItUEAQGWagL25KmB+Vjc+c1PlDXujF38WHlhxAbN5CsViBAFp17EGIx9BML4hdq5ZixGHDNODejimAiIjdWzAt54gwPqJRklb1DgYrJjBcFDjdm25qde4M0GolYcg3LNXw/OiTwXbcZN9m/GwiRmBjsGOwGDvOueyWzL/rlQo0eQguHsuANCYBdloiTGJcyLtmPkKg5Ol740YgUEslQPam7zpdiiR8ZkjXQ3YKJ01SXZkYIJExeJaD+vSI+0EsGY/9XrQach/Qz4Bcrrc87D31nFrTqj/9hd/W3dd8kf1v//uf9fBZx5aO35gp7r/qvtqsxdsVnsc8u6648Lb6w/e8rp6w9u2rtVHXlxLTzuoXvSy36xLj1lTr9zylXXE+Ufx+lACeMNb30AAsPaYNbXNjtvWB07Ytx6/64v1yI0P1T6nLa03v/utdctp19bX739cuprZmXrvcfvUoecfVZ+5+aH63Mc+XaffdA5r8ecfeFb99ZN/1Wyr33vUB+vIC5bVU9/8Xq058uJ6+hfPSJQdpz5S1xvr8kev5vWtPvKietXvv7qOWrmM13fR4Sv5GZiBL1MGfsyq42qvw99Tt6+8tV73h2+obd6+da064uI65MxDyW5cecLljC9n3PqR+tGTf1U/+/HPau8T96sv/NEj9eC1D9QhZx9Wb93rbXX1aVfX773hd+u9H35f3Xr+LfX6t+K1tqmVh19AAeDP/uan9dEDz2HNH2zAf/2TP2eZ5bhVx9ert3p1rTzsgnrrnm9tAOAlr3hJHX7OkdRAvPDFv1E777NrXXbM6vqLP/vBnPKCYoRYVdTg+4QgcuOc5zGJamsxJSefu+QP0kXg9UQAwHI12nSnuPYoZYFInL4MFmjifI6WrCvztQ6Ddlh67gSZW7/f88dHZkmXoViOlp6uvUTiKB3WVG6bFg5aayIwDBPDsBIcsFATmQ6n2Iu/Ud9rFbE2HQvhl1PwQGtMAjS4H5c97tEhiRqdnkYW7IEkMFkYm6hFEwt5c6Y2Vj0zO17rplDrRdYPmkQMAEoBMMjB3wEAoC+TlDgyYqh6GZzlZhYAhAdJsYaVwjw0LKAiZOgyqtD0LC+krklE18JoC1yarjiqwxv1SmbPehgg4LkmWhAcJuXhYOW0r+YS5UzSWQzuLI2EcBK5NhnhCGGbVcrxAmBmaKqT/fT2q49TWtvUXV0zGUQOzr4kAhy1aNPNREmDnsaEPq4DuDlKmNmL6AYErUM8C1WbRdc7BARhTCXQ0S34z0w8waZAko2gaGU3Pd1VBnCCrYlrXJ+eF6CJwK3ODVKd9P28+z+UBRQI86sBArx3G5Wa7F+jjYW4PXQoYSjDjVib9mAge+xLU2ejGQo4DQDITrubJGunAwK4FuC/WMHyYPI65Vp1eUt4fejt7MFmPP8zs0PeCQZqnbGNpgnLZ8OThYmkJuDElg4f2jgPHT85KBkmRUE0y1QlQ6baIwKEIyGB88AAtPveGQHpOgycYlVrQbMkBxqPja/DNDrBh1b+873SJNJUQpwIAQD43EvtH4MOxMxoRoALeFQlBTzrvJDxDwXP6H70QC20j7I/v6oOOPWg2v+UpfQBwC/U6r987+N105nX1+JNF9e596ykABDagAeve6Buv+BWZsRHXXA0W/CgYv+L//KD2nK7reqWs28oBC5oAK5Ytrr+2/d/XMddvqJ2+tCuFBritb9462fqExfcXjvtv2sdddkJ9chND9eDl3+iLnpkbf3B27Ym6Hn6356uh6+/v+644ObabemeddzlJ7NbYNudt6/ff7No9vx65hfP1DUrrqov3/clD8SZqT0OfTfpe+gK8J4lgR4rAAAgAElEQVQ/+NMfUGB340duqJe+4qUEAJceewmFj4uft0ldfO+q2n7n7fkZH8BnXHlrvWW3t9SJly+vl//eb/Ns/PFTP6qbzryu/vp7f10nrj2pdtl/t1q0ySJ6FkCrcOO5N5HtuOTBS2qHd72pJtetr/uuua9++J2/rFOvOZ3fgxbAoy9YVu894n0cPPTil7+4/ul//1PdufqOevjmh+rYC4+tXQ/Yra46aW0d9pEP18//28/qgoPPLfgkXPn5a+oX//LLOuuDp7Ug3yeIOU97ABA5TPZYevLJWvRGRjbtis5L0q5BCxStDOJV/Fx43JFZtWkb4oqncbLU4NdP10HPWCSmhw0YeR464YBQwUC5pzkBoGl6PGghrUZ9Z4BqaJgmCgGfsh0BAHsCMMt0601AgMdFYnOQnsAshA0jnMnM0a808fBccecsiMXUDloMs2h8YW2yaBED+vTsaP1iw2g9M7WRSIkAAHQwB5ZsdHdCFewyJwwAQKlAfMj6KQAAnAZtNkR6CcNvQpv15YB5/datTu9piDxwmd0oiFk3rEBPoQaGhoj+54AdA6yJDFpxGWYINDpkQmfLSEehkL329jHfOGqb36YeTUcACx82eHI/ODln1KBlJcoZA6xJq8c+3g/qOsCBhTbOOCVamNeBA8Co8cWb8PUInuByBcaBnRVgbbQGcOpqKFNsaAfai3RYU7EPmT6mRyJmAWCqOjGUVaR00ZoZmcBX19HRNgqDmu4+kSoDAJgWCJDpzaBUn5nROOkeAPTPIJs7gGAOAzQDcAmnO9fucZXcB0NboTBhxuNqrmoPAKhRsfBHwnq1cWZAjyxdYfektjawAPjNmiLacCGW6cVJbnHjPfXzzTWz4u8e6kGw6PXUsS5Nz2GhHO8+H428NiJow18BADCJab34Bm7Jvo2HBAIMlFq7qa2r+y4AgIAOAOA6tW4sllVTftPJcFKhgQ5KefhZzZOwpXTX9ie/dl1D7glsjHkwCzlpf/CAFfOpA1MALV951sW9s68vpIiFG8P2wsEDnkZJnCQp6gXjqCUclVOmoT3/rfdxkJOqymT8Ubd70TgG3wxbVBtn0Y4dZ529Kchm+TPw8/qcjqA5PhrqRc/eM8g268YSkQ21onznnuVZErDYue/FlzN72rXp3icg+0vGZKrbq2BnI7FOEGdbqWZH2Qc5/mC88+claHkPfK6jzj+aQr9VR19cT3ztu3PYVqzfoQ04Co5eqKv7nnNgLgDQPIR2JkQP1oFwrMmULZoHDF6MJjWuyDaBq/aItprLwvRVkWD+VwEAagCUE7U5Kgz+ZmsZ/K3VCAgfeR70BfgBddfZQGhwuOqFcs1FqLUG6sZjG0yC/sebu+88QoXUKXQwaEPS8JSDXay4ncU8b1uFGiS0HtrOzYrf7hsD57VNN9mkxsfGa2ZkrP51/Uw9M7WBAICZAalXZaG4xcgGYcywEB7ryL7hzIegbap3FK2CVutigcN5TRS3B2zQP0AbL4OEuPythZiB13R74B4X6vohHiX7wPHfWGgU3Gm8LoHB7IwyqK4EwDWdzz47wxoVHeTgjsWWJFPL9BfYyGlszYnPiyYjT0FjopY+iAjxWcTOEACglYw2u9BYaEAQPlcsKzkLYGqq0fuxB85BhK9jCydUv0eg3SAAAO8FAQDV4/s++2HTe+NnFGY7gGQGwzU1O8JhOHLAk1o8IhFlxrM1RgAgzQF1B7SO5k3kdSOAUFAIoOoWzbjd4VUxS4Cufp27WzQX3Nh87xxUg8iI9wDrF9likus+8+czFG/Hn5bMvzFcORDpH8DDTwI5AYCIatEGCAApwxxQ/wn+01zns7VwwXgbVZ0SAOeXG+D2dWoe8l7HapfEQWO/CILffoy1PrNuuXUQEbL5MQgACPiq71hATRmI1RPtTLXCI1qVTBt0l0ArU3UAgHHUB7RsmI2MAkiawBTPfYzeAPh82l9qn5UXvLUILmX2TQsQI5Ohc0ITMNozAEps0jac9h6V/obwkHKAe0et+M9+x552KOdhTe0RO4iGwMs9FJ2GGbJGHeeMCFOFUgVeiADAUwttCd5swbu21ASu1lLs+zlrK+2wm1yJdg7FJ8J0VwGGTDgVPFP0MlhJ+WeORe0AViJ8zZrvAQDNksgE+VXTchhQ29i33Neuo6Urv7YoPe8PuMfwLgAAWO06f3vGuF/sHBsMonp2bEhM5paGE/B5lqUNz6xsS2FMyeNczRrwGKuhLdVar/iiSCOlEnzAENa/WGtQl+r2SlleqkA5yuZoxE9KY9YDAOud3KXGRP4FmQMyIQDAI9Z1HSFHo1Kjmq6LWhmujUk2OqixZBAQkI2GzUivbytuebaPUHTHOjQWMR++++eJ/FR+oHiqPWAFdrb3ji1gUGRgHFtIH4D1UxsLlr603Q06d382slD8zATeE4fc9CTLBbT4hKEJ58VrscalCa1XGMGKe25pgARp/L5hTjVnC9DKuKNN7ZzHrNJOdFpIeo+IQvAVAXx80URzzerRv9NeZtPY0AAwHPbDGeLyNWA+MSFfBWW68Qsww9FmFgxtjxFm8ZDACFSIKzkcSAOCqAtwlwYO0XXr1hEUIbCzbGNZnMR1G2tiAsJMBXusiUxQ09CQdC2mJm3nqtanqn7JZspC5ScQtQyUwALgLmLwk6ylFVjQqkamhWN6BdC4KczkMByZbcAQnRxY0RZoRoJ7cv0zBHhs+eraWYEj2EY4vF7vhsmfSfsfBZ0yCpILmloTEyUkpBtMP2L+BCNAAjzcQ2hnKNoR29Jmu3uGBgIV9hv1AHwvUIITEg96felc7rowklGkbu4AgrVEdsajdTPtMYGQUyuZUbiGbUdK1bOdMWNaGaxA268heIT+Z6nJjE2eQ36C99oDGqP5EHcmy25mrwEf6pZ2UcKdJuhCMUBHPzUO21aycwCZmppk8MJ7Yo0uWriQayVGLiwVNOdFzUNpNr8OdLxei2q1AWLVS9ijs9P/E8gaNBdDj4CDiD988/5wWbEFm9R0u7IK31JZBgF72kh5/uPf3EOOswFteQClYAEALpnsuPsKByjNu8hAatQ3ztHh85kpDKPLM88QxZ9/jueJFRmc3un/9SCHjFPElEn6IlJzCaatCZeZSXA2V0kNJtOathFZ7kPE6J3PRgMx80u180R5fSkS+0BjMLtVPO/7+f7dazYmc2SE4+QDYFqpvEsmhBsdjNOtQl2cRbkszXmYVe/n4fOrtdZ7DWM7RNSenIkJINec96wlegIqYkAL55jLqZx/AgDAdhmUAOytovNJ9Kjqc/ngDv9uVWoHKrzuvdgJACwCTM06QakJIeYBALEBQdayy4MwkCI9Wnx6kI9FNOwBRo03Qi9kP6MTNTU9U+snp2qSvvtOOXwzGfzHF2hsL8oL01P0CYAFK8UWniZFqtG5Ht377GSY/a6NL3pw2IRAY+PN9nYwCsp9kzZC/ctuOfRCYkaDBzemzoCG0CPWUtrLwwY0MzY1hSGxcsRXPC8YEVlYEsongq9QgFlEBFSxMqUxz3iNLVzMmeyY+ph56DgYkBkBTD297plh0IspzLaBZjC9UZbLpMJxeDHblqFF6Ln5h1tL5A3qmKHR5W/cVrjI4sQARAewYRraCQEAVohphIOgukGGSBlw5EM7i19ObR6pavFOo0BxjcgAvMFlQ+qJAg6cqBsmYHE7ueUGhyk/V2p3XMY4WDGIxX6XLei7la5tcM9OIEASFSwQBUApNgDlFHhjcLSrs1ONHF7AjFXzAXDAYhaBKLKoTzRjoLv/oRhtXMR7RQYM60tyuTZ/YZ6inmvTgC1GJpqv4MYGDNtKoHRLX3+/o+sQCJhzzmq8bmrrIRkCAEKnmya1Hy/LPSkH4MoxywhllTBYGfIk9gYMgBg/Zk+gxyfAWKH3Gp8Z7cgRiWbaoi4yw35yxYw7bUu2uobKIQYAfcaYPaiEzszRvKE8fTkprY1Y1Fln+BrGTF/tUZG2WWwALAKshekNvEULkBNAK+VpdGF9ZpEp2rMjAB/3gI6veS5dS3Nr6+58G9o9SCcFk4X00RhQ+wx1sbKJjRXkopwwK5ajOjqKzqgq5yEY4TkAoKPXuaCowdILPRcAGDw35lL5OquRfEiJ357zPECG75v/uo0BABBH3OvOgSj4BwY8AECsby9O1fFuPYsBUsBe2Md0TrX2WZ7fmRyI7x7aCxnPCbDclZ9SV8Sr7qoiAPj1MTSwzdTsmIentRKYSIzYp2a4z4Deh42MN5tOW9uvAAC4xChhiQ67ep2sC30YImbYMxf+AP3wDXGMMgniGNcxm8qMjtX42GKOS0X2P4lRixb1ZDMGAExgjjyYCGb/EAk6QzOyzEJRrXmgQmH3mMyc9yUMAIFDnAkHs55Qrgq6soJVH7wpatN+wlezhSa21h/aaq7pslA2SsMN0v+DmUrLUgAAnDVQ/BTLYgcoXE8jGjuzCrrrgaJfuAlnoSP4k25lZ48oVLzWM+vXKVtAaSQ1zBxq9LHfINtlU7q0To0wMnSWqef+ANABqWljzKRRC2XtFQOfrARl9q9Ah/o9nkXazCQaxOqaagxAK9F0aB1OevnVnmuMnXANqMk3fwKNlhXw1L1HCaQd/B0NK5GXfcAd2BH4EXACAEiIU4nfH07c4g4Kdv8zJUwGwP3taA8FAFg/OSkROkWP6uDwCKGa4Y73cCv7EfCzWoeQIy8zDxioRkdrv5MP4L379LX3k1WTQl2lqSYgsqFOW1sG+gTz/D4BABkhPVvHMQQ3I4g5ZLmeCAdXOXCBlclB30+P1PqNMRhDortJdK3w/I+PRHOT7IGWNT0sB4HyHR9vvd0oeay3iLmBQrdtBtjNBwD5XI3F6MBPW2cdoGdA/1UAoMNDxPAoRXkK2vxgSYAWV1asEbtqknU1AEACBQAA8TMTBlhwYxqgPRFkPT5Dhg8sAD1azI818VpHQfMeNAZpOJPyd0w4nHWGcvayaME+QNkRuolRwxDpmceISjekZdgEvgrOjQGYBwBosNU6deZm6vi5JHjzM/gmdLV+aD4ACKBIG+/8cgC3GZxuEat8fuDvWgtfl80nAW4dIeaxCOi674ubHz8/65DWA+D7YkDV6Vi4dzlOXg+RTAwBgEBAmssZV3GfLH5mLPmNiQXElGijivFXQr8WtwJ92oT0ZNIm5h5daFD8xuEFszjSDoEDp4kgzKNzmAMo2zHQmR7WE+UzwDqzAl2wRCzBTZ1LoMU6GGeLPYvgAOp+io6CgzkDUf/4GC17AQCgD8BvtRLxSUiBzpJBWIBhfC4yMJmVRGGt7+XoVSrt0ZLoQ7Gpp924xkuXOyDdyzqHqNDDGpCkRRSUT1ToFdk8/jNIxRP2OC8ghwXQvRcVDwrXbulD3oyFBpGNKGcwGQtqwfgi1jkiggs1RUp4ZqYmpzCO1oyIN2OrNdNlUd0XRLzEaULkEXzN2VhdR4WoZAMAmvyITcE1ccQo7iv7+BGYqkDl689D8FQgnZTeiiArswYGu+B+mEcOnUEEpa6TVDVDr7GTwm5cEI2ydSZ1b4OZ4WBzr21rhVTg1nqJaY57w/Uq7ZDjAWXHKwRS0JFgAfBnGlrNztb69esNAITuIbiUEZAV81DymmFSUFVW34ZgxX6gudKO0CqWAOAaAAABscbSGYQy1LIIr2E2WV/4XOnDJoHSxEwBAYOJjp59CzFduPO/QOS5fkqCxzkMQOY66hTkocr9LiOi9E5LNCxjpKGMFJdF33O2gGpUMcGEs2eCt5ERlg/Txpp1wavzM48IUTT5QGHkfNPsk+FX1jUDohqBG7OYpz+PCOEPYyvzTGT7oIcUGcgGjCcYqdxlwN4xAGlVxBWxVjwyWgsXLmwAIB4kLAFYJJnP1AK9qXWebmQYBqOzrK+WS4+MFmfaJ2i3x+16fUf6JEjlHA1Dp/s6NzvXrdZd+o8AgLnwYe4yw/nPy+oDcj/p1BbN+Z58be9vBmBOoG6fd6QmM0zOTODQseWShYFCgHX2WZK+NjAolx2WpAc18wBAGACW+gwAmlaEgMxrjpoCCVnVuaJuHCZrmy8a5xG1YRYe/HNW8Jw7qPqiD5nQnc6aKSKEmVBqjvPQI16IXshGcq3tyz3ooP9RB7eKCGceh4ao1GdK0weaam1WIMvLhofY4oWLecjQXGh6Y00iA1Nc5wcGgCEAmADFjLMDAMBTzTjXW13zAQ14Owa8zKt3thPWs82+dsABhSuBjHULIpx5D9PfLyRnS6DUulI1m08Lpjbkp8ADhuhNZRHaqWLilDMZHq8ICAZiaTtieSDdFj4gs4H5XAwAQCnjZOWicHBL8MJXivqc9fHg9+aJriEAIAcIFhrLDH7NLCYduPov53E6kFsGJX979mCDDQAYYBsjgIh6yzeglS+jiv3UZjdOymi52VW7f9uHZ9/SKQZgrmKZjnHzOiia74V9EJKRtMO9gYGSnqXVdWW80kScEKkRpEVlPQT/VgO2ACeCVQIA6hJ0r9ajhp0ZAASq0s+EeIaVr6x7k0Gb1rcXtWhb17VdCtjnlAP42g9fdW/zPOgBaOA2MooF47CKHsoADSh44FAo9+GA1HmRA1SzG8ICzD2c8V+T69fLmtkCzXCPEbKyo4Ssm9gGdC03qSHa7MgqdnVxd+voINf7RUvRDwJSyQ81XJ0sfd2Z1z4PADRhVvhRHq4YijQ+p3zXXsenVQ8AGtPenpa7mzjhOm6YAwBIYJXplkoUPFdam7XOhpTdoAXAcB7sP2Z5YAImNC4d2T+eI+4Xk474JPQqej+eJB1zlPlNC9YHUwXAJAS8b123QgSZffWnMSguYGvvdSxJF/hwOf8eAEAwdK/wsxeX44/WQheQnwMA9CxWY2x8XsxluIa3wfrB5+dzdcccMXPn1pfzLsA5Zx+ZoY45eFZ3w3Co6Jl3Phq/EgCIUrBexOd5uqfS/+829ZEXLZ4AUKjpjVOtNBcUTsa9KZsH+kWDdIabyQWFLL5pdbzEu3YIiYB8PDWRo0UQBiCsoznNGJ2F0C2DN9yG0yhTeeGnDQnXuenihQwi+Hyox0ALIG89FzIwsjUAgBk5NpIm6AGtTSyQCjLZN4M/vddFczb6xsYPeOiZ/Z7BQhJFDa5vg5ZCgZALKsKw3IwWFIYFFYDUr+Q51LoBADsCQN9HQU6BgQU+ZgDiOoX7wODY1ZiYnXscKp3Q7JqXskKEP7iOHJphAVJioL6A0JskoGvCg3YDdDb7VdM5wl2Yb+vqhR4bLHdCZ/GgL80GxMo3IIBDflI7wz3fMPlsI6VOEJfNzNs+HwDQncta985HIZMteXg3NXKX+TZ1vNrqhJt0iMUkKQE5wtqu0Nq1tSm11l4TiwK9CjQuMSOaRBeGFfoylgI4UtmHrZC0UhQASJYq1iltuXptPgd/576nHMBP8Km194htcLTsBUsEOwaRKQPkcBmyuJnM0HlWK6fWvLQdAwvwHABgcpL3gMHNIqXYPgOa0+CLRERmb0hzwuu2kySur6/1BrANz1zATODMlDJbkkfZVcF7OY96JtEQJzViqhgRJbHQAQsxbWNFurXStjmzsTS7md7OXkCgdtdKE/Y5OUpSRsDajZ/VvhvAAp8uvgfCYI4uts7HSVo7fw0AVCeWSLFl5Z0zospx0qUwO3VSxxbCGNb4e7AeoLsKaxgg0JBXSiEdQ9AHU+jM8tz7Z5ZVgu/99zQA8j0ZOJV+v+N1/l8lAF6vz+HnWj/Zz/01zykloAAZz5gkEa0+P2hj1CEzjIvm1TrTp27K7HJYgoCotls6ASBZSr+HNFACSU2c6/M+wsI8ZJ5jyWKxI1+86SLuUNYsU6PypuV/WhfROxtR0emcjQ8H8+zRhuw2vWwibicvmIwVphI1h6QzSTzcadT2ky3PYrgERCmewNUWiChyLVkNH1GQmqlNF04wEOJfoAVYPzlNZSYuX61+UqiDAaDomYMXUAKY8Yz6ceWSbn2R77protQlimYUYh7QVRaM4ZG7FvTIYuyjuBxNAU3oZf7DA8dZYb9457Jheq00CnXiP9YyLfLBV/w3NzUydrcbUcUNUACtAw4Mt0hlg5CyHx2t9Tg4TPcFuYYN4OvS21+LDN0A1AKYFqPqPgYtzpqQjZDK5vAe0ZSKLzaqaB7spvg2oAQUdlXjbjn4B22b8E6g1zqUrIpprHNZ3cr+942o0c8lVbk2XHfPho0L4RwGwP7cXC0+BCkEnDfulcChMy7ifvEGxs8OayFaEBsTke3JDgo/r5o7Nz3fM9mPygUAq3AzTDsjAIA6IHAFnofASVli5cgA8D10E/WaQwlAmYk7GxyKwQDgGj619m6BgjA/8wAaP2fG2ca5LI5jfKiq0faHIgNSywPAgMjqdi7NOAABrCklHh46Y/1RExK7xgvFEj7HOAR/nvlAzYrdDvtnQBDWuW3i9QMAAChboEJNPHs696GBywEACMy4jprA2g1ImwMs5+1nMIbt/ZxQJLjj52KWlXsYIJnsv4GYMDwdAOAgJYIOd6ukC8t+CzpnDEW72Qh9ctBYLfuSEGDMswKP7whZEK/piNzYRhl/D++RPoAnsGeHBsAIGM8FAAFnOS/wvc/qApiTzcOoTq3RuU/9V56fnX9Lrqs9r5zBvqeMUfOAYG8kNZ8JwOvgvDWeayxAouRcYr0bmNSJIXnGzmPIlcgPoNQX1cqqZD3STouR3Oma6D6PmEftO/w/1wmfsdjUkd/cdBHF49PTMnrhIZ8xqfbcwN8RYXW+2O3PDjqT0BCwF2XY4tkwOIwyCCb1arxma3GCcQyjv36e3t7UNOP/9aeBwhVaS081z6yaqc3Q/sPsdpQA4Bm0AzpL5AZAlo9hQgYAYQDkzTdS46MTTQSKS0nmL0EF2q00xlFVCWULsTTWwTsM60nA1rQ01S0bJZi+8AZMPOrRgrmeHm8lsV4EotqEWyM1cxoBdvE42hj1Oeky6N8znoaGjD2ai/6g5mJesKDWT8mnIPqE1A5D4ef+E1xsmKYqHa8pQ5lQz4M3ATIQZrIc3yvDoR4AtBqYD3yOK44JDRc+wIrGP4M+1uLWQo4AUF8t/kGbkLO6gV7UsUezFPeRSy/QlwAUCGQ7NQyzCgCgm+XIKEV4YS5a1uROAADRafgIpMTiNsjhOrosqoXArqUwQY9fIXAdrfEJKNUhVFMZAO2taYGUhEYggPQLWibdZ/gfBQA4AcIAPIihLz6+GkALU+Jefr18DHJcd/PhpA7e6N11vA6xUp9zDgMwF6cNuhffB+UfCkBsBjS9C/8OWm7TYXJExl6Y+WAtEdZ3Mr1kbdAEqbNBwCJnDnRCMeRhCUAn6VwxlhAvP080AM3ozG2fw4CrAHy14Cab054MD6R7o4xzYMHwdyj59N/VAuY8UJugkLWmYCSRLD5gDnjqb7rEwcql9gx5fkXASqdCrep0cXGv2jpd3UtiYfn6Tl7IQDiBaCXHgAAD/D7Y5s8NXDTNkdoUwwDls/eBFmeOAuxA4effcd/+PQAwP3vPe0jIKgFpD0oCwHJu/z8BQBxtO9AYoykWls26tey/e/59lp8Sa59kMIOPgNRrIaLMXksmndfc0mwY3+a7YGt/JT96liMv2mQht1uCFIR3oi+H9RgEw1o6+nK7+hoPUxsJbbCQL9A/mTd+Th7+okMYLkJnUWS2keNgKVJEC8uIjFXGRsfDUzVDHj04tc7JuQ/fP1sL8Rt0+MQE3Dpr3eQkgxp86kNFiTLDolV2jhZA2VsBcCRDEepSvRPZqurqyqh9OS4DiArVBgTN3QBP690c+mcRSNJyIu2BwQE9nUdqAYxP3L8fSg6vn0UTi+XUmNgyBv8BAICR0VpsW2SquF3fk2ucnOPoRGWImkOk3xSTmObYoX4BgEHVj3uH7CmBn8JRj15VZjPDZ4zfZH3YbzpL8yWYNSULEU8em9gsWIn7eqEY7qWcCtWW2OyB3c/KA687hGcmp5zFDjS8NoSMeCLEUxeGyjFsseMMeQhHoRmR0AnrswdA+P72HCya4itmmhdLaLDk0eFIUOJr0+YfhJ89QFa2m4wALbqc8cdgMLFwnL+xNwfx2lAjR+9ub5us26EyRA4G0X0a001NxjwGYO+T9+ehDgDQfhlE5r9TjiLbY8AT8SvXi3oI2frYZjxIfqDj2iCBRlQuPgwHt98FoJWi3fyM7aDTR81oCQZjlp7/HLxVM1a5y2o8ff1Qu2O9YK9BmIbuDQR7AAFpEpDsTBcZlQBGJA1q92ggNWC1b/nTcx3aABPIeF605GmwT+b9wcE83N1Gt7dsuQV4MTR5X4GoIaNFfORZ53ktPYjHfdV+8M90NHTfxcCzM2CEZll2/YR+y6BFbc+DzsBSi6GEmSCX7JSVQ71WD1ry+drzp49GPp/26JCVj9rBVbodgqSuRMOzp/MBSIY+3FbD33lgqbvt/OOgD7J4PZ/Z7Oj87+8/D599PyyvKyVyHfksYIzx2Un9mr0UeM2qR+s5zSuHB2gQSHX/zvb46AD0gJsgM+U8vd6wyrhOOmaKSSh0YNY98RnTB71qZPNNFnpcjWujoMbs9pSHH9QVMZ0e0kBN0LZ3guN32qIl+gztYrEaLzjXGTtKiLtwAI+gvUxjWvF4JhaMSxlt5VHzsY862Sc1bhBC26JRAAB0FEzwddZNTtX6qalCbZvHcRz/iFrT+yxbWgnqxDbwZooPtbOSKHQcJiwBeCBL6jcMTPYRCABoIp20i7F22VmZWkWvBaliCm2Q2d+edo5hfCk2E6dBmdplLRT1/7j5jYzWJhMLtXFsDxu3KbRH8Ra69tdTcD0AwAHdkHnXBz+YTYzICAhK6ugL/F5EkqBlEexJ9aImrzpk+7ueznKZookJQelnLoPnwrcNGxBgsVYOO24YP1eg/9lp+TnM3SsGAGmGsQdDDkr2hqPNDuIqW8ym7S+1z9yjBOpYy3KNZMgOa5QYtjQAGq1zZ7EGUvxMgR52G20AACAASURBVMBdpqTnBgDAsUZyrVw0QXMW1g0BPk2Rq5XHXStoDHUJgD6UXIc9yFYJANcCwytmJQR5OmH2OXl/rn8AgARfR6CBevSBhXXVvA8ipGoZM14fGVrPaujzDwFgLgDoA532XI4wgWoBRQEBgSgd8gD7LANwPgl8J1TaW7xwkYaPWRTLfbBxA2vTCP74HdoTwT9AlucYAoxNVPrAyvftovf/CwDg2WVdBQy0++XI0gP7I8+DK93utdqT8eJp0IByfqaBAAMAtx+3rNAxgeNgw4g5wmiJdvRD12FE87UAAO6twTGO5l5DPc4p2wBIWsdAGCAas0nkHXYt4CXfS88I/wpIbXHFs0rk6TEwKT65GUf2PWHfOvSsQ+v6s66vx+5+bF6s1trYdLPFtfqhy/hvJ+12wpzvyT7uSwEtu4+7W7de5zMw+N45+owOALB06DXbdBNkrTwxEgwY9+nwqwGxBHt3C4UZ5b20CVc71Hx/W6eG6X/tWSPTeZNc2zWDCW4ld3WcEY9svulCOnwiU+CHJpOkxTSgXanoeyDANWbRzkYMohnDSFf90LNudscApLdadVv1irOuPLqhNiCLYLs9gjpsCqBulVpFKNu11eAdt4kDACxegIEkELmN05QC2T9+AwCkE0CUltCQ1m6MUlxycPsfb6gNgTSOHW0uqHlrFjvRMs8NmQGRWm8B3tQK13tqZbEy7USAbbCSAcAMHJmG6WnNvz01fQOAtOOkhY8gYHS0Fo1BxGi75bAA2NQW+/T+0xR1NQHJEKSysBj07TSVv8On4UwAAADXzAkyzAIArNFamOtErmT4WYgA+xYpHhA5bPzstebk/MZ6Zlt8msiWdif9m33Vk2m7Th91rDQmyZw6BsBjgjW6Vq+hoUVyNuRhEwbE4qc+SDWE3s2zSL+uqj/KgKGVSI2tBwE5ACSr0t4KW8Cz1kInZNI4nMcmlNlKWCWLV6nkMxJUbXY0/4EpEL00FNwTxNhx4oMcgCwMAGu4VbXPSfvzcz9wxd0sgODVWInr6qVhi/jVNcvcl6FriwYNreVQgXAeAAgDwG6icIpma7TFrFxW4Ofhx+A8ZOUqDXpwFgAAAg+0ACiBLVxky2mVm3T2qiUY2TG9I2bQry1QAGYgLJJsVN1z3QFVHgNJ2RK8noMBwD9Jw+C11dbvcO097c8g10cDi5KJyroSaguYeSYdoNQ9DoOUSbHRKOgnBZzm1pHzvnjGcPxMyyExZZch9jR89kveM/Gm3x94rQT/7JUGFLweBibZ54/XQWvXdpBsIMJ3CRP71jy4pl7y2y+py0647FkAAPvjP231qjr9hjM5cvjJrz1Ry3c5rt2Ddi+eNWelF+S5Zbxbm3MZDbuqdixAu/8Uyvr8iIGYWTd2baFEwS4z/coz6EFAnnXrAuj8NiKubKBKhEOr/3Od0shsYKiGBMa6H8ZPMaGcR+EYOvLCTSYIAJjFtUUZ1KgFxLq8+1yZcbielrnSCNzFWQIWtHV0SMBAaylJG0PEbBTXzdTGBaqxU7xEkb9EgB6ebGRoMyGjJYoX2EKxsTYdx0EgdTSSpPXTG/gbHQGSF9rnvTPj4VjTZBecwz6oMo1kWi8lamQ4MDLBjzedHgYKfAACNMghiEqdLBtR7XbaQB5j2rESVHOCp6e4TWgywCKKbBxYjf4JA2CFfcR2LCE4K6eA0bdPat+hhSsgLbU93IMMSWIGjLuFCY3c+VpUuDVsscTi8euGZQAwkmBO9XJ+//w2wO5wJACIqpmCSKwvlIikE1Cd37V7/D2HCaldC+uJUyeZpei7OcEymWJv/kJvBQdmjoke2kaZVdPYSIY95BNMnbXXCqVqvQquiWs09duUE7iO/JkgZuyENmIUbHUdcyHWQIZsGZ+X7ZusR8Ka2rMMgNqTVWeIh23wXR0XSIYt8DicAZ2IpFaallMEQzhR2uFTh8ds7QsAMDtb96+9u3W/DFmZ16Bp/yaMmkc38jnhfWyq1SWOCmaN0g3/OZwycwKInRjpbYCSS4xMjJbEPiIxAKjBgK9Z8nXwcAcLAA0MgGYYAAAq7ldqALR3weIh+KNDCMZQ2CssC7QuB/MgPUDxGhtAlfeE1xnFvW4xbPodq7nzM9o7gzkuvm/ZBctqyYFL6pJjL6lt3rFN7XnQnrX+mfX1ite8ov71H/+lvnTfY7X7AUvq1zZ/Qf3Nn/+4Lj58ZT3zb0/XadefWW9853ZkiPD9j9/zaF1yzOpatNmmtfLui+rNu7+Ze+JH3/tR/fpv/nqtOXpNPfH1J+qsm86qJQct4WTAv//Z39ct595SX77/ywRLAJx4jmsfuaK23WnbFgXwh+8imC5ZXmfecEYtWaqf/8f/9Y9183m31CN3PsLnezZe2//2T/i382+pz37sM7Vs5TH17kPezet85Wtfqc9172P04+fn+v6Pa+VB59Z//+HfmU1bwGtcfvnyeuimh+rm827mtZz7sXNrh3ftwM983RnX1WP3PFZ7HLRHLb9ieT1888N1y3k3193fu7sWbbq4/u2f/7XW/XJdrdj1+Dmfoz2/5wjwOhvT5j6UEHVeawHg+c0p6wW8sKwS8Dj4nhB4R4iLdaqRTe1XDwKyD3iNokdUVkfMCavYXYv2lQN7fAfiZOoyZvwbCPr9rlZ5SO3kM2zkBYvgGj0gXVGK3rjpFcxldxbAyHTkA48ja0Ph7AYASN2r96pu2SZe1+0pMvjRDeMFTZjtZ5bjGiIyfwABUp1SFVONz4PSVDkp9I21yZhmJDMbgqhnw0xNbthYk9O4utCP8e+PociQMXGcrz64AjWfRep3GozD4Er1uw8Komio1GVlzOuKCRAXjr4PD0EMShIady+YslbGjaEMDgp0A5OyOdcC2jIlAPwtWwANAEI74b0BINIBEOo/VFK7ojjeRUlcI7UItXamAS6J2G0wtGcyfTIJWKD4vBAPEfS4vsZwZNDo5xwVd4+mYyAT5TFu9vj4Yhsq6cRPzY2zIqI58SaVP4N+85HB1KJjqNCVoM2b+r+yfc0KQNdDWIDUO9VfLT1JhrPo8fG6PU6WB7kBAN85FB2DkbIv7gkyWzZO+b+kvQmwrWlZHvqttfZa+3QzXUUmr2jKquRWtEqRQbgkiDJ000jMVbGBphuZh2bobpBBZhC6AaEHZFIIqNADc2JUaOIIMR1JVYx6vamUVZrkViXequTm3gB9zl7jrWf6vnets5uY3EMd9ulz9l7rX///fd/7vM/7vM+L+0FQJbWzGBX17PeSEXU0QujMxA1UNJxKdAG7MOziheU83bpoBaMkUNjzGbtxkgUokwRdLgBHL/iDEsClZgBuu/5mBsocSql17gnNbPSj+zGyT60PTPSUCHMPAOwfwfoggzbo/4qfh5hPGwRWtQIAmHEe13+BM431nsATAPec3QCztgAAOJqTCUhWK/Mo2UYDvKcUwO4glLJcEpCOZ8d9PJijkZ+nBNBZi9LaHMYIr1HdMXvg973C5+J0zNy3SWsvfMsLCQCue9E72kMe/eB22dWXtS//4y+3z3zwU+0NH3lju+e33Kv9g7d9mOzeFa9+ZvuHH/osR+Be8tNPap+47mPty5//vfbaX35T+5+/+zvaGy97XXvkjz6qPenZf6999G0fbX/17/6qvfJ9r+SZ+ZZnvZXjeK/4mcvbr33s19pnPvCZ9rpfel27z7ffp736J1/d/sNf/IfOXtbOmB9//o+3p//M09vN77m53eN/uke73D//xVtub1f9/FXtAd91//aGy9/QHvLDD23PeOUV7dd/5dcJWl76zpcxU3/jFW9oj3zCI9vlP3NF+/I/+v32uQ98ur3uo29q9/zWe7Zf/rmP8Nouf80z22ff/6n2kbd+2APJlCTlOrDSLnrqRe0l73hJ+73P/V573KWPax983QfbFz7xBe9vPSckVQ9+1IPan//Rv2nv+Py7+Xe1BFDLJT2UFX2F9nKMtPYZqg4AXOJJQltZrEMAQJ0WP4j3Bs5rl5crC1BZoP66cjOTuyWE3B4jnRIkzzvH55ytvHyLSPn6FpSrTVBnAn8uA+Pi54EYd4/5ZEcRmo06dNhGE5y00cImHmClRuNMbAsAgGlSvPaRveZD8QIdGGhQ4bGamZ7GGgqmuZHFQEsT2lk4ZYik3wzogq0ig3LWhhPymu427W4L0ftoGduiprRFb+ZWAiD8nFkAXBOpaqvXVYMH6NC0sHEq+eR11hkLTk1KsxFHKQGoHaz0f5v6YR0QPv4YkmN8EZpW90fnzgxpNWlLobN0GDAmwyo4FKMPIGoA7AIYepnCJ7h7uQUwAICgzCNSe2AtboQI2sfTI9qHBgAEqGUDEPi4pLA7mratfR9UBkAGrOCWZ8rPlNbFBNJQlqWVTusTVqUXcPDL3uGZLCv32f8trwf0cg8vfRo5MXhnAwvu8MnbC54AgPbR4jT6gUcRIKZIWityUPvFJapMsN873dkAqNLxr2R+pLClcZbXPYI/ldPYBXsAQPc7wk3VwTMxEMFfdAwPMG9qsmPbSZtuAYvBLAgArBYzmrukzpeDwCQZNRlpS2UgbZP2U1c9hbf/kzfcQgBQdfwVBPDP7KLIgVvZC9zKbZvtoPk4HQAoUNoIKL7kFRzsttTvMBiDAaBfPUYfC2DGOpwzQMxqsBOAbbBTAoC7gQHwdeIMYFDeYt/IzAuiYDqEIiEI0DbzguwXXRc5KDvV6kNcQcbHdYxwDhiAXg4qlHun/WEVixJe2rDMAFzy9EvatS+8jgDg7z/7x9r1r7i+/fZnfqv9whfe3+75Lfdoz3r4M9rDfuRh7fUfe3P751/4g3b9S97VNQlYu6/80GvbD178iPbWZ7ypPfP1z+XrX/lYUd8AAI/6e49qb3vu29rlr7yCAf+5f/e57ev/79fbY5/82Hb1u69qN7/7ZmbQPPPN2uF1H/6ER7Srb7im/c5nfptMwTs//672wL/5wPashz+rfeO/fqM96ZlPYlC++fqb24P+zoPaA//WA9tzHvnsdufXvtGe+IwfbS++9iXt1htubhfe/cL2Y8/5++3Ga65vX/7c77Ubbn8vwcQLHv7s9qBHP7i99pff2P7Zb/zTdt0L3m6P59F+h+u44B4XtJt+86b2tf/ytfa7n/3d9qK3v4gAAAxAEooAgPgA3PRb7+fnv+ail45SWLVhPljD/Hn75tfOtkOgkDN/b234m0j/EyCPuRt9NLgBuEda1VU/hIAG5jzzKwNAAKCkTksxCaUCVdo0Gdzt9irNT5iImH/xU/aBZFHB87rvBtt31tIQoKLMLIIFlq1tLmIEj7fn4ctJbWIAcPJjj1cAUD8ta8NQ8jJ7ychTBQzU37ZzAQjmLQQAEgTOJmgDk4kIa/Acf6sRuKE0cChcuECGBdoYFqmqFCLww6GJMwLoNKgyAFvb2DKk6Ws4GNdLGcn4VrneKRDALveUPRzEUiIgWJI6SQd5MkBnRnlFAoBk/Bz0YotNm7Mgo8N9DgDoC8E186h0mQXaYS8iwNhIkjKCp0IxAeojlw/UyEGPzPI4jtkT8AwC8IwURLTolqDKkYkC6BxN2w6UM/unS8DzCNse+AJxU0Y46P2P2BJ2vzMMs3GHSRa76vLyKYi/u4CgPid74r0pNEBoiD3thTv84ndrWchGAGrKXopngCbUcM0oZL/0ckKm4VmS4pn3XIfM/BEA7SFg50q8BEGaJxZuVtBEZM53GACJ+QjwsOCVhJhStJ6GscxGWGRnwBYJAOC1AwBOjjCPQx0DBCG0/DQ977ZEjknGvTSj8tSrnspn+6mbbvV8hQFuecDEWS+WtDnw+h5QYKQgj0Y9AQaJpQNRz+dwotv3Bsj5gHOB5TsdRAr+mC9SOlq0VlRqYdNjAMB02o4BAjgnI0O61PFSAUCyfpwF0JsIYEtTgucOYBgRYz38wwDESjr7L0A1LcYB2FmDgZ9hTCKsI0u425IBuOSyS9rbX/h2ZtFPeNrF7boXvr199Xe+2t5/+wd4CS+96EpS32/42FvaV2+/o73vlTe2y1/1zPaDj394+7Zvv0+7573v1f7v/+s/EwC8/Bde1f7TX/2n9tLHv5QJxAve8nxS7e940TvbT7/6ivbQH3noXvDBcKuPv+vj7SNv+UgfM45rfeD/8p3t9b/8xvYXf/YX7W3PfCufyY1fei+f80seJ1r9IY95aHvdh1/HQPx9j/w+rtmXUnS3aw/94Ye2n/2l17Uv3fJFnnEXPf0J7d0vvK798e//q/buL9zIn3/VJVe37/+hH2iv+dgb2h9+8Z+1tz/358jagr1Nto49fuW1VxKsvPNF72z3/Y77CgC8/oPUAOyDUXmOYB3d9E/ex3X28ie8bA8A7CUWBwJclos8za8mrfWGhdmtTGZfJwYAEi0qpkVDxT9bU7X3ALKXFPL62cV1kxIA41wdrqQfOmQAeM/iHCthXmfamQCwnOr3QfJDBy39zOSMRbcKUMrTRxuRavJRRotUFMkoRa0OYnbHz6CSFBIZbYKuH2NeOahy3IxCMefmME+Tb6wCMAL9Ch8EG1qWsJQGIPPjYe3aSIQM0AAcDwBAEADAAI/x1YblgMwGIBUL6py1e/UN455slidlmtR4VFo4mSLncM6gk0xTOoQKAIgW3a6onw8D4LZF98/2hymeQy1pZgBETQ4Hwl5a0DnYJximFRA5HQ4WHHRhAFhCcM8jDzz/6gE6rYg4PFGHV2dIbzPpRXaUVOBEZwDQ5rM24UEt10FOXuxCAwnPBDCYOrktzl0mCR5pKWOrF7o97BgY8aWpd94/aBSOz9jF0AAg7UosQUzULmgGIK1p5vAd2NWpkL56HPoM/uxCQU84jLCs4fDzrWI4AE7imYy0BgBhS6AYBiLv3Du3ryE4Y0w0rmt5ssqgWM/SGO5/OFQgrjRloEDk7F/z4l0usLc1Z2NwAJUYgO1s2lYw44KCwK2N8opQQxFXIH0Z4huhPfqUq57KZ/Xp936SAI8lNpexeN+7uc5gZvJa2qjOSAAAoF1gyUWgJr8ioluwS+V8AKCDXII+4hwwVbNZW9OuttGhD8JbKa1trgVBp3+GI29x+K9Wsr21ORIuQVP+ZCGNEzA6HrbtolvFbYH4zJDoBADW4JK6CDU4Pnz7Puosmkp2+JU1EwCQzLH3ePv+oj4OBoAA4NEPYTkAc+q/+ttfbe//Jx/gM3vx469sD3/MD7Y3/spb2h9+6Q7OS7joaU9o/+or/7L96z/8s/Zdf/tvtB/44YcQADzrDc9t88WiPf9Rz+ONfMUv/IwYgOe/vV3x8qe3C+5+YXv+o1/gPn616KbNF88IHikX3u2C9qZPvY2f4/U/+Zp259fu5Gtd+/l3te/4m9/Rnv2DP82/e+Izn9Re/I6Xtluvv7l939/5/vadf+s727Me8Uz+25N++kntyute0j55463tbne/sD3+sovb9S98Z/vjL/9Re9dv3sDXfs0TX96+74ce1F710de3P/ziHe3a576VpR5kkAnUuG/v+633t4c99mFjMWE9LFftEz//ifaRN3+4iw4RlSQ+3rUbvvQ+3rtXXHJVL+eS9UWbolm/HsTLiQiG9TQGIN+S83cPCBQpJx1Wc76a/ezT+lT7Geq/chCbU9Pn5m/rrVJqzCyJ0mqqbifPyTCYz+Ax6c9kw65nrDfjdsZ+Rhsp2DaXLydzsm7ICnRQZQwqCetE3dBfpOg0jSyueHLLwzxpq6/jd48LjBkFEZEzV9Kipr3jCSAD1BxVPVP2juLfM/P3/HMcCGh70qLB+67bbIppe5jqKtBAW18NyNJvD5DBbHkODYGwzC5JvEmr9bheHjTaIKHrkQHU+o/1ls6xUGtEEHEAjwgoByhqlQZAOUQqRa6z1HXp0qtbBWf1/ZXFWXVPADPj7AQc8gBICATyAMCIZ3sVRE+QUcBu9VOWOm0YCSXFqtvIbF1K732I5cgqaCWhLo8NRdrJeebJCcR0Lo2os0oHuq2PaaBiGkv3sQztIZkN/wCLIPv7CKzh/WgkZMEWD1PaNKtfGdeo2QESItIaGRsGwTmmSRbA0T3LVB0BABkAzGLEtD25IXK/epMFOEFDICtdbGS7OfJnISbDPVd0UJeJJrDxM7L2h4xf8wzWS2TotLnRgbMTs4VRzKT4PBODxJJV/fhco2/ccdevj0MTexI6F4IU3xN97tEGKNBn4IhrnEzbU6+5jM/oM++9TSZDBPT6ynIADyQNpOH9B/PAg8daD5czMAlycYRrX/N+slXRYLJ3lqDERD2HAiUFmHbqw8FMnyisVWpfYCuOz2QWwKNmeYspxpIAML9x2M053ERrhc6RrKFiP6gEgPMjQi8mAC5JyFwJUAMJjIYEpaOHCU4HmrVia6YmgIB6mW3vva7ZZgfue/XF1p7nDP2657+9PfjRD2kXP/0J7R0vuJaCvfferiD2ksdd2R76mIe1N/3KW9o/v/2Odr8H3o+Z8DtfcG37G9/z3e05b3weHxEy9Yc97uHtic/80far1/1q+4///j+2a256Of/tLc95W3vQ3/3+9pQXX0oNwC033Nye87rntB/6sR9q73v5De3Ln/qdrid6xT94bfuu7/3u9o5nvKX92z/7SwXYtmtPe80z2tNedUX7jY/+WvutW25vV777qnb/77p/e/PT30AAcvmrrmi//rF/3L506+3tpT+Pf3tAu/YZb26PeMIj22Mvu6jd8IJ3tv/9K3/crv3N9/A1X33x1e37H/OQ9uqPvr599Yt3tOue+za5fLpol/a/Krq76OkXtxdee2X70Gs/0L74cWkAOkAHg8Rxxrv2ri+aZXjiNZ1Or8lUPlOYGR01U5fIiv7NQTrncgBgPav3eu/5/SrziWFW95POJBnZUaPl9ZSfRczVT472j6w0JRwJ4MMPIK2iWWd4zvE7UfLpNmEDZgb/sPtO0GXe1tpkMZ3uRuavYDAvdDCDQlT3UuIo85tKECUgoM3TBUhWP7IebDSCzcqE1HVR1Wz04ejwhj5C3gzPTLegSe1AqAXKhQ8bmlkBFgxFeqDzNm02XXYAAEoZRxTMUiie3k5Y/2MHVcapUv2qIEZ3MdRIo2jmgwQAMN3IYKI++U7xMUD6N7NJhFwfnhmTylNXP0MKOzqI8tV6tC4iUvAZiv2oNasTVdz5KALE7x3C57TBH78DAGSqFuvRCtgBGM+SQ0JwYNrnm4LCoFTxUaLiKKSy+NG9wfJbV0Dm8CFndaJWVYPmRuA5v6/C91LW5iXdr9/QeNCIiWBtBJ84F+IeHoFCNgCIYj50Kp5Nxggr+DvvVEpLEMBODftnc93FiIoMACDTubabAOQIMNmdd9hjM/Ag8/Rv1tqAtqGNQBurqDuxZw7+CDLUAuDZwIZ201AKYJfYnnskZegCwKilpyMhADRW7C5FaWyWUNaOdTdcmWxv4/3PdkRcs9kosUYZzqRSwKVXP41/99n3frK3uY75FyY0uX41TjZiRnZ8sAXRo3xRXpkB2GBiIlEcnyUZPu9zHYgCacorHFy5XvTNjMnI1AgCoGmYkAnACGRmaDos7AYoEEBdA9dzXOlmHKmHJAVghoJYegL4sEnbKBZo2pjhktnQJTLMaQhSwhLZorVCgPpniSA9rrgMJGKwKUOzFGx08D7nTc9rF4P2f/7b2w88+sHt4qdf0t7x/LcLAHxJdeyXPO5FBABv/tW3tDu+eEf70zv+tL3grS9s937AvdvX/5+vtz+940/a9zzse9sHf/b97Suf+0p7/a++sT3soocRYP7lv/637V73vmd703N+rv2bP/nzdvU7XtKe8JSLKCT82n/5r+2zH/hM++jrP8izHuLJhzz+Ee3lH31tu/e3f5tDn778u//jL9uzvvdp7epffFW76PInsgsASv+PvOEX269/9B/xe175i69tF19+if/tP7ePvumX2u2/8hvtWW96HgHAjS94Z/uT3/+jdu0Xruf3v/qiqwQAWAK4o73DAAD39OIrLmkvu/7q9vkPfrZ95I2/5L00aY8HALjuyvahn/1Au/3jX/D3XdX+4Yc+3z725g+L/Wm79q7bb9J7XHKNslxT6n1yZRm6lrOV+9U+JPUZVZ0BRJz51RmiiOscp+PxISbS7DJNzHSOBgBwTfSflUyf75WAuPcE9B/VSv3wn/cBwGjh52fxHmH8KfGLdwvx7oLpjAUCZBi4cCppwwRYCY7rQrYlkY5BAGrefaAEsjCP3kn7A3e5epeZeVC5LuMO1mu8mXtLYTc1MQAowTPjK3HwQRsId7/BAADxwzxl2Y4QsBFUkFEiWLCujg8KK1c4f4FSxIFDNVibOoiRQkIQYQZmEQVCAWqDbhXMwuhUTYJ/hjhwbru6AOpi4z3DAwTtEt/m0DddB6DDRhBK/dbRAOTvCAB8gMSjPh4AfF74rGkBnOD+oKyimj02AilmZlBiYjLvPs8azwWHq4wTBwDQ5xELoEUqAJDWx1EOSv3XtLM4KAKj7W70SGtRJvv31D8KPefSftjLgPeBin35LAQAVIqM12bEy5kBRt+8ftzL9ORvtzQo6roHXBn0K0bjAACbdg71KWUizjjT+UDw5+wfAABrQqp/BWuOo/V+6Lap3fBHPZMM/njPtTeoy23u1LbNjRiTtO5oGagdEp9JzIeV8fYOGHMpRKtxtcWKmAyIOnUCANQfLADwlGsu6wCAGo/SZaPDMSnEtC1wf5P944Dr5SI8T9w3TCtcqb0RLaTWHOV+JPgru9Z5wkORaEgHIgEAWLmjOQEAtAAbtDhiWmC6YDhmWkZAVPqA3k2nRRfleoS0WYDeNhpRKtsytR839AdA8Ne5w6yyeMGntbcDaJ+qhwAAhwulQLVrxcxeAsZeAlEGRiW5OAwwPCL9l9n79TV0hEpwupgd8yvW4t9+xPe0K9/1Yq63Fzz+Sp0rBGYbTRJlyQZnAJI9rYXj4zPypTBNLnDt/0aJaicAFo6QX322cW0Sh/mhqwAAIABJREFUtIqWxpmSvWbpRhft6QwRkyiWWgyNyp3KhE9jAGowzn3q94Kfx2xtOoYyo8PvB9GwTqSSt6cMiZ91Wa0+g1rvvysRYOr++LkAAJYcymh1rKmMoQ4I2AMAvbX4gGUqkR4AvP46FCOq40lTUktlomtT4caaczHAgOvubtMjRE0e8szsTAnzIRZVN1WsuanIOJzxyKgP42JRIxsqSKtrJEAwEsFHIMCgHa+eeChcHGyqwZh5JPvomgid7FDDE60HEMCjlxkhfm7bFjOonLEJ1W6FEoDoV/mknzsn4w9SnKRD5m1CWtnTxShQHPXc2I3iwMcv1phSF3V2LE2E9QH+2b12uSx2ro54Qo8hG32TgMK1nSSz7wCA8mcawQRAeJORCaBpDQCAhGKkPvG7Ph8AAHtps0XFwhSwMN3yth9W3uRpuWMf6j4AUA1V3ge93bWra8EG4TMEAKjPHo57WoAj+Mv5S88JIkDiRVvtcivEaQ/DcVBDJi8ein7Uq/HW8xlEhNZlOMOP0RS+Hi8gE/MmdYAMHQcAsN6da7spWB6xGqohi6bmZgWTRTAYAKAyEfv/CwAYrJYSW7JbW2X/+DPpcSn9zAJoO0pr6a4QwwGKWn2ChpGRE2UBKbalzr7hvTe4RvCPKLBbAZ8CAD59060CrwY+KbF0Rz50iRwf+/6pbKHxqx7hChnw5mzbYaQ4F4Szfztg4glrGJhc/QjyMtrWogE1ISG5sIiXWbwAANt6V0uVmDQOkkyMdrdYBi4XGz2kNJW5HeQY0p5b9BMMePzcapGkp1LJ4Ktdb+2QCDXbgzP2eemyyGscHth7BktuKeZkQmtmDjO70w78QwDAVbObtFe+79Xt4iue0C64+wUEt//+z//P9t7XvK/9wZfu4MvAB4JnMTVY6FoxA+g9QQCQM8AGXzyb3bFDk7ZyQfGLyHmVz8A2WtqUuyuIdUDU7jFtQWGPn6FrfTxy3TrXvw4AOA9QpawZ/xmWdl1L92cQwHXYNQDJtfNMSjmrgLbO4Ihn/maPx/S/16EZgLqWIgJVvNuDIf2+1JLC4Zth/wXw5WsHAdrwLgOMqcjpAMI/Y9hUAn9/kFgP95zOdzTeoEBARi4BAdTl2biH40jdBpZ2sOoupxqpfvl6TBEqK9FwFbTtgAqU8p4IC1kRRX2uL+PwY7Ac7mCBMTj4BAIMALLh4UM/wSYGunV9OTVWMguztowlKN6PNDfqhaKxcS1z9xdrUh8ETXgtKZt5A03lVHpc40MNANgnKivfmPHwfgVxpuZiijgtHDESybQ11dhtf1pnLtinQDRsAre7GvA3tohVn74yfzAAvYTiaVUx9mEm6Il3AiI7HhwyRxkMADeBh6iofib6WoetP3/GuDpg0a+c6nXb2FKYJgAQu0+JOw2qaPgEJzGVWiiEZGnHam0AFcwzRwDp3QxuR7VrJbpYUkZjpuLDPRqAlGBCSdeefYgAz26+IRraIjKWAVyzk2BQo6NVBpANrcgVda+sJ5o8SdNaU7+imAUEZLWMz6kdEq98Ba8BAJL9M/NnhqvNnYxcAMClLDdpCCw5froMIXAtTQD3GBgkt5ymFPDUlz+dr/2pG29xYDYY8ZrlFfD94dMAsljXGjdDp2z8gKvNWbkkuOOja4kyUrbPcxBwCwBQUNkxKVDpKxoAeAGo4CJTHzEZtJh2+YWCZgs/JZpM9iD/DmWYWr9ktzxqGGdEXwdsw5SAUyBqlPlwZdm/PXP1GXfIAARgaY2PwTI5yJmpFyc6/LeMqMQcxijsrqIMvje/6jUOVkbTTNkbhbJJzh7sQTxP3Dd2T7gMa6EamBT8AsMm75Mxf6SymWlFq4xEBzoBYD7buvittAGfnJzrgY4JmhFrn9b4PwAAuDKZVPhz+f5SN+TpiykpAkBmTeyxrL5mPT+PbDcIYEmtx7RvDgCS5Gq3pBtpCOLDIByKCAN4OHdmD2Ltr4QFzr+svYMuHN2H6AAGAHC+qphsrXqSyP65vmW6gDy4bYAQQLVmmIFbF0IZUwXuRaUs2h7zNsxhm4xNPuKup3xvdBEAZQMABJl0+2Go9T0EQJ4EAgAUKrgejsMTMY6/qfCXmE8T7MDerkgLqk1HD4C1ZQR5/OwadqBSyascCCW7Js1R8GcVc583i+BPOtatHXGa8yHTRYDOhAQadGB0h7za725VfzZvnJpSE5zACCWUlL+ObgrR2cxgozC1qxwZAHzslf69j/918KcQMM51/f6MHlLWzjjuVzPSu8mRGQBlQRJtybjH9euAhG4dre2F+Am0SbX9FIeugn/VUCjwx8eeF922m5n0GX2SmoJ/hJqg+Luy0DX2KuihJa6pYN4Hg8t0IXRnLAckfA/fC6zQbt3Obe+0OlWv45jRdQ1kMFwWihZATpJ6KEs7TYh+9/uzHS88rtkPK89ZgvBUNd5/GkDaOyBqd4ALH0IJQKL8tReILeyxIGAaUOLDyhbC/KwGqKIptXoDAG67/hOuMeZfsmb0Ovju1CDFrvm0VoTkit/sYFTlkagoMZVRypwY59ISflRummYnUtayEQshVs/8Ffy7MJP3EzRRQJjOKxg/AYD1NmI7SYZMjoEWaXC6jGq6KYqFBGku5fTx4kWwF9o4dHc/hEs84B/L8JrDAK1/9qyNWl5wXRj/ps4V/cqZUP8cCrmfFxVo0F9CYlNaSfXuIQ1NY6boBEKgf7SqZQQqkqF+/qSsmXJcpmfGBMpJ3h7YSUeR95dq8oNxOzk3AABZV+pXDAb/O0sAEvCNrDwJJtkgrockJwZw9mHYOwfNJOpZyd22Zvmd/j8IyodMQH9W7mapgKEyPlw/pf2wvj7P1dM9svqa+G+VAJgkdM3JAA8KoTkPBmxVjJ60ybdNFzsau8yPWHMjrezssJvCQHyHaWleEAICVhf4Bq7hvNPfSErEHCegnjQ3erSwMdNmtq0Pv0FvkwG8hvV4aEkCTZoSyAJQs6uAEN/2lY0DkimbdpQiW5uDAADe4Cx0QwQoFz/dJFBkcjMTotTEMRGQrtQatcoTvX86iSQdoHlgBIEXJE7Ky8+hbmKKypHJLOBE5t7MvE+yEZ4g+94JybCCtonwrdEICEg/qSxiPbEsffOu/UUdSktcGua4Fz4bQ8mT2j0NBpgF5iBz9u8x8TyM1V6JN0Wmt7LKemRXUoIX9oA3Zs4SJWuQtmjVrAWVGvgzAHuk90Ilu3uCwCZPqfhW4HqdkXIYTsQ5fOYGGzSJWrfVZMVSVgCPsZK7M/S0WWeD1oUBQ+sDIAA/x0mYjLRud7QdtDWRYk3sCcA2V9aeATBd34cIySUfdZ/kPaWpIMA24FXpS2I6aUe0sAxb9Drc6wmdAny0oSayUZsqNAC437e95+Oa4sgNOKbX5XW5ZMxgdUTOl88AGuxdKelz6FehqkCD7UetJ4kGQC5czpo4lkyZP708uiWihZmpY/O+yfkTzM+UHgiwvla2Pw7a8WeVK7RPO4NmAKBrG9leKP4Yr+ynUKPEOrJhW6CXpG1vj3ut1YB+WjA4BAAVCPQShr8p2Te/MsHBfaQixUPLxGxo0IsToz5EzH4UFmsz82TpRfu67+0+qdL+Ji4NlKawUTJxsA+z2YeI+Satl2gz1VnPz5VysjVGJsr0PQ7uFWDU+6WlN4IZtaMWAfK1S8zIPawDzIRb9cxUkJN2IfErP1N1B2j3rcH9EKgFqNdnWIFgvacBhHl9th93V9GyiMofazJYv6Nfq3hCsVy5N7EJTmm02o+H6b3fbLHbgC5ezGnvmhoO86DSBthFDKmjJEslXT1T3z7yfSvBeUO6UxtGxYKiste/xXY6ovw/dhnpAJFIqY6LDN1b6U9lQmIApm17spYTmR8URYeYDjZTlg8ggEMXY2+pCO4AAAEGhwOm7alOhgMh2T8EX0kH++I6BQCo71oHZR3Ak1a+AIA96jBiNfwYhmlkc+SBdYpLwCnufHtGEy6tEIC4S4Oby78pDTBYS02zHtJUwOL5Z8pfH7Kj8oKxx7Dn9Ol4CADgyc6MmAjcY+pZz9fAnZ5B9rKGaHCdTSTVxQDEN8C92gAACf5pHcyUuOgvEohSAug1QpcC8HkxTZFtrhHnFETOg3IOgannxpOizlwHhUGAGgR+ABrUugEGpBSQyrX76NUAhOmOFimm6wGBEd0apH4t7GSb0NrTxlhaUJbGJ2c74/QpIzBqWI7V9DkM3UVUzYyGnkb9/7Lq1frGdT3lmqfxAdwKAIAMkNTl0FmkvIWv3XbZGom9INu7gAYAoEslB1VpH6MckYMXLbP4HfEXGRtqVA0KwQ6hlTdlg7AmZGxUAmA58Wgmh82jSVtOle3yyCqW3Pq8As/cIwaEC4IxGTIRAOj45DUqCI0gw/r24VjfA0a4CgcPg0AO/NOPdv1tNxoqDEAFADXgJfhEaY5ntl4qAZOdtICsilImvt3VqSmiCngaVauVu8X6sC9Kgk0NutQq9PvqT2LRpMAloJvKvD2GGIiGketCOlypAYA0U7rfvNpvAgBq4NwLgrCSBtPbzw4lUj1oGoBVUWNcGvXAJYTU+o+/i94h9x0lhP5cA7g7UxRH0nq675eTUIKszzCALjqLlGrvao3U66rgkt9vfj9eEwF8AUIEvB6RHdYzydzkvpOjHU03FmIApNgfNbK0rnEefRZnpll19yEEfln1ikbWXPOxpeuUsgO1uGu9Ww367sE/NQsqmPlCtgLmAsHTBWUF2lgpNwE83t9TyajIneKQgPpbQaR7g9MTAA9aBw2zuN3SAi9dK/1zSgmAXuxeuFKw6rDitsM1YN61SwByWtJEM1qZZsRvygelPShOYjDWiYkSF7pRXISCzGAj3osGoA+XkUgxwpcAELWHiWHgIWyaiLa0XujZJHDC0wYLZShsrF+FmjcA6Oicoj4FRzFvHrWMjIw96Tg4TA0X2lLBRe9H7IQuAOo24hGA15VOIAGfug1rO6K/yCYdbpW54pIlWDyZDdhFY1Yrgzo+aZlGiWxHpYGgafwcRTQECGIAZDEsfh9ZFp0pLXjtU/6K8IzGM842Mtq6o/WCzLEWEdjgjY/lImMfH75sTTP172ydOhZqCoL8h/GSziczC2nrt+gVn+nSq57KgMESQBFojgxoTF5kthSltjGx/k6lB3JymTHhvccj1TXa8fOadyDPAZXjCAQ9BhzPnHvSgAQtvCk7BbzIaAoAX06eQEtrTiNVF0WoUB52HqKUUlmfQdINzrTKV1tomKoHRiE06aQmZqROROznofeYb0Sn8LPe8BUM6uHBXf89ASLXntc+LSCdn1lO2nql/Uo7aQdC3WecS/DJgL5LgS5W0EzQDAA2nIhYguZBJIIBDwmuQmOPgOh974C/15nhvwPgS21clrfRZwh2yVDuAFWVa1D3iDRW9ZcMscRGKZ8fgTdTRPGzFOGVCz4I1Xw+47w7+PClhHP+vyj+SqNx1wCAomkDhjz3DgLIwHh9lfJTzrZ8TfJS/z5sSu/aCHV58GnIcOTZubWf9+p+sznymbaeH9F8I+KYw6+aJ1774HUrtCmRQSqjIwLlARkAkJ8x9WMLVjoWkWKH9zc0YOobSvbvXMBuZlK6MmPg22noD7MEsg6aHyCRkMaSxshHHQcyZECgAVMBBgDZJuUwrEXj0SFDRD+5AQAPM2sArBr36hLFlB54reQ28QAY4m0jiN6+mHnTpnizyROIu/CP44w9EMMPS33lUVyrdhkBH5Wr1j71GmLpfe01L97M1LWH4USl2LBB+VHik86AMgCAH3bP0vizMfPBa1MkN6btRQ2BgNmz0oh0XAIgAMCzoHhJrVtRiscjgAGhSzEzHz6mUWNHfzMldZLpunl1/alFooYvd0mo9NkeCNW+gwcBAL22EeSx0GT6JGcKAQAeTC5xjecrS14eTtGQpBae2r03Yw4QBTaVUdgok3Y5t2UR5waAorQVQyAbbe1TkW6pTW00DJP35pNfdimvH8OARNnm/kbIKGFojtyepaXYwHUllkiGk8iox4RNsmkGnQRQbBuOUDZOitrTuJVy6TQAgBiQ+04AoNPODv4Z681uotm0LQE4eT3STdRnwPKZM96o4MMEBMrX84qhNEmOF4283g+PeOfXpNRMJ5cMslLIyfBrVl8PchzuNePGn7M/67rt7FbKgxaRsgRARlTnrl5L5lD4pVLfAADxwgArxJXshOXw+vJaTAALu3VaqNaZ7S6naJR0uFqEanreAj0+I7IVmvnwzQIwn4fZgb19nM6ZCgBcosyo4/PuOSNffZaTUwFA/bkqwjwfBAytTj+RSrJzCOLG8ynjiE/TfZVEkc/wwGMiawSvT0O+nClhQnIx8eOI7qlYs08eMD8mAFhxulu8yv0oipGH2vnG7Pj9mzBtq6UsWfWQFNyF+EAxB1ka9ZFKsnEJaevWtugRhBOXy42RYvUNylqzAreyBDj5zSUSosuaeiCZoVmwBRpVE/PEY8j1C8k6XkftgdLE4oOiRuyRsKSx7Dtui9cqYhOCTQuiBE47GLxwNgJU4XFMdBik17haDvtCjkGLQVVa3iKOGVR43NcGONP0QJdovNk5AS+HT2mV4xFcAUBpxcmikqYrh6bKNARoBrRUTdsnIDRtZipIRAknLflAUL3O98PPO0v2rOzKGoB90cEuRgf5AYGdRYbnAQDVMXzEBCyMul3ATrL7u6Ly6gbN9ZDAQR3fAABmPTTSIaizJoR2vNIAoGuAYMAlAInH/MrJviwwTJaf9VPHFvMw92ZEG63iiLpgGNiwj0q/PA9MBiZNy1PwV2YhKnsEXJ5xhQFgBmI2IEdfAACGAWlw06iGKoCG0RsjkGWQZDZAC4g/FS92AVaL4qzzwV6HiplaKwMA+Ydaoc62QX0WsXUC9nz/dLdQY6P7kkFeEgur950KBLckZy3rM9g/w+XMqX3SBU70bBMg9QT1IKn6KUGiU/wHkS/7S89jnz6uB33o77sCAD3DjWFXyWRr5lhZAz1jM5G8fzFS00XGlIuBwutB5SV/iIAEPAdYMHedh3BEBTBpQ/YLnxcDOQCLpX1b1LrFOAzyeQyq9WRS6adQcdcMwIhlh7n7ELV2BiAAoHRj1PtemYA8cw1r8rM/eI742bTx5Znuf7XZTd9fI1iHYc3zPwz+/XUYzzKt1qVXl1zysxUAhD3g5/Iwo8SM/m98cX0qnosuj4UJ4Pp5wOJ4h8V74s3Iv8zBn3yPeyX+7qmXlDWwm7ZVNACdBtH3R1nKGiqnnUkFLOc84+5Za5u5NACkEdPRE2c+ZgLO/t1HPjta2M97xo6AtRmCLWq0AAC7NeuoZAA8QIZ081p+GGgltM+fPwjGsA7738MSQK+xF390CaZ0bO5s8cqaDn0L8mBUj5uB0vWC5MZKZuhRurgvUa/qLNfPJUjT4c5iRB7WPtDUxywRSfqYsyhE2Q7hTYKk10WnMwVKBgBgy5QP3GwQWzfpaHTNTDVI2IlM22bFEO4Vp9o4p9kp1ehT+noLISXbPqgw+MXBjYcYAYfKNgxwZnl0Iufn0kdvceVBBlZpUnyGIPgqxOwgweJJjpqGo+Fa7WY8tCyU4mdhRqXgj68EOf58DNZOVbFWuQ6s8taEQNX4ZQ9aAkUAwPJE98lbRmpCC2W9DhRsJD8EA8Zj3VM+qKHloV0o0gJMpMHI0afMAyUA7MBP33iLRFRCilaNDwCgp6m9GhdCZtsULmlVwkiFPj5dVCvlOZkSDO7huF+1TDJFcHsaCwLoGpiizTBeAcgINIBrS4dJ9LHLapf72eyI1qZtobl+BHryjGNDzfXsNjh1NcFDILzSCCDZFznZBAIEBHD/0kfeg7DvCZeIp23eVYAPABxBe5SoksnVgJt9f1iP710yBprZn5zH7o6ocQ2DFuf6OyjJKBC4a+BoxhIKrw//dyAYS4ktr43v0XrXD4zuIbcpp/3TSWP9/AonYYICAAaYPw9d1FBzSLPzap04+vvq3j88B057bSYgjEdjX9YEgiAz3Unei13P4IQ3S0XPzV1oxRQqDNAhy9PPV4jV7ewaNpfldJuVJVmp/5Z1MyzSqwA2DPxI5hP4ee0yHmmTB5w53uFQOaELlL45F8k/+4CiAM0Ps7aw6dABPa+lo9dQXZCv6ECIaVv8b7YBaWBNPgD61jdH2MBR4MfiUwci34PUtN4DNOERAQCU8zALmYHA19AQAIDNkj38dGyj73lRfK9VrkfJIhp/6aiVveLhSSSTyWNSTmcBc0MSzBhx++DcQuUKbUEc/XyS89AGhbyAGNGtPs6wA6oAUPA9eW0etKR0PO4YGZatHAMCImpCcEGdj7PgOe9e5Q6iQlNmyVJ0+9wQmnpUTwaktUgJQDc7KZC7IHz/00ddAYB9li2kUnYVLwCSPKZQRYWPII73YA2Qhjp6vrHJHQDAli+MHjnhUy6QaC3GVDlgDzd+NmDUv3v/jqzlaM5DDAEHwQIggKI5igEFTFXeEv0P1zvNAXf+4mCt/nsPGgoAsKBQ0yc1hCpMkHm7tuY4Yt0NdRwMW18eKq4RKvsW+yTTL68IItrTGQCyS3zeQ6yE9UYRIKYB3nCzRVQe1lMYIIJL95cb1skoqYNcG2+tNnZjU4Kg/TSyUBpDmQHopQDp1HlmYC8HAABQkiDjVFC3S9rlcbAjKo/oN55LMT7nDVM4DyCiCLSPZo0zqVuIqXERVd6TEofC7NmMQ44hUAKAxHaYuQHjov0WPr5ewJsp/bsCAAlMleI/jfLlZ60iR8O6yQROb+q0ir6HjJwDphKYhJuRRQcARAMQANAZAItYk0VyHY0qItcc7gHO3hwvMQJKqVI3NlmlLuJ/FACcdv9wQSqN+vOdwsTUwH/IM3B9cwjbPgDIz5zGwJwGAPrxGnFkoewjog+zdnA7OMwMpepa5//rAABeo2NS7YDhtbjcmPuv986ZpvNicv8zx3QCZPBUtHK2PcREyYIY+C1A6+UABwXV1PU7hw09jk1BTw0AmJV6Zr3avejm0VYzqXhpxes2n9iJxnVMPccqARAA0N4Qk8NmbYkJYgQAy7ZdCwCgpk/DlgAbu2FCMLPe4KGnmUtbH4cUDxiXAPCvfURRMchJCSBiQAREtOHpsFK7Uyxs09oXEUgXYzi7TI2ftXwvGE3YGwAA94gLI9QWFmrGMVNFu6HFMSY9BUUyOwsdbSDBkB41c8oEWYm933zQRgRbSam8LggF6KaWliFc13SIMO2IqHupwK+ugNHn7JpEXy9sAwUL1EU8Xmn2Cpg0oOM5s0I560VXovZAbNwNRgnkgDtlI3cEnl3toKjrgqZDEycJNMkCwEffQZW0rEpbIK4hcsW4pbRZ0Qg1ARssUwbIhOlC65mfrehrtzHapEcTvNDGaV8Bm1FRvZ4kNIOXXP+XGZCBPMUmdw0AuMe4Huq8BvgAXMYt+6nrb6ZDp8oIAv2qzyQgymAmAIANkAG4bBuetslSznwmBnrNWY6QAkpkS6IDIAOg/2lPi+2RzmimeUsGALgeWAlzH/i5MXDFS8BJCE8n9fR2YyQ9bkwX9TAn18NlIiSwgvfEv5NN2MswrYtAQuAafVfYl4xQKvqjDgBOCxiHweQw4Cfw9+Xp9dLPBFtxHwIABlPietRQ4wUxzmACscTeAgA7ODHwptO9SwC8fmeIUupaj2CFf8+O/W/4/Dh/kkCmG4DP0mChllD53vYAUNeCzvUwgjVYH963mpkPxgTrY5Q/0vfeWYrCAJ5WZGDmzzbtuy5BdMB+AOp0H2192QHI+SWAzALQ8xufMG+pbrW7LgGEAcjayjrgdZGismdGd97NuHnrWdLVFBCQGRX3u+CYUF37XXXEPbrDDxkfsveecwxpeicl0AMBGApF54ievLd/PDv59wxuOPyMmDGxDgCA8+ZoV6lxhqzQmwHA+3X3NEwWcwkAdh7r6aydYCQqKdwlQUDbrhqmgkuctOO4S1rNUghoAGAmgO8b8yFPdMswIJm/HCBLbpThBUASERoAKtr1dPu0QW8qPtwE1MIApF82Akt8H7aSRB3DNzsLP46EYQDoJsZpdOBg1e5ButcrS9mRWy0RGD0eOMAsZQbQojr7nO13UZic3zowtP0r70AU+7QinloDIcoXwWx2ZDEbJ+SlRTRZkbNNCDinu7Y5UlbpKpzV/qaE21FbzI8lCFOh18BXNWM85PVM0w8Pf+0dxvXfSxcE827qV2zV6xGSMcGSiE8bnaOD5RwgtkN8qXgMP9duMbyGB4L8+AcAUAkg9WmUTqQzkIUylwu1CJo4KFdFoQDlczKnpr89JyIKsE83Omx5GPXa9dAmcF59L/Mo24URED4XGACsw9o1ptMgN0zTP8XrSCsUnQta9TjLcT2xG2VgggS9NPOyLTTFkvZNYN2eOopsLg9QChDZQlcCxC5QRgDcgV2YDp8j/E9ZYgt4uzOBbIlCCzs2QoPbo6S7D+MzrTWvwqOotL7wemZregkgXijd0tWtyQggxbmzBvga3O+qRHC4bsWuic3D7+ol3zO5XhrC+rUniogeC4fDJun+xfQn64DvybLMpK0Q8DtGHxtFy9vtvWnxs49G2C6eVwR5zjrL0C2eE5zJBS3GEJHLuTyJTopTdx2AA5pPAwCMTfGZiWjayWwy9ZQA7woAHCE++CHUUswhMDsNnHCvwDK3gMcasAMeBngLm21C1qZUKY/WM6vW+ms5KH+vZ4h5GXZP8Lk/EjTFnZQncw15dpP7nVlwHDBNJNzGln7CBA7xce7ztOCnK9FTA+esIFHP3OipG2b6UlrgevuH1ancOK2tpluZATGtkauey9ruixadQLBFBgCUCbKCWdtMp+3sFABg2zY4dNdwJZNzWwDABfC6xkuvkaEhI9CEME0LZA4i1S0OXJ63Hv0aoZBvbIJeBwAOmqDAUaeUGlwBLxPzsugikGEw9bjWgIJkNjjAcN81a36fllJd3Bkk74VtlLfbtoTOTG/GAAAgAElEQVQT4pHHUFpwmIUcNiFCQ+kFMlzGVFCacOyiGEMPefUrFBAk2u9gtBLq4OUZjxIIMxVR5rkHOcjGwZUyk7YTAvd2YQBQPLmZFQo2tTPHF3oZVttcewQAAABEHNQHez3bgMwwTplKEW3Jx4LqNgVxD0yJeUzgHrNOut4JBAz5EsodVp+DkcHY3/Wav+WwiBbJMSEM9wb3AlknAg++B4OsNMqaFBm7KkhtuuYtqnwAAMRGTMbEfAuOQya/fqhGziChUsMmsNRR9zRYAU9agwgQW4+gkv9kOtd7O6W9SHur0RTFuBhGgwyUHRQANJ5oaP+ETIYUI4jnpDDrDnQbP0XUiP1nDQCYGDAy1B/JvCnsIjP9XipBDVECRuxfOUgGNMXa2i2BTmjINCbv7Os6rIQFz6cBgOqTb093sjGcYGj4mvJaWBRrQ3Kw1wNeGaSZ0ELZ4vNK76A9jza1up9r9ssatmhHfybT4eqR5rOGYZJ+RgmBAoeetQikURZQPXtMazWhwuuIwZNKARILUzvDZ2vImPpyPhtLqAIASXQOGcoIAU8PsCiBWexauyxKW7MAwAAYuGYKeYsot3/kU95kvpAVcv3+QyCgbPv8XxS5s8t3/GuupYqSSenTACyOqgIA9FsBq+mzt74D14b/IgCAmMxnfwAApl4mAQ/4yJlD5qzr4LQPogOY3Gc63aH2EPoeD3NM3xtuUgpetvikUyDsd0UPAfxgHCczpCAROgsCWcInXBl2REty38uGpgt9my3wvTJH6fU4LzAecEadBB4cIZuhP40A4Byc/jwDniBgs+bhuVjM2/FiLi9zroodZ7IvT5ZtdaLxpbDRFJF5pAV+hExZmYtGxCqop34jZbLCQipPQoqj5bEiUqFoW4F6Y+mQ9CuAIj9i5VcB0T3o+K/0wlPE04VxyoJ7QE2/r/vwO+UbRJuMENmMJ+yFgovHehZaShESXB2RUaCHApwWIzxyy5koWTvDd+MnnTkICpzPTlpXPf05+DiUiZbMynp3QGnHqqGmXCNgNFTOoIDpBUGQqZGv7BdnfcEWqLWToZcd3XmRthwe6jpMGFB5RiLzx28EwAxdUgarQwOgQMCGO4L1Yv1ZOpdd280MCopwJwBAP5uN7Dq8D2OCJUyjW53Yd0Lv1wVbWiTyvEC/OsAr26YAEsfoYngHsB6O/ROBqZ3f+JwQoFjmcmCctHbpy57Kz3frjbc2yOhVgRtVcLUFSmvRa56ifgSWjwJIkV3C4Ej6Cey/fIYo9tlvTgCle6Y9NWQmc/iQWBfEiWZOxwRA9f452HIA4isBMdbExsZVNQg4o8X7qQSkLI1P1S256jqats2JfABy6GcvCt8PK+QEzzG0ykAG998BJIGG15uSaARzqZUXKplkqdspkyTkvNPtdgZnFkq6A7CNYlH539bV8ByyrS07hXzeQKy7b4QTR2e1sdLYyvqBMAhasyoFkY2dTcik4vzF35Pp4iwDzB+xM6vvFwmlIlRE4GP8wNldgIL2lLo4AjT3AmAPfvL3V/nVHRqxKN5olkKy9XytbAHXb8rbFeB6vShZGwE+9fc+DMzXIVfSUcYj48RJkp5qac1c/QyVdcjeDAhIUquE14LaA5MyvNZRun3s+TGKZ9wFpYyiZ87x20dHmoJKIy7P3wDTlb2E53BfAIDekqU6Kn5DlMXMzJSdsjpUYxEmMUpy+EnPtq0d8f4KAHBOOUQxoK7ari3dSyyEEnW3HaNY+8OZDg0CHMLUH8xNXsoR3EzeUBk3mfoSJoadBc1kalWvofneCPxYtIsjBHf1KeNAXp0s2/oEeoFNm+1Q/9RMeh44mFtMhIOFDW2CZpfrcLCeBYitA4AhQNKDNJXbG9d0b3qwxJKPQQfh466xhMcUTILFLJAEfVDfgyJykySvRa1O0WkfThIM1c8hPwUAIGhmfHGnmYpwRAeQpw3ieXqkbAKBsgLrAHAwsf0S9wf6BKjCNeUPq2UCepYAQCcyTWBozOEgMJ+13RwHaHJcB/8+JBdLSj3vmRYnYYEGx6jcMfq/k+SNmiIODk8ezOs4VyL7A/Aqfx/fS/X9mySwU41V+e4K4KlolT1A4nqGkcLDLU3BP9P4NPqWOULRCui+CwAcrU/ghSjQo5jTGdn44XMcNkpYnPoIWt6jici2oDyiMhSflQ+idG/07CHdKZPWnnJVAMBtbbvyZL+SCVbatYqeenaTg9DPggwYAIgnz/HAt2I/inyxKCL+e8Ud5kdYA4fZGp/rEGYNClQZEO2fDVBQKugsXqGDU7/L/s1zCwukAIkSHjqHRq95ShPqEVBJL7/22q3CaMBOPbVC76PQsHtdVd6zLCv5zz1z82eNzioAOGFJ72sjpcwZIRcVE2ZdP88g8SFdCCb7bXeREDwOn3zxtR4WlGvoDIBoITF6cFZFQNFdyTAjsqh8VJ6QlRKRkZDYLnRlaQCZ+oYiYtGdRpyofhO5106r9jRVBETplHK7sta5gVKJvkk6tPcigh3foPXjaa/WrOV7+8RKlkBGmyeDPtlinT08J9AGY3CZ9+nLoQhBR3eFx0fEy8XXH8AYyt7F2zafKIHCmuLQtl6U2wcATEmjN2LME1hJWZJA2JoOfvb7zmZ0UXcJU4gSlJBAtadLqSUI9wC2LHPYcJY53GQAyPmLhuVimKGtBPVCUJW7tsIB6L7lUNlqiRIAQB8RgnYQVyoqVY8Qh6mYFA0AMGlnsSBT93Yw6EgITMAcMwEmDXPvcThuMRMA8w2Q2cIKcStoQ5TJfib8Rn1MdcuTJRolFaDxPEnXJF+1bS0Xg0UvaYlTDUyZfVqkJPoatqn0P1hgUWsLMJmmliBBnz7Jo+e7o/0s6tGo1VGsM5yIEPlqzv6zcJVFjPa1cn6Ned6pqfG6gn4UpDSJTYES3gsBAKSzNjh8UBooxaKUiHAAcfqNMlLOovABqswxrVkjY2O5B5k75jdgXrzNoDLyVXX1UH7RMHXyTAYzpXMDn0DGUnqmm6XAi+j6mKYIiMgQSAekumJ0Xa6kcIzwaoJxQKoja7MhM9JXil5dY+Y1ZkKf7/10u26L7YoAQKAj7IcOKlxi6v01++9sCH0DdJ1idZUFEk/2HvBxgMV3HAAAn+S2G29r6yXKbiNXSbadYN8z4wIQekZO0Lxw254yDI1PFlOI+ymQOgKYstFRcT8C6K5ZcdGYHF7LAMgpVdCLmbxk1iPLmvafwOviXBlBwD2TKQVZxNsZgM7FOVB0BqVkzQWskCNkS+SggHvwLyyAmMDBAEVoh22lQLXv+SF2QuA21662Sd23Lki0QyTjbTJ+vq92UhfFdZtnDFMzh2VDNthbM8h31se+IzzztObJjtpRkECkTzOUBpWlA58xtgUV4wTmaok+LY5gk4eJR83rfjRqmHL3Ks2eP9MgrQThStfrPHaJspYy8nzNFB2ur9wv7mUKAY28vQ6ZNds2O7oqPqewif168HN2AvS6CBOT/VdBQZJIXqqrNHTidIKUZSQmQxBgkXHnLm0gVoalCgPANtAD7UhAA0pIAQF43QCNyf0Wc/ex6EGxnsNgKmFH+nVxLSoBYHQuxtGOkbSAEDMMMyGyFACAtwACMr7i9zlaYapXTWYfXkxGlMyytxpIk37bSiPJ6nQ44Wl+s4ISX59K8pEt9MledibDFEIMD4FnNK4dNXuCALTvIXatRFcbPoviELPJzPyc+7SJMpm4hsBX+QQdCVJfWXWbKTAewCKqUmu4Z2nOorkj5sjQxwFMBoB6h9EbHcCRNrqUJHSw4gQcAy5CcQYApCtBlJXU0lp7PpCi+k1p0FmMQfxe2xoXEBZsYQC62phCOiwkBX+CAd6XtP9xG/bNjFotSgBrt4gRAPjQk/mUwRPWCZ7d/JgAQJQ4ap8ZHqTsWpvLHS1dWYzns+jthyHjSV1alUsHaYI6CedoM+t2Nvb/R0XOy1Hwl6UqWsC2bbk7ESrneyvjxwwE+l3QCnbZ/y21wHjyw3L6zAReiAIAmYbJ9c1A2TjOmrfVDAAULkSqPtRl5evnwnPDLQKmPfkcfWCpHNfapVcPBmB1sk5e1rsUKgNQs/N+mKUey7LZQr3gFDCGgYA2wfs0+6EHLukpkvW5S5RnUEBQz+6ZTwwr1dCZKQtwk4J1si01AG5ewyG8A90BZDJ87KDzoR+5+UntSfh4eOWOMkFAAHtC4nkRcaydMkMxg6IuDmzVZVIMj3ZaNEG9BOb7UUsTtJ3ufv+KIVgXHTzakz/hP+VCBi+bmAU4SyQM+t8eLGb9AvwiPaUepf+bspQxzhhJXipV2GuY46BzhskGSlbosmAr+ZhrkmQJP4myYPdvKECw+3Z4mFqy74RGPhOSc0qYDrP8MACgw78ZAGBWXABAvjdstEpoB9qh7KdexBAK6doDsxM51StQ0et3mxR3MZRigc9jKX9aWxwtfC4O7dewRZb1PFjOQy+BfA4mu328+RheNbn/mTMS7KembAU6BXWm9IVQdWaTHTcDkNHBNGvdKOMgA0AQIRCAMgBo2hMEWir5B5WNAwZ1Zg6jmUhcFU/j9C53uo3T3LxBTHEJmbJ82U4AOtJiFRWw0SuyEZQN0Op0jLqIJx6i1Wu9XFIAtl2D5gbCF9JB5j9BDyG1AKi9qk0otHJYAIE0LPS5HqhRvorLOhDxkjEvwWcQAJDVLIMdAjfG3fO6RZMHJdae+BRN9dKxSHV2YIuWtFbib/tYTLcxEbkGoaeO5nMuFG9EKzyOSgaZhaS+eL2nSh3Scqi8IlCk2QyikdQmX9gS/qBEPRFsseSUHnEveCUOowZ5tJDx02x+TBCAgwzKfdLhadPrJaPKADizMgOgOqMOij0AQA2Lsi26zdG0xwQwShYnJwqwVpAzm3HnCNir1e6EpSICWG60oWcBEwDvi/Ss88/uhOF93m7aGbSs4r2PgOJVqur3fLdrJ6ullf9YiyhLoe0HjIjU8QEAyff6OjRrw2dm6rQDgF4CuFUMQISwB/Psc4hGeFQP2dCxYAC4+K0LInhjR0/2gb+6Q4jgE0DJEMCJYjGMOt+UpV5H2qoSNoeJ0BCCJYTX+7jPZDjsWuOgpz/yKt4vH/o4qw4DVAUTBNK1BFBa5lg6xWyDSgUboPE1kCzx3/at2K1zTHdeL5xk7oRAQNeuunxku9/Q//zwckHVppWHCbenRYwsQ5m9j6YigksdEz7H+mcaAIBZ5RZl3gEAuLc5ElzdSHitUM+is3Qmkvg1y4kR8zo6y7ovmoq+dk/t1Y9Rz+k0P143AKCuifFnC39dAtgrGzgmBwDwZ3INPFq0ajD0jOe9kwo+V4/nKN/WBX0VAODfAa5qCSPMgdY3Jl9Cw2Y9E0GGkg1dz5TD5JAgBQDkM2SNcppv8Y/Iv0/ud+GFnMZCT36LS9CCliE2xJoq6ys7sTgLWTQCKqdLARmCATBy48/zkGLhiL/53zIHyz5wrULijjUBABZTxEFDxaubqdfvhHKh27GYz2H0bKgZe6nretT8z9rTBAzArB0XFgAMwGq1aeuVjVXojAVRF+p+U4IAXN9wRNc9T6YpgyJcKza42uV0+CpQBkFTTMcsTQguvd8CAK1NjtXzGD/2oRS1P7vLDXrmQboBAnAxTAacRbEf7DsYqKWBrC7X5XtWXzZZ/7BWng6b4AICYlQUytEZGdx5NKRJym4FIWWiDHQ8IBpNfOQEaO/6rqFwXzw28HwhBmBxzGxTLozThoMjtVEtdg808jNKGUVPRQAr4r+ugaCxjaYRJrMHSCTA9wja5ck5GsnEpVL0rFunpxDmndjcVoBkgAA5XmKaGP6OA3B4aHq8KLWm23bc4Fkh1X/aAVPSwOuRwuMo3R2FtRAAggVhls5pX157KUEdfA2T4FZ/BhM5AbZ2y/W3qDR+AAAOD0sxTva68OGTrHLiDIu12LBg7nThXrBG3Pi2s08ERb0F0uLClJUOLuB8AJC8GaInTBsd2Xewf4J/BQH5895B7+Cft+zZnpFJ/29tOW8LsWejrW4Er5FBiy3UuOXxcyMr1J2JF346blIGY8zOMK+UTfYm/gkERMAn3Q46M9yebZYC+gyeGwY1spROPiPPjmgOsqZ0jSWRcTBXpVWlrpRjlphW3fc2wP2+ap/Y0NbaCF5dpxCRabQRjiEpCGTdMkHxWdkDcKH4a/Z/yAIoZt81MEw3Q8Q39XvTqp47QcCbB1nabaFf46/uoOj8z1m+q9MdzPWXCBlKuvl8AONTq9vZJ0Ej+9UZianHyY+ukUMAkGmOHTT4Aib3ufCCHYVwlhyl9zw+3QyG7OvWT+QABABg8GcfsBgAfGVPKOhPUjoCADi4scgR1HCA8d98G7uRC4RUnLbmB50xoqaoiRitO2AtCtvKgjtc450QEJK+Vf32aK7DkW1rqOu6cwFjQAECOD4SB/Jq1VbLTVuCBQBStsc76qQI/tM5sizUh3qTuhP7HPII5gjIqhfogUXgk1YjiMow3U0BhroG9nlHkSwAgLGman2rA1AUtFDfrLWjBLssJPXZj7aXZPsKsn54hqLZ+H0hexpXFf11+rccwsya+6bH504pQBSVQog6KlD/T/AHAGAftdvU2NqG52NPAqy1Je97smo9Q0sGLLjRZEAEf7AtXDewIC6WyQlQSq7C1uiJxKlSraq4V86A6GLW2nRxRgepXcUoXuM3QRm4IQNAJzkSRKK2eTB7U2zasncFCAAo6+dkzN2unTs5YcbLueR2r8vhgtebtw1Nq9L2B+8K1nupnoeKHWWFbVtCwIpWIv6wVfgejctAa7FmwHLNGnKIRfvxU1djGuCu3fKem0upyXMfSrDKAXpXDIDEmSPbkyBadOjOw7kY5DM50nSiWJg0Fw5zKT135+PJcvoh7gmFJQPCM51NXYJzAOkBx4cqmTeviYARxT+3xCa/tvdGar0ddISkLwGAbIE7lfT6Q0+T2JkD+zAD3Qcf6IACIBwMgJ5f5xuZwSpB8/+crNGpkQyjEowwcujCET0QPVFmqZik4bYQRa/jwQLUA/CfgU5Yu3l9fD8VCIVxYxttccCjlqq8Fs4/AmCLY3HR0RABsMQcRwE/wEpRQutkNPnWAJ0/43ML/JczsJxduE9kx8o1dQbnQH/Ae2/xXGeiuU4N4PrX0SuCTgAmfP6mEMBcY+WgDdPV42kUGmQgKwBQU2U0HXindL4l0ebRw+ucNU6T9YFZ/QK4591WnudV197kW88c7zTpz0NtEiR4FxTQ2aboFp2aAWXQDlWd7EVWbzkelg4piLbnbcoWC43jXa3xeyj9mZFRL7APAGLAkQWQg4yBHPRs6U8HA3DnZikzHPceY/oYZ68zg9P8cHYvTKbtuAAAtLeBAThZqZ9VzAdNDUSrIFCh3SlWxrqjOph5KIOKQfmgAoAI/8IAqA9XGaMEURk0w4MD5YaFxIeqdXoxkD6V+I+hyewJ26QOFK/zefp8XdM3gAoS58bQidc3VUWyCEwqyYw6Ul0otZUkICBoEtT/ESkqt/w1gEL0civ7x1f4NnTVOwyLcG9xT9Ft0nbtBIHWlDpbKLuJjEVxnP6Ia5sTACiT1xG5RxuGBejpjQDAEipvt9IEAIiRkop6enwBGSsAAIFb2UEzgCFox0rW1DbAgKtD6hZpK0+i09rgnHOPQsZ+OHv2rEpqAAW2DU6Qkbh2MACyCvZhb1ZMjMKWn4P7hzhZmx9rCPoW1t9t9ZlyWbo5FPwzJ16B98kcB7xrN7/nE3TWlEhyAIB+QLpPfRz4PuxCSWrT8fmlhs3ND9YP4gq2FuoA5mFlc520s+F1I3gLgKdBjbPrABAd3rEAHqUoiZ+w/pOwJjDb1bQHUgd8E7G8HtPhLN/4iE+2L3ZD4Dn7p2dWpWc8wtWwfgQ+Bbjo9kiFXwNQ/ozzbwmRaASDDhpVEEsAEDtqCgFtO+77hDbZPGs+e3obqCOEAm6fhZ2JJRMI7YaMqdSnH8+E8BNmUPH06FQ52pwJAnpbcGtrMAx2Mz3MtvF9x8fHHQCwHGDrcxqbkXkSg5WAxbVW7uOKvhj6lasbbaqlTbMAgH4+oQSRkeQBfYflnsF18D26iNNrlSLeAgD42oUBoO9EcV3MdfLbLFAsBIY/R4SWThst/g4I6kI9xEe0ClPbEY5IF8P7R51YRnMPsW/uV9Z1BN97AOBe8/mObwgWgNm6aFmZ0KiOTB9/t+ZVhXadE3CkXoIiwpAxRYaVcOHx30W1FzzHG4sSgBSuvs0WWFTzgxxqGlxijpciwNbOQkCYRFf3wD3CEmoB5IDWTfDHId8H6uxaW4JaxQG7Xral0SbrWAYBGgc6HOHS4rVZydpxinn2agTW4jZhkH5ebCC00JCqpWheaukAgIYEZqZAiVq3QIC6LxL4O73tMbrZCti4aHfsD7ag70pZ7RuA6FDDwl6t1zItsnkRXisZSxVcUVltW82o2nGjcb2Lo2Nl/aDR/TVdAMxsAsY8GAgMAJgV1sc5zAhK8jEoh8cx/t4DpNIGiIMe2R6HEOHPqK0aTocVUXaflk2bbsDqt0y3Y7AjoIBgada2cAJjWUmBnSp2BntZU1MD4Pa62FXLWQ4LEVtsJRvplDV2ou3RPbLeoMyUGpzVuznMbQN8TMCK7aIoJg9+2DvrxIMIMCCAPhHcJm72InBxl0JYij4CVPsSz5MB1yJbXMVPXX0Zn+dtN95CW+wAgL3stNaty/7umZa5PLh5MtDF8dJCNPdrdTcyPqMypIp0LjeEWi8j9ovnQoK+WMgc/QkUzkLRhWQGSntLbIk6l6Q/AfASOImoFqBdr8NzZ4b2SjGQPXBUI544BXajrzFzg6CRHyqUeAEnCfrFCjufY+zXKbuk6EW/V7pRRklWygCL4l1OVIQL5IYlJTwiiJx7ZsgOEHsQOFz27FI2HbI3i+GPjcsKud2DrQVifZZHQLzOwrQBy7UR/iiZmneYaed7eR45ScRnIJs7PWpzdPZwWquSKgGukQVrPwwAkBbkrBeu78M5CWX+Qn2uReWxBynCS9f3CQBUUNavmjj1G4W9a3DSnytv+viBlGn2mAizwGKRB/OR1w2DFCYg4IRfXf5Le7gm43pNB7T7GeP8SfcCNUBm3yb3mi8EAFAnJwDQkZaNynrtDIKrGKRYGOUiG2lgbHy3AQ7k6+qFQQA2JMsAAABBW9zPitaSAxn1DYgnxbrgZq//M0PsCkpnkMi29ixQRbfzJpmmk25hSk+AziBwoU3oVQCUuVxvaEiEa6SYhZlqZQCU1bO9i0Iv3DskXxKRZcNKkW3nLGcRFE36IFBmpDoOGAACAFrnIhCI7j4t4I8yQA1wu3Y8BwUv1qaqt7MRY1FcUXEAADZc2ndgiTlfDABAwx63+6i1Kj4F1jiQgjoa09zY+mdFNv6MCJaODdN7AJQEANZWMCNGQGYE1JKg0YrNSSRas3h0MgL/lH8W+qVIx1m/sochpBRLYGE8R0pr3TEDMgDYwQnMa0ViPwX/AAECAFwnBgW5LKDnx1Xdpqjf97HXukdQ/kO8h24AAYBhchVeUIfWph1B/0F8hYNGGgEJUgU6cyhyH9HBEn9vRQy3kABTgHEVWeWwULAbLMCl18gJ8DYYARHKaOPlkO4ZnjPgHEpZQ/0r9h3pEAWd2FurXKKymDQvOlf29rmzSmyBbmPdKeC060Ub0o9b3acYP3GvQgOgLFJBRPdJ5irysZAxFWzM09PvgxDqjSl0T3cNALquA5mk11tEbpwrwFb6AQDIPJaAgUy7B5YOZHyviwiQy9/JjbpgtCYI0BlBJFQOA6ApdgBP2Gfp6OGgSv5sipJ8lcQjknLuCODzNvM4QlsJdgqL7IN3XPAFDjaDrmJiW9Dvz6x3kAjWkI3+9N5+zNfV86AXTTHRqgwKPkPCb14WUYhah84WKmGq7OQhE5HrP2Rn8H1sPw8wrcvMb5h7pw3ibyifMX+3J6Lmus8zNJPp7qkOArNGeulgzOKpb5Pkq7ICHRyIq+z7t4KVCH55xuO97V2QfTi559HCy2JkzTwoTHFoneABiOLJguQj6QtOboBuYy8uXgME9APZB42MIyzK0kp1nccHFN7/oI6k+QCiTeRd7kwAGRIO19BSYQK8uHmPnW2zfZEKb3UFpP8SbYp0LURGTGGSNggYANw0AqOMV6WCuwAAVBnIULmNLP2ufh9eL17D88x536wD6AAA8bsM80nLXwI+Vbz2AkimGwEO/jsMQEfl1a3qMGiXjFmCNB1WZABgmkTFvcafcnIj7okRZKdAjYg1wxoCSDspqtLLEoBNgvXaWeCYERANAIrefSxsVNYKEMhs2ObCrNiGG6QKpeYg9e2veP05AVAJYEESHh/MDMvMCcGE2yF5iCN7Whz3EgDb/Hjjlf3jN9ztcMCjZLRdY/KjvPql99i2xRz3wUOP+D64b6u2XC55KLEN0IOSeFD7agMAFOilJGcJgXbDCoChF/m9no6ng0VmTXomGUg02v9Gm1Vq6kpImEtNJu1SWgFP2idvupWuij3cpL2tCP5ygORsrFksgQrLOaZO084WdzN0a9jKlp0XYRV4Buj6uRcJyMS05b6QBfEZNIKK0H8HAPhPO0WyPGcGoAKAlKcEAFxdNyCBBfl6spZFsUWlAU0A/wkkGmNuC3Or3AnYsXXZWO/JnBnck8+ZPnSfefUeCovqrCEXkoBhvwnsbTIMtvcmU148ANQRoGFTAQD43AEA2XcxAkrXAPVZTK48QTAtr+cp8YcGTE0+Mb4ZUVKs34RrU9bWltwOQtQgQyBfI60d0olpcPgPBX3KLeIb0yngFyt/lzp9gFFlK/P86jyF0zLsfAqU1jowLQCgZ/s18+8PsHxjYk4Fd4c+HMWZ8xAAJOYSnPTW3fHu8MzpZ3sxx9IzF2M/kMlgKSL65ese+CjgZyb/Yvsv6mes2Id/fsyZ/9VoTt+WNVxNV/B3QMDJyjuL75CIgyo+ScjjublxSFMAACAASURBVDxyMXRmc9aHzVfNaXqfpeBrqh9VAMj6Cg2LRgtiFpANDjqDINGg2xjZDghvALEeJ6sVFeWssbouzMPJ2b9KI+Jz0HMP5zvW8k01s0vQ94eMCM2BNP+dI4lN0ZGN6MV8bW7UH3duA4yogxu2tPoBACj4adMm+AvxCgD0Q6v4zufw4vfbYlhnzkD0sTXFZ2T2D7tPW2sqgxUIiPq2+MUokNG7XQCAwX8ChsXTC52BCa0qk+DMgjkEffgtBghCPFHU0I/gGSgASoApup6lhD6SSmBAnmIal7znDJfDTdVlvmZnT8wmoIUOWQTdBBcwF9I1kgplu4qCP2vrONjAhti7H/+tminWFIw6EIzHHqFFapkHoJ/DehFwyC/QnmmH48Q8enFAJyDrWrb6wyvB9X2OKqYVte6GAAA+uksmZPOGEyCfchTWYcjs1Hbpyy/n3vvUTbdxHHLaI1V62h87i+CXjOSQYSIAmIs55BosLV5cBbuJveytuTAAIoTxczrmbI8I0sywsRSnkwOaHi1Zc6pdI2BAQTN206gwJFuJscSaQHY59CkOel7ELAu1TVsBAPAejvp9bF958B5Bw2RDJ+xvrl23XYG8IxMogBC2oLYUpo2wHrZkWviZ1DuvaYzxEREA1WfYSgTo0qbGPoRJSZnMgcO1f3cF92em0qNIfo2U1hmcso/W/X4bnlajzyv3yDMZSvurGQF2oUCk3AGAFer+95AhbPvFcywggGAQ62WtltG9+1/cX7kz/WwGqDGjSj2DEshagkhLXPQXFQDsswATtqn//wIAOfwd87gREgjNiHAdec3nDM7n4jTC4nxbdSTMj8MmezZEWrRV2lCJO2y6ApF26++v/+C8mF7/4r8JAH5k8fDeBcCgwd+jsMHPuIU50AAAeUBEhkWopaMVCFA9JxmrOwZ7jBaqIJcawHgjTP3HT1qBTJaoZOGYvVsgY6w8PrDFRm7LQU1+4bozNArI/CGwQrYYn3UZLEzIBGhDa3IbnLOS0eFzbqCCtaITDzn1zND+pND4pIyovR1xr2ggs1ApYPj9RwOsU1sAIIjdKvZe64QXtq0iD8aIdkWog39qYVVbEToRz4P+0Yu5xmPudm3Z6WsdB+PQGl7fEEG2nZwUEaAR/AmAePB6Spu9AnAIsASwmLFTQ2LAGUVtbHdbL9u5JXQYMoVC8KMWw0ZL1BWwy8DOiPEeMDyIME71Lpk74e/kBKe1knJCnLMAAOAhEQ2A2C0HfrYsIfPW82YQd/YfTcgMWTqsnrkrtfFJZ0IIC2oIgQMZMNugLLZKduiscYWMn3oHrF2sYZUAAJBwz8jA8DoEOjlvAXfCTppba2hiMMNMMoerN0B2LfcWZgG84gru50/fdCucbvYYgEMA0CnE0k6VvcmuT7hm4vMjEXDt3QoFee2vBFQZIDtdKYtmBP7FbC6Vs8FOHBT5HDAoCe24pwIA6yEoslNdn+9jAIB1Quq/81Fej+60iR0Rrgr/E8QYteckKggiqLmH2gdYTnY5GACLPwHKDfJyz08DACmzYk2iBs7acKf/FfjDuIYCxl+oNCTxqzQy9lRMDVnZUGFsW8OsCFHDttHNGexAkc+VwNgZYL82z+gkMu7QwQPB9yP7P57OzwMAyWRVkvMcCgAI2CrP3MGDqwegXWvarB9A73mP7ouMqcFtzvMIw1WalGCxnm/VFCfAYC/IZl9MJjz3ewmg1Ps7gioMQOJ6/bee/f01AED2TcEM3IfnARS/ERNsMwCZBstzOMOOrG1KG2/WLF7/d5df+eYA4FuPznjEug+e0MGhMnhTSw0u2r6kAz5WI8yLsE7Sm7HZ7A/C1iX6A4QByGAW02ZSSJseKiUAHkCxj4R4xDRjAAD+huJC144loXJLSaltSZynAI3e3ARobFgwAAQCOLDJuFtZ6UUrQQyuT07ssryTh/oGKSz7yF0HtXZCDICzNKv/8UToImfRDzsgpmt5D7gNsNvWJmhZ9d2DmBXsyuxd60w99WBgheqAqiN3CtN1TC6kQgvzUANKNwBA5kxQVajRPLtsJro8t0VhAFTTY37O8a4Wh6E9M9n/fNrmx9Ib4DcAAN7rZHXSzp6ca+dWcNbbii3AczLFvwcAvL7w7gRIvY9dytgKppKbc+QvgYyYKKqPObNCDQs1+NO+1gwAArkCagEHdrcD9JxAZOZ/Iw6gHe6YbIm5E8z+uY5NttNOVazX0gAA/8XyBwEApgwKMKGEEHobG7/rLChmhOGWh1a51pZAkmevhGRfgPfka8wA3HhL27qtcq/EU0RJCQyV+s/JQrvsIwkMtZjslxCAksBskRjtVd3dwhISTbqky5FPQGEAWIpEBlwAQGfihghQbYhyctFMAmsA+hmU00hfcyQwWfD/4vURAFAZL07pjLeHa6kRoNEfAgcG94iZE79BQDMP+ExG9Y3rQXYnnwDZi9uM1ILUAACWAjxpleeQA7L+LAFjDyAyBe2CQnxLsuBI6+IDkOeZc4F3v5ztPEFR+rTLasYtiwWw7mM7aceTo/MAAFk/Z/U9u5bRhubXwwCOzpG7NlkJAFSaW6ZEOk8JoIupFYFHqaezDa+EupQHkujUaYpdwJpITgnD+c+HL+fPmZgUMHNeVK0lAF9Iz+7LN1er5QoAhPtOFwHyWeZsP2jTZJt7SkexZreOD6+f+76EVsQMYFxguTbvs7iQAIDjVO1OJwbBS4+0imgGJv90cRt6AeW9w+M5aqt+QIW49+QyzjPPsAjXodga59aQUFtCVEPQxgXqDDoUo/oiKQdp262EXsn+M2l8DB7JaFS3eFGQZ9csewcA4QMJYsY69zMOcjoZggHQPHW/Qx/FIgBAAbAd72xW5Da2CgA0KlWoPi2UZAAmoCBXbcs68PACqCAAmWztBlAsSruT0f5BdsZN4ODPDMaCPpZT+PmHiEZgxwstEwNNSem+qJ+dz4SaCAmpqEReQTl/bB1ARD31wNXBxpLIXK1HR4sZAcDxmeO2OF5QHLpcrdrZk7Pt62fv7ACApQLMcQADgGzOHgP6ZD7MwcnYjLz3xfY5E2ZNqLBL22ASDTMCLEGIbJbcSHR6BQCi7TuMEBvg3ygT7FZLsgBKUi3Go0BW6wMAgJ4CbLlVmygPCExGBPjE/uPQqRVdJ2GLjcDE1lB34XCz20yFmS3LLUCNWKemgguFHIDZM/UyZhr77MnQAKAL4Iabm6yF90eqBjTU86D+Xc8W8QExztnBj/Vn1//JAjng4hlpCqTvNUAiGDiwRYCPZgCkAdAcBZ0DWw470pE0hIFZ//RvYI3cNKoV6dQA3BUAcMtQRuugiXiMo+mneT+6xc67TS76GnpvgLreSgOAzN8Zs2CMjviA7FqP5b/F6Q4AAImQI+8QUvrjWxOh14tTqdu9+Oz3AUBuUUqeTEwoKk7ZoBME/fMhKObM7241ER0y8eluQ12T0adBYh3ieEZHFAWywx8kVDVek62x2F+ZAIq/Y6vttgMAnkucN+CpewcAoI+y7XyePfwNVA7LU/mAYxaHylspB+bfk+wFRPQs3QCgJkBpTyTk6HUvrRmCnlMAQJLouyoBxH+HeyqdIKUEkuss2Eyrgfvd4nOWnVViCaNwGgDIOiS4ue+ZexCPQ4DGzINUqQIEfsnSFFlJBQB2mXNJgB8Km8ABOuslMjDeGGYY6gCgdIrtLLKmRHjgUJ7UBkMXFQBA6jPWotYD9F5NAACtu14by8xxPVjPHaN3im4OMqugWFwBzIE43IKHlHquCVZ8rQQAHpuJzB9LFzVfFR+mNGoZSEwdCHL/y0Q9BCndX1w3/o3KXrJ123ayO5EfQEfBo11pbGCDnNR9iGAN1DBu0+WQLF5+dVkC79VrmO7XRdYhFa3EOVyEeMWUZ6z+xsaFFiAHoDJylETCKiDjO/bkP9FVCc8UWZqtQB33aHHUWYDFmUU7c8GZNj9eEIGj3PCNc3e2b5y9s51dnuNhCg8JlgnQ9sd68hAZqgzgxlSm76OPncxDn6MAwML5lVZCDxtldaaok0TnbzEhiWqfgMkCT1ON6QKB0I+Z/XrVhYPSqwRuyDRode6kTQIA7ChIsIHWJ2RBR1OuAwT/k+W5drJZMquT3b+7HALQ3XHDtQV6mweqAEAO3AT/7p/BXm+I1NRqhT//JLoAAADe84mmCtZQamduQIJCzoNkQGF/eEbAw+DMkQaneBQxvR/sShd1Po3AALBdjlEXhpgamkXtiQCll9CagxAyJ37vIdIoIWsep9bACIxLLAlh2ZCiugzAFmI8f4/Tpt05XByW3QcgfU49IJLUsFDWzFn116C1LQ2YYtTT46p2XzUPKixAb8t1jVcBW4AhfidcS7HSZY7hPZp5B7QoFntrsYdnlYwOAMJcdxVRn0CdlVXjdc0n8XMnkcoNBioxSnKSwJZXaCCwp8Hqnlu3CbpTcA4aKEWzhWeI70WXFd/f5zCef4bt7Jbuc8e56Do314OtI6GhoV6mDC8zvOr1f5F5Y1RvBav5uSGcHrEbS5/t2OH0wzzbHhHPY0yTtIiW2pHi95DkqybPBuMEqmbRq4q/BnO2Qo9l09eBvCo85ZG5hVjI/CzPeNeZeB6YvU2pNtb6uPfpkkuiRwDwbRfcYwc6HKp2bDhZleJB+QYNwazoOQYLoW2K0fBwsUhXqzZz5sO4ToGS6BsCALgBGhxxRkBpR2KAYyFxODlx3ZUDabV0AOqtLRJGZMOwB99OhKI6LR/Cwcc2JWTa8gxAyxLL1pz8p5bC+Xba4BIID/vtattW55YsCUDeAuEKABJ/hkMzEPA2HOOKz45sEfoBHYpGcGytmfZ5zBKE+LTyZ8uoRrzuChmI2yjkmCaBGhFdnLJIW4+RnjRQygS4tahl9Tb7nsclqgj+qlI+bVekN91qRrFXue856OVfryXaUbpZAHj5bpZ4hm7JY0an+QBCxOpjjvgaYApBH9n/8ZlFm8yP2vZo1u48OWlf/8bXqQGID4WEaVD5w/3vqM0nMByiCsqUaXq7VQLqAtSUAOwaqAxIK1Mg29k/HgnV93ZY6+K3IgbzARFnQixU7BFk6wAAYK/QGYD7rxKTiipkaaHQpjJ91aa4twCALgWk00CJ4pQuf8vlSTu3WjZoAtjghds3hRUyZk0ke8nVy8iGnRJm5fr3sCSiPmuUuToroVORa/bHX6ZhQJ++/mYzXq7puv8dh3Zq11HAc70ZIGKdxNxIpRod3qrBi+1SWyvA9eiN5/6khbZ/UwR3PBTpDkoUX/J7NtRCWCGxX/f2fkj2r2Dc2nQjADIHZ4TrXO9PinTxTveXE0tl9BLBLj93r6k78HhniT0T2GTG5j2vBCb/U6kxIrtOIR+2OvPZ28vehz3+SuymSmd4H1DYBCShg2P0ZUHeerXs8yMURxy5e+pop7ycuwQA41ojS5WpoyfvFcChrNdBQRSmOjYAVnADT5AAas6JPpJYv9D0vcRgAOFv6iEPwLeeO2Ev8zoY394zXv9UD47oAtssNXzoAADkZzpbZAAhM7XxS6mYngVb5xSAlKiGnve98wEyfriXY/Zd/3qAdxmE8dDPMC18YdE00jmPbTgW8p5kfdBYS5muTjKscftRuBNEegi9cwT1+EoG15+pl26wtr71+O47LPoG0RWCv61HeX+cxuAAIiBgS5YCEmexu7aHIDhbLTsAyEPPB+ZD9DANz4bp9TDiHhAQu6MOAEhHZRHlBvBAK8pK/jm1kbhIpb5roQsV9hptzM8Aqiz/jaTDIIAilu2sLXazNgeaXW7b+qyCEN15cO2cWpeDFqBHc9wnRLzIIGTZmq4APAPqC6LazHLxYshi572ByMsAQFmtelxF0es3FywAwN59pBJB2Qdq1O5IyFtJTzCy4pQNQksmkPMAikVx0LsPnojBIqLBa+fnkhVOcGPWbssrGoj45XvdSbxE9D9pR+42QBkAXgubo1k7u161O8+elWLc9aaEOgIiigtRK0Vg9QFjsIQ+cDn7BQAZGJCFsa9C3zZB+wYBCP4U0Umoxt8MULqT2KRiSrDeBOQw/GMTAADATAZLQdeFcANF80h8Pps2IwDw2omPAGMIGLhtO4EAEu2DoMBDlxqo9jqqM4BuKNL9tnTBzHa8X+iAKf/pXl+OwPEnrnoa1+tnrr+ZRkCKYy4PIfgTtNmnw2LF9EvHn4PXhGFbCP4U1KpWTsqVrbfaAyl99QyuDk3hdKgF91nRquteGgDEEIkanNArdioVEHYghj4C7AOEyS4rYGUig8ShowFnpWvINW8QBgy4e2ZEEnPyGlwG1fqXI1sHCb237jQAEOn+0GAEDCRQsovJxmuKAdYC8BxQgpIAuncuZmgTS0kAoE7aeFBWW5+R3SprzbyMcb2UP/rza62PnyfT5/JOasHsjsr7EwAgGRpGNJ2F9BmtaX361ZPCJCZ0AoVRzUj6as2by8A/T0bImXCCKB4c2DIuI19TL2GXro4KoAUIHPPRxepMWjmCmGp+9eEVAy0fCKrEOOvnyyCJdlpRpz4Gy4bJCWippQKK131q7NHzxZUzzAq/xnvHzoD8zOlICjA1a8XpvgHScYE1y0uNy7fML1T303ZFpC1vbi0ktSC5xhQRNQUAmkSmbEo909MAAD9gLlzb9vJhlElkAQE50EgX7o56VtCVnEX4wM1GV7zRqtNvriu3DHYeQSnxiloDyQb4YQIEbAgCPOqYWZoAwHE7agu0E0G4fbJqa9gDWxOMefUw6pnSrx+AZavgjwzQHgS50aJoRKcmy+c9KCKWStOjtQF9yLhOUUSivkKPxhpYAgz10aqEYkU7rhEZwAEAoCLe9rcxysnC7xvMiJGvVzL8bKDaW1v/PQpbRRzo/+UEKNAXv4bhZ56hLwEBUvZjup8VwUcz+9yrRszFSWFX536HrwAOa2IJHcR0BTwFAMT3X65/ahOT0MFlD9aM8d+Y5y7ltgAPaOR9ABD9iwgNScfWa/T4mzlziYRmPGYAyAg0iJtam27XZoxEFxMEeO+EOZIAdd0g2KEldRiACMi4Fl33S6BwV47YFWXUFQBI5IrMTCJaYTC1mP3EyzQM6DM33NLWa/zc6QCAfIbd2zjLQMi7i8CwBGBFrUFGAwAEyIepUzAf19dpWT6DuV1DC4sSJT3Yth705ZeR+RxYt1hw506QAbsDAW2xuykDEgA99lS6JzjqHOOZLYhkR6WTZQJvA/YAvxSLu+Ka5TNbsnadlDwZ8vkYEAZH2wNfdATOXbqwKwCgf2P5Ay+t+PlXAMDrdRto20ovMfLaAgDIVIRBEaPGe+/vZgnYQK9//mr8gxKWfRxUKdq/TxT6rTY8R+svJjnpWe/S+dMBwLmNMvycO4cAAMxSsviegRe3O7B4FQDk+fWfORDZ5SwLhZ6uMjGsEYBLGEwAVGcReO8FAJAJKveLrx02toJ1O2X2Mm+E9jCiMwBM7K0eOHj9AGrNthndbCyXeEAfLyGgxE5/YQFY4s354fXJZxkAsMM4w/iO+ykGAGDDjZqRavlo5ROlisMYXronffa39qR95Qsi4eI0vdJBQEQPa1jz6nDLr6AlAiw7XWWiVA6SLDkKuHrQFC2KXxlpjAfELNdf18z6RJMgmCw2MypZj+EoZkHLegVXQGUMAAA7OPXR8AW0l7LuLcYcY3GwgrFP0fLgi5IVJ5iz/xwUWeT0wUAXAAGAfkYbO21eKrVIse4+WtzHoF18TgyrYfanQ1bUWdoG1Sc/hINGvgcIdg8UeMMctoPxEbpdMAwAbuRieqGsgI1EU8+Mv9wKRjoMm57DHptV3FfUAsGCGJVzE1ibkNq9bF1Vv1Wrmbs5LGQEUEi5QAeJ/cX9ldDKrpSH/4asfjPJiF7bL5POHOsxhjQCAAwjcoNM6cwiVvlj4AfV7qe4haCPDAk0qX6jXkrRoClkDkmBqBKmQbZH5nryAcQaYTlf98RGFLVHHDemruHbwQCQ4XN5TtoAAYD/7aVP4UL43E23tXMnADJaFxF5xhY8h5LGGmuOBwlCa0ewbtDJwX1h6rwKTpMI4LUZeOxJgQUpcRUAADQlUvoL1qqNMT4AEAF2YQX+7DqyynKySqYrKRTvmE2B3xCnsQ0QVrUygkKCo2mneuWcQ2zTLZojHuo8xDOAw+vCsV0GYn4gzAbVxDba52owPlTWj/2XEktOvZx/NYjgdTM9UljFanl/5WVYpDrWSADA+MoSacl8xUQYBhhU6byKuVTKRTsaWjludAaw3yPX/qWdcAmgXKOO/bF4T2MAlizB7NPyof/xuguXwPJMqsMeP7PXR86wQ8o/MWUvvviaGEDD9nUAEMtkXVUSY61PlWgGAAvj7PPC63qAAA85KwlxWHKvBMaZamRHW+hi3KM24H2TL7xGhPBiMCR0T5KQ9m58RcIVcMN96Gc/uc/xPdiWv95gmlmUzRZEcZOZGqKXuKhKUYUDAHCjQgVN+1tnZg5ioWSIyMIFGwQAifPvAGpOBoKsgSjOf7xROTAsNErvKgM9qcv05g7lbagb3lwGTQMBswP4OWTOx7spAQAYgCPWC1pbLZGNbaQPRqCCcHAhv3oe3sj+bPEqEd2+kUgeMhdMBTBBhT2LQh+1RFwUugXZi0fogEhWcx6mAl2Cuyh0/1edAcji7z3xfR62s/xC1enE132pNbRDuqze68MSAIDgfHKmA4DuYJBskxmEDhBzvNJeuNsA9Jna8FJ7y2xSiffSyx93c5pSuk1DNdJpB6ijtCLzIHkB4NloMWtt6d9Sn6WJCEs4annNKOZ0XWjDQBsx6P2xV1QCyv3qdr9mAiIU3a2lkQEPIQAAFsDtI6TMVUJCaE32H8EW1i66LZJ95WAMDYnduN6t1QVnlizZN0sAbLUrbWEsuxkA7Hbtszfd1k4MAHj/3OXBsl3qnigTccy3AIAAqTwa8H0LAAAEEUnbPbcAQj5NjYwRFtdRMRrSWgXoVQknwV8qDYEA1qVxgNkpkUFfH77rijgsxqUhuJJiDxMM2DoqAEBeIWJXdL/DdlpVXwJ7gjBDV0pD3o2dl3JNF/bdPUKeYqiTckHqs2Oduubs101Q5T2KcVcCSgmQ4lfL5EbrhzqQqBfj3n/eXdtk9yDAH9h57Hn1l1cZIvcAY9PFjg9WM4BOsymGE13aKJ2C8Epiga4jwIljKQFAn8W1VmYxBDjgdSBYzrmWNRVIIfwYp1af/QdrrIO1cp97nCkAIGr8Pg3XqAfsHP9Y3C7JPjoJG/dT2X8VKzIZciKYZ1YBEZ4LAACZtmTpJVbitVHDTwx0JbWbCnHUPZkiPf0wTTlP8LfdijoujJkFcL8zAACooaz69LIoXmXD6povEZi0AP3cMtxkDF8rAw1FxVaWIsjgQrLAovfEWhHLhXayoQAvD4UbpCgrez9pVYFmtTOYq00h75moaYKh05akamj6YufAAgBQMwRlCGHFZAPaZWMAsG1ragCmbWIGoI+KtUEMpgb2BVrqTowZ3gB71JBRMQ8Gqjm0AeRdrs2XWoxunXtuERBlOt87Gvi9WCA9eI0bkyCnPuBuBZfb03vDAwCqa1YN+pVKO40BmE0WHQCwBJLD3AcMMkKelTxFZO8bAEAjHtJobl/hzvewHroSgl5eFF93tQ7BaEeFPKl062cdPgAe/8uUcZ8FCDgVMk4QPwQAupdsSePDdMjoznvuv7aGQl0zKguIDVEXwJYAWQAAYkCUAOR+JLU7NRa9yVSGWPK0kD8F64ulzTMKa+4diHy2K4ksXVs/BAAZQiUBkdrsfhwMwG7XPnPDrW21ktU0b/0BAEj2g1vYr8ttY7LJlqmTsiO9RjI1fi6IAd2GxrOi7GFloWOcb/QJXiaOlzu+foS9lGt6WmKyGglUlckh64cOAF+jF+nlh94p5O0VYbLPj87KJVCEzc8gKW+tVCQUH2I65c9e6OYoxRnYQ3GntOmSSQ/6DohK6G0mZX+UWkNP4OsMKQ/10abKS+ydB+OaOrxyoOg6OKxdiJvDVlp5rzNoaCuS+YJNJPsHq/CVdGMy0jUw6zqGIXr7pgDAGTwDVrGfDgDACx+WAMhy+hnx8+J8plX7AAAjiem6OAfx4jfgUjWSQLzeAIbqDNprz0t8s1iTbatutc71HMYA/n0FAAVg5jnjWaH1nCDCAIDag+gwpjAqEgBIXOj6OsnUe0lRz76HjqHliLjR/47PxTPz/mAAZqhBoA1GDIDct3IQmJLGPGeKUdRCIiA/eh43mxMhySKOCAjosawyAP5wPNiwaaHhOKgh6Y74xmRwTjdR0dMnksLBZATJt+jH0NgqVC/TgEKiPgk9bCMKBgCCIfZWT6SsBNOx3REAnOAgPoJbnMQeqhuJOUAmhwwQpYHeH+oaUA5CtdAqM6rUVRSrDIhQObOtMIF/eGOz5GonKGbpxU6TNBEjh8Qhqe/p7gwVsuj6Li/y1tEXsup4bvY9x99F9Jdr/KYMALtI5WSW5xUQ0AcemcLm04ytqCkuGkMB2HSBqfQNaAE8Pr6AJkCLhVTioFo5dGS5pjkIQICyGqzZoQKWeDLqOHx0Bf/qArhng8rzzALAPRGgQizU/lKd+pjjyGgdumR+kKXHCta6EH4ssDpYn8slzFIlHsXa4YjhNS2GpWsRAFCFQwAAWa1cKdWjXbPG1CxZzkcbGzQ8bgPMIcozhPVqsQD8JFogZDR+4qVP5Zr85Hs+0SjktAC1+zw469doY5gSjdmHaYsKAOgdHjUjsmoZa4kBoHij1wMcaw8THrtItZcr3HrM5WE2wmURQaKh80mGR3Eo1rIdCQl47Jqo48Q6Cm4Pz5+gEYxer4KsnoT4HOpDhiQN7q3SOXET5LPvdb4oMAYY8TpN73LYmINudVrMfcpwHO6ltIIF20dh3428xCBm32uV5vzLn8Xelr92Od2lFovwIjyMZonOjk7okPUiG2dZhW6Xsu0eTZTjaAlAqaXcfmY7Tuj82UkIYGzhagAAIABJREFUfMowoKqaH/S9PmfOevwXE0DmD/sAIEdxKhC6/aPdVQI6T4YtAJyfrXSqHbJu6XDrDHUZ+rNXxvGeq0x4rl2CcenF0o7MVdi75cxaG3jnzh6K7DkjB23gYQC4tC0+deAPkMnai1315P6Lu3H+6bnNSUGR6numSYdRapToTFo4kESnlRA8MgNQvPax9sOppgcJNMzAu4jNH2m7I/XOGdZpvTEF1oU1eZJl4WTzEAC4ttz7JA2FdDCozYbdC3a6wzVQZGWEe4zyAQJZppkhX8MhjPkACACzSdvitzcwYxj6jHnNAgDEv+X667X3vRnNgxchD0YyAHFBM+ix8pjWsxybiQA5hthQJFIcn+RClwDWm3p6n3zuQ6fAQ7/lQOTnGiKuqI4j9qvU3CEDgPdlDTTnT1oheQrZkpaLeizugh15T2eYR4814KEneE5ofTs+c2GbHx+34+Mz8nPnjITWVicatANqkodngFmv4w5veryXxgYbBPmzCiDpkBQ+qx0AwysAb8gaXCgZB/4uRgABA5CITAj+/9QGFA0AwOlaToFsmQVYAeWP8pHtgtkCmtbVCgDoxKjsDNcahivzMLjG4CSI/acI37MofC7U/1kCwHrx84jJzpOvuoxg6pPv/kTDPPlvBgAQ8HEWsGU0bUV4tjGN8qCsPWrbGSLWcD1AcwDWUIFOjUqdEiT1Nrh+2lsTYW0ESwIjk2dwMUlDR1IPmMGt7QDET1EiAgcLMKAQ0Tk41M+QTKuOquV673MMdL5wWFcyfAcSAjFndIKRhuAH5TY8W4DZ2iOe7BX3DiCCVrAFQOW9GLysgk/+dBj8R2FlCAFz70ewMsUcqjqCUSKGXRdTcn6KAQAACvbFcscepu68mtf+6wOAdh4A6L4LewmdzpDAmnCluEI4+WcfF7mBha1hpgMoLdDuHVpOzrpRki3p/ZlYQydQGG1+CfxxpO1MyVjUe3/qJQhfvBgyxx8miMOHpWt/XLZWmqE4m33U7y3APa5saR+SwjIhRjAJAoOAPVhAQfRqk/vNL6TzOB4iaLWcjSovZ/ADRBiLHvjV6w5VvgRH9Mj2AZYgUG8WDyKoOKXfUobDbEogg4IKzlYPTh4UIjNPe4iTCvdhnTo0W+VmE1rIamCKvoeoqNR5tbtNB5fsn+1Du107higNtSaUAaYzDvHBDYc6Ey1ZZyGQBFXj66ZYj7VGm/4sBACC/vfqVSkJdMSntRH0iQd0dIxhNDrAyRLQInOMd6WIryC7AKkcWnh3DqCxgUM6CHpW1THzOH473UkwlCaFYm5xsJhzMNYhG2EI5NQ4GBsasGARmTpFsKa7nu8fmBR8Jrj8QcEPZulofkzHP9aeITRcLNrizAXtzJkL2nxxrFIAe8p3Db4QJ+eWbWUAgO4Mfh6XnXLpyr/CoNgEqrvKDMBJFG4GZRA4I4MSIFJPOlZv/qz8e2eTE4vkOKNdQjuzm8r6PVmQjoAs2XjGQPH+J5gG7Y/Mao3x1OgycT+9ARr9G7BXHNBxX+Ea0C2bS6dMfAlieqX9qZ7unwIA2O3are/+RJujVdICVAR6toaaWdFXbb6wFHzUDnD8t9T/SmbKNe4aecBwF0aVtSXR2fABwX3Dywns7I+R5ched0h0HTu+xypxMnPuBohbIs8D54valxZ1GfxyjVBeozUZiptZ914b4Ohi6IJe7ytVIAwoO5iUVqKXVB2s00LZ2YAk5QkIYWpKKRFnZGdNDLTDUKgNTu/Fp+vnNMA+gsughVMuGWW9IbakENItccz6fSZzYvl01hZHc35lbzpMnQAAwADAydLTFKsQMN1ge33vSYIcrFTD1/TRQdvnHCqUR0ksubbMaLKLQrZQPn+1uGrW71uj+HYKA4Drw3sLyI/XSndESmq4kb32jzch0ByxK4BqJBajrJ3Px32URNGUDPYA/i6i9bQh0jaZuhzEozi/2mnRzwqliM2dZz0UOCBTgV8sqC2XffRnEirB1H2OLtjBgnaFKo7pzQCFAAChYFGvHGZGdCgRYKZfkUEUd9Vp7LHxRj2jU5wWALJ+eJ5IyTfoPBFMHCnHoSA/bjwDtDECLCTrlGAlSngxFaxrsA0oYERnqKa5QUgKM6AOAHa7drLdtJPNpp1FaxasK80ouOudAAB/dcRpSONUUwAIxRNAM/5OWbMoeVzLlNPowjBnCl1q6aWGxfY4mz3UcclYuKCLYavZ23RU9x/U2SiJaIPkwIIIxfWucuh0JB/6scxBZ/AuA1EkfpPCWyZQ6l+O4pttRKmp4amQXbLNL7LzLYxkFrL8pbhr2uDudnzBBW1xfIYMAAAAafwtAMCKAAA1SJatPP80jFV2Pw8UIngLAMkUjGglJK5Nc2i1nHs0QJ2xeAcBNreZ7DhNUiI5gLD4sqMP3m2RbvmTHbBr/2AKoP7HYClb+Uady4mIZhPweskOYy0dAICAR4U4jK48zz5sjQKGMrjMc9dBLABw6VWX8d6gBDAn9LWLWspzBwCgK4wzN90Zk0CBhwEJXwz9TjE/2QMBOZHdzskD03tXwMlGUgXQhVKPQKuCkbBhqeWm5ZEqadfoUyILKFZZS+JGiDPw+bKue8bmfRwn0h4094xkPF2vMAA8zGM6E8W1AWoCUAf0QlM9w69nh/Yggo5H5RSb2L4+DQBylql+awrYZcAE/R6EfC7w81CbMzQEXV/i2SsBArAr7gCA9ts4bzQ+/RzHKQ8GNNcWHVcAzOG5mPPvNAAwUhXdg15G8cEUMSFvX9xeD5KWAIFI0Pp1HZoGmV3RnAqfhU64+n01zd9r/054eObt4xQDkLCLxQ46rx2wRsCqUq3OKpcehJ57uVpdXPvmZNojSlzXBgAd+VjMm1HqKUVxzaVdF+9976PjHW6e2uLKgREGIIgJ+ALtHmQq+dYMrthEbFFyO05qwGEAspGy0KJM5ELkaFg5SjGm+fDglyIG4UHmhR/6bQQ5zWHnYB6rsfW9yJA87IUlANxcs4IRW7gGqMwRmwztbNOG0aR4yPhs6Mk+t9m0O9ertmEHgYAPcjAKBtH6BqoSACBe/kYCBQ/0zD5BMg+zU4Ow1i1KbWaLppykhu4nq8WUQxiI68+hz1ncKS84YI49ETCwvzCx+E5Qjy4Tqeo+yuuHdeHEwPm8H5YILso+Jfjq957SBIGCFQJ1z1CcqSOjR/84e7Uh9puz958dFXgmyMYWxywBgAVgXZ/PReKjJbwaQKFzAiRU8DHsGW1Mvd0lAKC3Ppb6KDNGKRQPs3+BhbEwyQCwross//+j7O2WJMuuI70Tv1nVDZAciiPpUXShB5A4IIY/IkHqVjKS8yOKlF5kSIzIoc29JKABEEPTpe51Ma8imkQ00ZWZkREhc//c996R3eSMClbI6qrMiBPn7L2XL1++fJWc0xTD2JwGiPF8oSWtO9WzNAOAZ/w9JQDXeQUAjqrhAiiouTN/we2BAVZMWMTZz+Eg5jcK/JquaHHcuzG+DfYwenWSY2H9zh/BAPzwX/2v20nTHL2WAbLN+jsqusFqDbo+sIZquRPpBhE2x2AHBLQ8t5aTBlMY5g5RZzr+Fse9rh1numkObMaHYUuYnpwT7aaBqmUst186IKNMAInBfbsfaKEaxl3v2gBtwJJkYZxHo3zEJNIGl4LO7vGyJ0k/KaWMn83AHDl5dqU1O1zobumSCqy6N0dW7QAYi9rVAGhMD41REn5QMDkBxgMAeJk/apDMoubcUXu01t75oAFquCu2LCINwMs3jVOOWM7nUT5du0BISpKx+4GnTa3AsEE+DNJ6b1ZlQ3cmIOYbovA3AoJ3GoA8i4oQB5sSutlMUErFZvRqwEPm6fswEt+l/uCf6+foxMJlDXU96YFovXrvL+u7AMDAVFbXTSjzom0DNAB4fn5wgpyW92EAFp+Blku9Xv/R8WQX3RUAmEZru8MwddkzcOXGhorZ66Qt+gAWodva61gjhQqcEDswZtfWsB14stDlD60UoZNHDrvSOD5gMWAZZQRT8zAAusEWU6mUoKlzvRn6HKo5y4r3djEIedofPRdAAEA3/OXtsr1c3wAACj7eVIftINfA7eg52L5XR3ZLKfG1ngezP0V9PdBHpqYn4RnZcxKYTWKCeRkcU96vIqZJya4HT2kIsnMc8MYCDs3d7ykDoOfwqra6d4uzr9u/LwBQ8F8BgESkGl5jAFAP6Tj1ucbtEs6c8miBn0s3TB6Uu99hO3uksWr/+ncBAD0bsQBqBXwyAIj9dEWAGYesoFwAsM5wbzuMD2xQYlSxReQBQrGihtVyqKPyuGgGPBgomXPLAAMMLC6KFg8N8Jq6ZFrafJg2+5f4T/dGv+VCeLxuN7EAqeGr5m42wfevzIoEqgAAidx8IHhmxW07Ph0HBTvAoDPQdi0kQBoAcWx+74/+W4PJH/3p/7YdbodtnwE51tRk+uN7ANAOnh5sCEgx1TIEsLNOgqG8syp0i2p8NfPqutIB1nXDnU8Zz8CBYNkMxudH2/eqQcZiAyZt/GxMqTqXIiUGX9kCAswKKHCEwSt49rfVA0DvF7HpCL4JaBXX4qYWpi9fHyjfAoRFq9Lg5YQlzo2sP17HDFqCchmAAofVBwIKnHXbCrnPkrS8wnL0dadOd4iW9UZHvsdnVcqi7RjRPX06nA0AxAKUVen6U/npVSWo3ZxI2LOj56C+dm1b67EEeqDA6lw42clqN1YAMJikLLSWFdsFsMb83s/+Xc+8PueWYXrP2+UySpVldRLX6P5gH/ozDdfN7oiZXPlvskYxYsvZ3XLaYMFY5wX/a2mLbqj4uOS5FDSvPgA3GWGNjQcDND5bTN4KnPV67j7T5f3i4Xj3WMbUcHAJqwHr8FewSIg55JnBJsGW85qYa4iCcQ0+xhmhAdsnadVwjXlCc3gYSNzglEFTw5+H4Pt+z+wMKNulliPq/ilaOijXUNDuqaffWxStp/ypfmzTBWaR0xmw2766fOUMyQzAQWWAiABVh71et2cd7EZ0OCDKuvgY62A/EHmPBgA0ixiLf82slzatshw+QIMQ/TNSRa+HWehQTGZy0AYpFsm3fa8ZK0BE5RUZtMzA1gDnA2YUyfabpxkvh0838Mrg/H0MgAHUVdbJMAAcHBkCJBGTmaOi/dBaOtjTQqZ19LT/wLNK/Z8pjPEBcKlAn4OSRue9d0qlT3SZvy8AzGWEdcNZezBiE6CoZRAzOieXtRK6HkyU9L124vLwGRgA0/b5s36m97jBF1dInpelV/aop3OkrX8CAM6iZCR9ksYELwAPbUr7XKdgupdegh8BAN07MT0JTNp3O+2fOAE+ZqABAUt2RFJ13373jxkG9OM/+8F2uApU9J5xQAMCyLMdHEZtcN67wQCoBJF2xqbDbiFOr7RYIx/8yZbWg9lHpj3OE/zTMQwQCACooM6K/fimd6pvAUDBQ8SDKltSg1bZqMxUSpjW2fDnCQDmnmj2XkqoToArAJhgIeLgBUCPtbeIt7ynluzfYCpnrQTID1numsxGKa5/H8LnoAffx5qMZhZK9y6ahFpxrfuhez1BWWf3IZ4sCXQVtdFbrhIpDEDr3yPRErjXCpaRlmDISlMvToArAOgZXwD0HgA0SPezmvpfz6ZeY6RxZaXWLoABxpo1v8vM1/foc/Cajxvog45iAUWczTHgCQCwzinQq2d+gz8MZDRwWQvjc+cz+axMabO+NdaDpdzra20BZGUiAkI86yMapb72ewBgZjCMHZqCAoAjAOBmBMhhMZ24pvmWVcIeuZppbBINVRcgEZQDkkRNmQZFDuUMoIct6F3tTdiJajOI2hADYBGwlpAOxbUXdLlJs4aYYzplCpFHH0Xf5UCvbzzBkA3wepG9KgBAwQ5jIOx2NRPgq+snU8hqZlPwt7NS2uEEGJ6lRxADYMtPAMBBFrgegKMn/OYA1OD/AALKAITSLxL2ZsmDEbtgtfoCALCSpUlE95ESB/SwaF+/TupuaCFm25+DkkoUR1HrALXWPleWjWcjEeCSPQQcPNCUPXw6rnOp/+tzX9RGqmtKJsOIShCyD/2KsIbKdPoYFADoqx0AwwKYDUgrn5gA6mS4HXq4iyds6TNrLU0A1kN2AgDa3uahzOWMQ2BTKUczBtolMLUjVd+3CwADIII/r0mQHwg/Bw6981DyDnzyQag4zUAgYNkA4G17ObxsbwYAmO14wxoEEKVchw0A8BpxFGS/eU3IvjIRZCjjU4aoi+EAeGZCNjMAugcFAHbADCVeBqDq43UIUOvLXjsVBlqDkEmDGd09sq0YuTwIALuvs890gLXMB4AMQ5xAWKDRSnW963tQjil5i7bFAmGVl8QghJmifIllMFMB+YQCUBYyL798v/r7oeb/qEWCFVmGB2UNvM8iDTjXzKyZvqyUB0nOa/dZDVCQEbsV1ZXV65pea/wFAIbhfr+4FgztxoinnCFywow1+nhGS6Cx8C397mvW6ecbAHXVOHMD5KVOvQCAMgsPJYAGdZcwZtfOmp33866gYb3Grs+/zwq4gHwmQXPfd336+S3zDlo2HAnCAACURJivgcbJezsmPgZoHCy+7y2j2enCIj5++R7NOkZgbjQAS+dIA7XP4QdWhjWyliLq9jnegwAwrsVnSgHAAkR3v3gCAOyfTnmAHskHneCsI4vdPJM2DSHJQ1kUckPn2GNftdgFiZgqGTPnaR+SqYm7BnwISel98ohYiaAU1DqqlAMwdfA66S0DRABI0BzSx39mFT/taJ6Q1oATXaD2vwGAv04AYLXzYdsutuK9bYfb3cFfTIAWO9ah9+1ZtVi3aiib2JsyFQAwdeoSyotdE2d3wjSJ8AGUYRYDIbbOFzqzsMtXHgYARTMZJOUU6spGidlsA/EFDJUBILPYb6fTeQCACgILBNaDQo71a9KxMgArLdo/t9QBzSQr3Qu17HRzMLoXZb2eY7N3CzbSjdEFqid3jpOgkasyfTm/hQVwn/j5aTxTMQotKZgilvbiqPeYGVbBC/4AbeNLH3ijS7US2kpXeT/AANgfQB5yXbuDwaF/RQDAIGAwAqSketmhcUkdnyBy87AgH8NLe5XZAIGZ3dv21fbV9rZHR7DuAWeu7pMn87fyxpTxIwBoG6D3xNIeil6BCX49nA3y3wGAvay4FwDQw6usyXsAUCX7yJROjHat8U9BvNen2nxj5TrOvVUo6IA8O17Ww25Q18EDBQBkffFg98nrEBMivEpvhgF7LZjGmG6IaVoKba5ZEAL4EwA8BOAAsAfWot4eDuoC7xMAjNJesrgsqq8Ff/29Pp/WRQHAWsbuGYeOE7DrQBxdynyeNVcKw+Wb3DbH+JaYPYvRTNLTtqEpGbpIfxIGaWQLCxCDQemMD87d2tB6Hxzojvn7AECTN9/Dd91QWoydzrieOysD4GFO/bWUmRtM/0MAYLCdeY0BTqGSh/CvJTxYicit3A1Cacu6CHdtpwTgEhzrDnsTsZbxy1jANGK8yUCu57bQQCec1mWzYLEJyNAZLJMA63JZwaxfveZ6+VwFyGMUc0750Tb9raejC/5PHz+E7gMAtIWJACSnP+Zre263KHBPZYN78xHjeQGpV4YDpBWMQKhhIQYA8TrXn4WK7CGuFhABgPy8D8AoqVvvKIVI1pwyxQAA2/YtUcQ1zEiZDzFV7T7VKiNqc7a84Q1P+eP+pL+XT/vdfZViAnTger1u9+35VQhXqA4A4FKIgr+DBgFQhVkyf5iP2iLbCCa90KUkQfBBg76t8JnQnlTzKMWEQk4tt6ruCl7KbNkHPRNT2i6ijUVb0ylnCC1QYQ3nfvLnmgzA++Bf6rEHKYY8s73F4jUdoPbojfCNo9efSZuqLZkEfwZKkUEKphw8TMglJQcwlWakB2DwkQ6HwwkAYLbCGbK3CBSvjZRmCaA9smgAuJ56mRfdrwyA1vJ2UTaTEoDXLFMvK9jyIR8GxvR/DLMEBHR/apXKWV36PDPtdeBpGmCCHiAg5QCB0t3b9vP7V54IaVFtGICW01yilfAq0lt5T1BKgAEQE/Hyhg+ADwwPUUp23jn2ckoLW1Em6Xf/x9+DAfj+DxmTmdkHZZbWQ8quYQZn04tidgXIyCUixIg+UYjPkp7U4w3+BJIEpgrE0jLZvV3maDyv/HTiOMdYnSPFADkITwhroDreAzDq988BOv7b+1sKEoyUCH586V70wf8u6KIRySeKur81dczU+iLNwvKaOZhrmmGgrrkFWnP1mWqQGu2L/IWz73fDigAbOl8Y1QsjgJCz55u+mqFaSgQzCaBFDA1/Pv5gXWc2byfP3JuRBBhAl4HT++b8HyXkAJZ0DPjH3zEE3Gim763GRX6PgAx9y/WCCNMwj7rN/HPaygt+qW9HUV/XyaUE0PONBPm9dfC0iOYNcyYsGgDKIJkf4PgygaPZ1rym42IYXgDqCtBWMFARYFprc0CvTEiZVY+7zn0IvEVk/G54U9mLugkWADDcbjJRu8+//dndrQReM2SY/d1Lpp/bHMl2v0RKHyV8KQ+35owNxM03MokJiURj0dumDW/SIL4gAYjWX4ISiwB1w9daaKNYH54sPz/uVcOlH1SugPr9pq+2DYXuZ4MSeGkTgs1QPH87E5ek7D/rATvA4wqo35cLQUclhNcLFsG6JQpaVsGrd1mzAmw2SFdDneJGK1YUyRUmRurkmCkBXDcHh16QZdpzPAxlSGWmZGZ0CIidyQJjBKSNEKyxoNNitgT69i612JA702RiWIGi3dV9Ph/P4xDyvgiH5f7ZqJAR4fD9WpA8H7Yt7YkdTsRh1IlNAlSn3cdN85aLWCX8kwhQ7UEKxB35OuvSU0goBsAaADmKLcrxHjg+QKTST3mJfY0QBlCj4U6nTWpYxKkcSn7/dCX0UGEXY6VLlkv3iZz+Bh3Y0amgH++r69slfvx5dhbwcWBaRHXQ/68MQEpppRwTIEb2LwGkPBBGG6SE1NFK6FmnjDJa0QpYbFOsw/y+/e6f/J4P2Z98/4vtvpPTp/42GpxkLz31XzVrIgDAQci/FVgQ33iWQtgLHVYG8PWx0HQ+dXgU4Matr3XNAqa6XZauNRCJDkGfg8WVtCzZsx6HD9qH3vdY0CagaaM+PT3xo7mGXqtFlslgHTST2dM9kJHSo2VuemUIfznAjoEtgM1RZokhSQWXgPN0hkSD0fOL8xWa10LRCABHP34CyhAY5yybJRcYsTHbosN8/Oac4nLTdIiupbHXbidecl3Dc2E4PrYr5cowmbScNuPt/ua4YJ03w/e9W9TyZYTsu5JHSD96BZ4Vni/JBQh+tumOkczxKohyvnoFs4xOINSuzdkvxrl22kWgdNdNvwOruqKpcYKh0dxmZpGVc8kxD0pbL8w4CY+FsotbJ4Jjbn1Ble6Vz/V0YBSEEKgV3x49EHru+oyK1qDrwfd9ZaD0fFNKG6xQS1Y5j61vyNlWEGC29eMvfH53W1Fq/w3+Raj9CLbpfZOjGQBAbVPKSQoA1DpREUY3rj6kEeJ+tz19IIBwE/I7wcV/nxsz5s5H+MImbA0vffSL7SIlgP32YacMUZN8r+5oUFavr6K29NoM6yFrtDUo0ll/BpUv3s4MxBASPykjNb0vJgAA8PbKNDG1nallTv4ARa0MTQmz7SDk5NXz4B2cGrjbnpixZj5AAkI8CT2CEYKQDrXYezp1fGzR7OAHL1EFCc1RyP1V8KddKsNaorUYSUk31oLG9f3NaChTsIhRG2MEVXxH9sTBQg3QNZog394Hgn+Btw6b8Xk7Ycqqe90erSMd0GmFjIARy2NmH5gtj0OeDxEHcAIRo2HlNlfqNyZEM6VBxBdfiTIaHMrmkre9xlF7Xnw2qdat3j+2y93UI4NxAM+BbwDwwmHQDDhOgDBpGDsVCDoDD9tlAHCXkYq6TFL7H8Ai1tr1+w4F6exfgV+/VZoSmLNgUtcLcDIl7RIWGY2sjO9iLlyfl6/Abfve//R7ZhV+/P0vtuv+BA3bElP0Aw5aoojlVJfsX7a8Bhthu6wBueLD4VJX7oEp99TaT3KyLABIK3EDnal8t9K0DZG1tSYEQzWeTKexnRp2xn4vJkQ9JBuQVYLoem0WWRBgC/RoKEgMWPcVE1uh3RkoDnIBAlAuZNtwbARAisMz0JWJWv6+QRB/Btgng+owQ70O1ZuJJbGCTg+3OyEe9CLe7VDQmaRpQGBPhyXLrYam44AD5DXtnEeA2yPdHe2JJ8DNv0MYSqeBN1CCf1Ma6tM2rErZqtMhTS7r5zIPhCDZM7Jt76mvgys4a1JOVCs6cYVSr3VAPhzkudFJqRn5vqNFXQHPotpcL2uDsqpBilhfT+eE5K6Hp74KDPTkLdXu7N+22wE9SjqXun7PUTOcSTZmFwaftgCBG6j4FrnJMgzJIHQkKdE7fYMPRGOAh8L1TF+1c+3UqY12LTd0Pz779ud3o3hlBcviLXVaYsaHvh5eGIAVAOgi5QbVrMrPbXwQrvjjZx9C2xEYmAs/aTQHrIr/xrCQLCgdZO2TNf3D/SsNrWBeAKBD1HrUAAD9WRn+QGUFAMrwvaJVAti2t6fN437liCZAcVT2fw8Y2B22q8CPGYCbOwoEAjAkgRIl+kBQegCMQYDUlvqnCVxam3fgj7c99Z/WkNloBkngA/rDwwSASdl0NXWxg6GcmFKOocyS8bGhJ+Wq10OxdGY9G3RN76fNdSgR91ntPz1ACf5QlyN+bpvbKXm2w3WunG/FThEjCTqyPgEAYgD2dwFEQAQ0Nh0AHkkb+9kGMweL0KHQ9PpvNABtG2uPNG/Aemx9egUA3qS2p9Q1/f8DALOWed/eXp4BAGMNS9U+RbU+YBtU3wEAZc+vOzdSsYGz/jkaprMdg27SMqYgq+CfNkssecn89VVdLv5YAQCvBih4JuhfZEf8vf/59yxo+vGffbHdDmeyngKTAIGeA1ofDRD7Y7p3AgCE515en2cXUPz3G0ihKqFdIcCtAAAgAElEQVS4hyXdMP2BsqYdN2WhnI90UiwiK1/AsqhabqmzaBKKrvOesxZR5rWHej0/6+cl/uKuGvP0GzErNIRvaT+Ng2Dv64DkvqTQwAnys8bM0cAwqZz7IxB1ryjgyeqXdsjhZvhQEpwAgNsY17gKRuud0D1koFBQDoMKA0qgcUAyEuKinjLMyaB4iDtT3r3f7EiJ3mMaPiFApvSwfjZGpuC94NLGbrddXl5hu6IHNnkytCoErulUO0s2ALgKiqMnKtApPW/QiVlWsy/puqJK8HWLweraqaa+GbWu96jnY3CSoK+s3MlNyqNDgyHtA8kdLAD3Q+DZICC/+/yrxh/3e1aYcooDcNJlPOLmYKJqzVwg+A4AAA4nCKIENIspTdSGiLZkUwHcZ9/67I5BCDKMh99Brt7I5vkMj2AArjAAnYusAK6DmFpTahk9ANVf/+Fp6U3Uw5/poW6W+u17+PUQHRmnKdxplFF6pHmoDpjzDoZBh2k9DcwEpAQwUFnU6R4a4kxk71LBxQAgQiuxGxpx69q0WgLxSbeFu8yBxAC8XsYIR3o1xQL4aPA9zMA+7onHtHYMKmUIbXZQrFqVLKH29Vu0ZokBahOBF249BxSB/5EN1cF6FmzxqGYp8jGRKS0luH1+OjtDaFsm9fm2QmnokUSQqYm1VNE+bKF51XBH3e1RqeyjLwAAGvEx+zdYGHQkAruWYrx8b0LyDLVsjZnMvrX4fQAKQQ2VLf8GSEgdUgu/znPNmhIFTF+GltZfPU6qVEmEkcHtla1J1coArPXLAotuwAKADnBxhu9su/LOHOwu1KY1L4eFAcD9FSFaRIMdGlUAoJZBjFnuHiPcaYLDoa7iygrSkv3TjYAIUp0L2B3qsLybAdBaeg8AGHqDtqA2tj6IMxlUAMB2uQUA+/v28voSXcQURIo5awZYkZNxrCfdTS2PS2nSqWT9wYIn+Cw1XIO1fI8hcLIcCxaN6ghmFK7Gg2dfVZz67kDlmaozKcPMwNY+lCkDTCfByUJhKrZ6EzivyzQ679ECjuwFAwAvllkmo8abzh3rqQqQMmgsDJvXa2n9fEazOguL5M8dkzLq/6TZBKI9GXAAwNrr0HHjT2cpn9BS9D4vhcgBAPzaab+kHBcL8EwnH+xJe+VDV8syuAMwHactA1oOsoikfb3cqFHn57bR/iuABDNTsbeel8DwxaxDp73Ose9k4QIwzbYhLfo+mHQdNAtCr6/XSOukNROLVotzY4xuMQhwe6OH0VEGbsnNgKZMTKf6dU2mlNX1qxe4uQ873hOjTBKNU5OiJFyPEDggxF00LbK3jX+yR2Vsxn0pAPj48YMBgDFMqZnQOlxgxGjOlj31xGphMQBH+4dPUwFq4FFApvaCCvm+nbTAcnCLQhyLNDfFCDMHomnEKEXJmDc7v63Cs9VkSIHvtD9zA3euRo4akGn0kYESeF24MD1J7UF67penza2QqKwnAFDwVwvkMdPKxAAYAMhXIDoA6sXysp40r1kAJa+ph/s468HnAwaBpGnUgCtT+EHYtlYOA2CnRqvOc3ikjYvDDmXq+S64kk4LMQAeSMNn10YThe+2KOs9OCKbkRk0DIps0k5cIwfIySKuOmItYh6f97vtfuQEMD2cQ6+AZaD4GusEAJgB8Gkkkym9Dz4AnTE/BW0cYBRxyVD8fTE78kE6ibUeHw8lDe/5ZOc9UEcJwOOEQfqtkzGN8LEE0JbLGZwTKLQ13l5Nrw8BawBAxwJf3zDqsAJ/MXYiCdMsjleYHl/9SNPGnwEACf76+dQsRX+O+l4yIMReYuITqJR5dZqh1yi/f/tPvocG4M9+mBKABJZYGdM2FM8DSGSXWngmAP2WALTW31ICEEVbdkjrTfvHanHIMUR4iwbFe1a/bf9cEdsEAAN0lS38phKA7odq1DEtm7E/upj4JRBw96M1eTJY9+3y9gyFv3gRjOBfwWoMdfgYZOADqCS4+8uYozL3Al1AKQssU+tatnL+FREmZZMs95QjlE0nbgFo3gEkdBMwPr6mZM5shvqAlKfwSkwZjzTqaBAdjBKgpeVUjbs+Kx06+s0noVOENWKNwKKxaIdLkwz0MfhgjSYgs1Y5U0pItE65lBjLAPAa6Yawv0sAn+LG24UyDIq4UQJTwNMn1bndcyh3lncwbtMoesWXwXcHCMzySZ9f/Vko8UbFZIt4eamsJmD4Zoy5D9E7jJucRepr0n3xOG5h86kjQUuVIWBlOybZMqv0Sj0t0qw6YxAy8Q8IS617YdfMpKkuAXz4IMDjejMPhgfcxWqKJy0Q2tw7MVlaC6JtXR/nAkE71JCMTtPrTw0RL3J/nzzgR4YYkYfH2WMV6xuy1jJ8KfJ+v8YZcdo4DiZAKtoNitp03jIvvFMC3YqmG1o60ickxMdld9+ez9t2lfA8bVYVAOoAMwg4iGHIiOC3C74CVXjqcIpIBnBH7d8HwaAl+RwAGtBtRY6mJR0Ik/W4/r+UAOS05wz9HUMT+keA5emOl7t+VRxkNJpsQCpsxJ6wAFjJVqUdd8RcK9lL2xh5vu7C4ESYtsNpYzNKFgCIKGwCgCmMMuPoQxxjJtX9uxGFdNB4EdQrMDOl7UUZI5r2CtdEqCzAzBlGVjjYozACPiDVc+821XcMwCaAofsWBiDZpASAHb0slqfdFQ1w3aC667frxTSkSw0eypROgbAAr6+UCMoI0OGRTM1lqlnmcZhwKSBqcruN6ZC6OftXGcBiwLRm6QaJ9UEIl5qi2SDWgteEM0ACvxa91uhv/fHv+OuP//SHLgHocNaBPsYa6/0TApimSIZYLQAdEgl4WrPxJfAhnay1AMBhxtfMZwPgJ+hJY/DO2KqBdVZME52+AQA48CyjrFcA0ADkeQqLil77YPwygGFYlfdmjKzKADhIJNhYr1B9Qo1jykAkopT+RbQ3xbAjocobkxBx1Bof1AzI43cz7KaGar3eZJMGRstMBpUbdT8lBgS8wbUHcsAOxE9ntTSwTsDfpPORC5tMTOcEUK5tia/jvPPdfL/2f9dt7HG1Zg0IpbVShTINZgxeogTQgEiVtBR6gMgMX5ztAZeu3duOuBqe67ZPaYvKIvoXSoVxFg2mhnE0KpqAQPvhfqFUW71EdFD+Gz/7pStL0xlTjbIIWtn/gVbG6QIaKJ/z1+dnNstYSxXa6r68YhQ2S+e87yhDZRrhWLNLKdyJo7qMgLD+Fk6B/C8J0wBHHoYHuNt96+NHrzaFTYupggRdpx81SyEMXSBBUwyA2t9aAig9VZZ32CmGNnS80wILJYJCPCWo0qChgFhDuXkjYG7b64tmike9mUEOK63PPPqokfXR4kzYFg29JtML9q7x2/VMC0rWwLtt++p43a767BUBuTXnYAcsMwBR0aO/ik973A29AXRAau31/pn27kIOABobf4pcSnl5+0S975qSxIujFMC0L/AdmQS1tzzs62Yvd9sSZxfXyMWLIfPgH+pyxhIxkhFFXHFONpcPrw6HccCUSC5n94PffOqJ59MAANKUdC10QevrFCnhIVGrXYAVOo1mlqOmnda/UULoQRSLY7frcX6FJgzBuZgZkeFomFWNeSYA8G1XhuD6/wQADyWAaBIclEJJl/kCxCmwpRtA2hC3wMUaOX//FpGgg3rYgUHliS3yOOhJ4YllKIhw5rOME9ZBgR/lpLtxt+Sz9DnNP/NarBsfU/7zb/7Rb/urAIBEgC6BBABQhkMhr18cYKVtcyhW86FhWHbOZDiMW9KcMOID4lkPpoLTOpXWtyZ7Wor1+Heppm6gS0Yzcpp/AAB0rfsgbDKRaKcWYzMRqU1P9oe0Ve2cROIAdBvvpJV1YRCpj8fkZZkXD3MUjvYBSFcX0zbS2VrX6/XyjVjSB3dMXipS89rvmZjXph7fX2TFWt/KdCukBgLA4FXFH+yVdkFCBbglVtdhBgikvAekW2SOSeYQ4QJwnGXH+Mav1fZU7QNpxtzGGgCQS1ZVdQUAiifr/qIEMNsvuUdx1sxshz5DZfAHg9oyaBHuxaCpZnBojgDGLumOIKo7pXH2CKFHXGnZJWO1SYYB8SxDDJKstzkcMlF1UfNnfeg7bdRm1nKCnvF5JUAMI93urK6NMU0xAKCM+CgfcGMo54718A4ALA6eZkdWAPALn39+18KVEnkAgGxsqCSJmUSx1FFn23ZvOoCwIbA5SYQezWDtYx5Eb0bhoAOeme1sQFdOfMFWTRcJjQA5J9j1g768wACoHW7thWVzqEY2GYCav1Cj4wCjpE5Qbwmg6FQA4OeH6/ZmWqftODq8jttJwy80tCZoEydX3AyHsKYAIBsC/+oqY1kQmnjI4sp75Jq4CTe7D1pFHUFTtQuecpW554UALqskO9Rra/McrwwnGiWYQaVxOOj9h5mMgrzTGF5HVLFKUK0ZsrF5LbM2ztinb4GFZYtbo46O3YmWPQK4Fjp959209kEwoNB8ggkA2m0gAc0KAKwBKFfoQ68GQgCF2eMcJYjR0nJIDMaBLhIFMNfLa8i0gEg/07ghvu8C0MGJwn4/AhPPNpO44vcgUZ3vpQ89GAChcv2da5T5s/6u/watSJ729KT1uwis+loWJ3nuNgyAjWP0zOMO6BfYR/QJ7qdy9zj4qSWAaV503X49AOBH/+p/3+6HJwCQ10O6EdoSvNs8+yFbbVDAM4OV0c/RmgdpDSpMtNojmZrnPAxqGzCw/hpcQz0UOq/jGwLfmkH5/NPzyMHaV4VaLeMGIPA+WNa1g1rLnB2EFlZrZE8RG/tZNYPrtMR2pWTPrh+pgWSyAasR0yMICPYn4AXUtQ2xZ6sY0gEYnNElu28mNUA5Whdnd6MdkHP3ayLArD5iyGWwvoS2JOcxWOrftTbhM0J73cAVHVWZK2eyEqfqOiyextq8HQDGFtpWaT2AHXrcv1XN9zNMdgANFGdUztTbbdMkDAOAkemHDRMD4HMnuqMIj3XmsbTQv923120XIygYhg5s6rrBGr4sHuspwGi/365ylC2D0vbVtFr6xozy2RwEZbCrm6NR6BKFOyGdJYDZibKAkjVBLpUzfBfmjkLsmp8rWEx5RCDAubwYrzIAO1kBJ3NGzR+faAmBXH+E/lXtXy3XKwDQmwn5jwCWbGSg4pQWil6MnErDhpKWaK1IqTffqlGPRIW2ZQPMhz/sdneH7fVVKmXEYA4+yZKbKU/FpwALtUlPYLoK+923L+8XlwLIJtulTgZgQVD6MdVXrxOwqnKpS91zHxV2A6frSS6dTHvMUwOk720fdER9UVnTAQC/1PYmNADpV35QkpMDCAA87Z5clulGXXvy9XI2JnJf7jShURuLW+PS/rI5OM+NlTvujaKNaFe/MbMcd0PXi5VdPT0x3XFMVIPe7CbBqIQSAKmFefZJU2qDBCB6iJEFZoAQ/aZ/OO2Joy86qFrPwyLfOfiotTQADDuzdVXfsx4evsD9dj8c4xQpRTjUpwDN/oSPAkZAi8o3uRPObOQYBgBR5jd79zF9v20vL5/I/O1HADswSwD4/Lf0BnCdDIC/94YGwL3HKxAI7r+H6hzBv8+qQTBrDhtjlO+/9cff8/n3V9//Ynvb8AEAAMRtMuZTZs8E8BpdwRmpM/P5Pjw9Waejz99gpX2mdScg7WwtrpC0cmXmReeV6/RpF0WD/mAhxZDgk9G6ewO6wYB7vxdKP8+6GVYZgSboOjc6pIjgF31Js6gYjQ3DseHlzgHU3nXSC9xNZVXda2ugLsB4T+tyTtV1kpvKsKnptFeb11LABlbLeGHYGIIvrF9Z04X98DfxsAzYU0MfLeIcpj43VcLqXp1ZMJ9Pry0AWF2Ix0/nnhy1R44Hi+C8atMCauc6/5kad89uX85aG7dCeuf28nV/cY7NQDwBUIXKLSlaQ7/txJDB/g/BMRhQzAgiZpdIvH1GWphhcbry11m2TfdHsVUz/d6X6mS8L5SonE7bzRNM+Zxep0kQzWYpnjQBXGZBdD1bj/bKSOEmvIPCz/lVprj3yCWThSFD1bUwUGsJQOe+EqC0AQK28xw+//DBDEABAEpfDvIuTCYeSZlKsFEJwPR/fACcz0fx3w2hWFQAsLaOcAiHwozTkxegKOJas3Z+gGr/l4spd4L6fOgPCFAtGxHZpvMlN2NS5WjPOxqUEbRWlsrY53bbfu5pVuMJci9LEUlk52E0GU6TzIGZ7ZftooXujUjQQrghmr+ahvrFS0zHQVpFNtkMbVliNxT8GYcboVEOGY3cnBuklE9KADfN0lOfvoJrFgGxdWxqMxDRyCiQuO8kqlr/Z9z5mv2b6vRBnIyypdtRqpnTvfT5o3jEBKlagKLeWiG37z/zFEpUGW4dqQnp/QUAOs2wzlo8ikSeQbEu8w/sJfDNAKAgYGFoJygoTRgA4Fq6M/FFBBjgVo1K42CFqJhoUaeHAifQ1y1QK/ftgkre2f/4t/T2jimWZQBEgyPCM3XvoK86JSwAtf+wAFmzrRpXPwgbAv3aLHf2+Ksn+rb95h//ju+5RIBvtyNW1yP7pxaGiJcSwJy21s7t7K/MqsD2GfZAL2ytiUSA2g8RqKmUCN0tzFyAR/JRQOmMfjgZJosPAPMhtpQLCwAMMHJmtZ78TaUAnWkGJepiKCiJa9xIUAIAKMy3pppafuaWtyWuIEApLfKGzqfo+TlbQ9eg3yFHBQuyQR+Hvo1dSD5gS3cbKvoE8TwTB4WU25qwkQEHDBQcpt4No9vUfjJpABUY1gfwYvFDU4rWt1mXBQAu90kA7bJIwEeCv5my3EvGlK/Kf4CUAZUAuF0jFx1A3ncGXRI8ixcXDZn3ttiw6zWzYJKVt0Lqa8LQKdshBj/+pAMA7PfSwFGqXU2C0IXMe6Y/usxiBhbzLX3+a4BNQ3BZ7ZazBlBdNRxhClwua4mdRxAwOAo03kPjl7sVxjvxzFLKqbhzrqWs27RSj6SyAODpdLII8D5MyjfTOvYG8IJOluj+VGX/Vclz4HowCbEGR6RBYdOaA33dGmSOfNe4OvFuydAq0nkHAIQ8D1GZPi7QifZuMsIpA1DgW9V1kLWyLA/I8aF0MKh5e7ttL9fr9hJ0VNTuBzgCpCjaJ0oPFjGSDQqVGqBIeBMKvSN4+8B6GLluNBYX99XINdd87OIL5azdWAcr3VeBjVJs0NipV3oDaDyxAEAZAIa9GABEk0AtidkCFqJVABh3rb1EjrHAbao3av6jfQjabGYI6a+/SUMwBWLKCo6n1vPTVlRqztQ0vyX+83to8eRgrQZgAgC6RyYA6Dbo8zYZb5HmAwOwUGlDo7JsrlUkaMFQAICz364FZzcYESkDWs08VhCAERomO+0CGPX7AmOp5Fv/z2RBM01ue5qqbwfCYTncwUOK5ioFCAQABjziypRxfTHKrCRmFQAs3TQ2LTXdSdj6jT+BAfjxn/5gu1x1QIYFHAEkgpjsS0oUMyBUBa6/xzDq8dm4y6UK+sxvUMmPGR+zk0BnzWqMtAIAkpDZydNOjOVROoh04FXPBwfBlsF6D5R4pPPG66tlPWlg9EyMUtr1BOJ9VFYDUtGndBBSxHjJtF2SSwKwZoIII5v1TxvkRNyh7WndH7aOVkRdlo2sEjCwIMvtDhvmRDr71Pcs4J2gyWoFtKTtcGXRcgb5XwfNM8gDv5NF2plvUbbC97AlgAB0v1PuYbuM9HcM08p5vXZ0pO3PrFAAQFmHLieL1PWa6VIjsWkLZQGAbNybUsSRvFsji4Wn2WjVviH23/FEu/YKANq6zX1vi2ABAMSGGRgnbKnflG3s/JCwWH1e5JWT7XDnmDQ9il+jLMEFjzOm9y3M1txlsAAFAMvuG8y1z5cOJnrHAKBdO+wRSxoAIPjQhtQhzsGLUtwiQLfHIaCrCLC1ddeYGAg53JeMNiJs6jQ2f78FeSGAU5tvRm+NgOjGNciK3lnEE15jg/IiS6WNjBIAB1IFpnnkGaiiAC0AYNSp7P9V435vZgFM4y8ikGYkorMUABT8R+ZgZfUEAHoNZQHuTw0T0EPR4EiHthctS8F2rFZVE/ueRDVLSB/rXt+7UOwGAjkAkmbEbIxatADA7iYRZBa1xTuUQnBnjOFIxYMO/somozQXRXb6YMVssxRXfOozXnWqD5H4F4S67fcIFdM5ILpJlBtagE4p7JIWHVcPgPFnbZLIav38NSJah8soSdQ4aGpDKCewRVRWOJ8/WFvgu1sKNwGgA1S6odbNBVJXGxoZnAFAzDJGG6BmWZwFkPgUg6Yr2aLXUBdAn5dnWcAA1CrYXQKpIZYZ8HUs7V4l9Zz9OyNm6iAOg2pzKhCIt4B720H/upcOF9SQyPwXf3gObXzLlf1rP/7GH3/P3yoA8PqGD4IFcYt+JDEr/h5c7NoNwVCqznpYQFkK4s7Ci1dV0pOldvULycRVl9d+GFNAc+C1pk7gIeg97vseeYisRoDpgb/4XJQFaetttQB9np80S6G/xhCc+q5Pv/e66wEC6HzSBpOJ0jiAY3nd80PlL2XAlLCSm+WcIUDrn6YAzfX/h7kRa+cNrnxLwyjnnbsJYvTDCdPmTULJmEI49T1mQIZXQB0Mw2LoP+toKyOdV4x8YIhabsXqXa9tg59sELM7Fn2m1XiTUZR8FpKpjjbDuSNtMrcAzwa23lUHW2fZPc8KAtRiet92Fyh0392FuOg7wEkVo/oOQ/IG0D6ddd5M63o9lenqKYCoLhtYDlr2JabLTBNp3MTgONY1KeUNe/2dpVEA0LViwFiDrxWsE8ZmZ8YCbnqnx/lnt8L5yyeBgVW783YGuNWXObaYvnBJdpeSMy9RL3sDgNQNXbt70w2O/a+BAINwxgGWYRzDetHiNRgAswAdSuKatVqZ4nsdOhBqXHVgZY8EACxM0QD41pbuDKoqJebajtoT/aG1kbJIBghgcwx6WYHFdOd9e30RjX+ziEqbu2rNNlmuKvY1O9V7VAjnaYEXZRAEUJcXOjAntiTQlgATDnY5J0I5Ken/+OHswCkAYGdBobYMhnGdXRoJR6qpUh7si5+FnIwAYZiicAh4ExvZwjrUhAZLWA44/fXp9NGFmQIg6oUMU/L9TW8xiFLIPx79+T5aENPd0XkImQPRjMjlBAMAaLn+2dcbdWqBYMsAHedKKSLUZloGe+DrXp+fPpuip6r1M0JV11wg4vXarKO+E7oe6QySOUFOpK6cgUQyslo3WdvLoI3pQ0bsF8o3IsBS+A7gi37DP5PPQ2kGlZQ3adrvrvZ+oGVPAdKClcECRI1cRb06c1x2qiiSzohmY1aGW6iljBUQ8N0/+m3/XQGAnn99OwAB/Nb9oBSTQyaCLzIZrrnCzCGe0jPwvWD96PN5v7QEkL1msKd9H1DabN+H2zLBsDqggoKxFnIPHcxy+I4sNsXuBzbAk9zqYYBYV2v7RYCtISxlyu4PWICEkIUBcBtk9ir7ZOSsJBiuBastlPvA9X2dBRhgvUZWKVcOCj0MpjPRlECG4YzPQtxHATMN/jy98EtT29MyZVTpFdlpwJV/smVL/2zLGQAAMmHaSR0rImrWPVAC1JbCshiUXAECKwAA8GR1gTnDtoSp6LobAXqxHU6SGhxFq5xe7AUAMLpj4gkhnrr3xV/7mu3miCbqLNZblciTGGL2gUWtNlST0VW0UhRsNZ5UKsZYoOu5av2whtZ7WAdAA4CyK8nKYTGIoZpm3pKx98Bid6/rZqQ6W/C9H442qDVWy69/CACYpa/OaQsAONjbGHXmNzEArlO43x7HOdf/VegPyhYi9vCFei+7lW2WAExFB51haAL1EUut1MZRaysI9sDRA3Bfsg/FwMAAgDE1zcr8wruMhe3AhxwKU2Ogza/638GbUsH/7UL7DNk7WawPn4VlEIXVQNIBR30QQoZfverhd9gNBzHTyLIAAwCU0ekwv6Xv1F0Nx9322ccz9FMEZ3qvAoyKIR28aOB87BN2Y6MCFGZEBQHMXEBQphJ/AUBBQBp7XDo47GXVPL3YyfKSEbd+GxCGSI8aamnHpWHKD6KGQNyr3geCfttx2o9reIdr0tCB1CVxiPUKAHJ69OBqRnV8+oj1aeuQbdcLEta68oZbRIHeWMPLISNJczAVlGSoAwzA+svCianxaBug74czvsdOAAJ4SUi+cjBl34UyrLsaVL0O2yxsMwH8tidAxIBoAdKeGz/5OfN+ggDXbU0OtKvktn3nf/gtrw1pACgBrBoAShENCg8iwLSHNat2NmoTEA40b9N0y7RjxA6h6eMGW8xn7Vkk6XR4DwB6j3qArkr7lUqdbFBYiBWtFThG5NcJpe7hztwMbFRKIQN8OgnV9zjngd8/gk3XsE01xip4dMb0qGYPW+idAFkQANBuiq1YMjuE8AWJH0qGdvn+PVDHiyDS95+iN868WVv9TAFblEp0tpJkjFKFxrzIyKqC5eHKN4P8LEHUT4LztgyIztEmPaODIW6KumUV8Y0gnADUe24Wqcr1dqElu3RJbE3mkuA0HDjzvxBEFcQFKE+yIY4R1UhqYk4Hwxb3yJwHJ3W6OPksAJglXg1+e35RZ5tmzej4VVnwvO00IE1D3Jx06v5RJmnS6OcV0Mwwq1kCGRq2dMW5DXDpHhhnS9akZtDol5mVauUWIbMS2e6Vufpa/2es/ewwWwHAaX/XG5910+M0Z+pWtR0HIcxIcMdL77+q/6adQXf9oHbgiwbAk/gEAPYcOBaLfAMAME2pGkgWpBa66fZkHG4pNBKLlWOkmSNDzWjYu23zoNJ8o1LP6Q2DReABsAEwotF0P52NcmKqkQ6beqJOPUQh4NadRBWprUmshYHK4bB99XqJSz8Ut0fbJhvrfTSVe1NgUD2MEsBRtqqn/XY+Z6zt8lAbXJ1JZJ68XRj9+lEMO1uRpuEzH+ASE3lIiAecdOiS0VuyO1TkfdaAUt07tXlNBkAhihpvf4eiM002AQDWtdhDp8EWIHOgDNCSCcGCutl5pG8AACAASURBVH/hS1sLbSTkOtoCAJZxsT2WW35u8GfEcGqax9OgMxuEHVyzwVvzNQuUe9wDtfVS/PMjcKujWA55d3+s9F4yXA5dCZBm26cPgYj9PISn/vvJqlheEwAQMAlGVhhL/OeMrHaVfhoEf2sBFFESsnRw6mcvtObSa8++nD8eBm74SujIum6/+i8AAH/1r7/YrvfTdtVcjDgB1goYsdPsAiAzLx/Lca79IQZNAWYyANEupkeZNizWgEs0g06AJvbA6trVpktjZQBWXYBp8yUY9s896P01AKCkxcoClCId4EJHeCZOMiSmz6faDJxMDa5jFeiX92RrqGQ5hZapG4OvWnuPHqO+F2PNtr6is8qjEAJQAwAQX0fwW/YzYMZKjoBXAlAAw7DBoAQAhwyzWga04B0RHiDkcnmZAtAYTLUrQN9WA62WtEqHFcNcLIKCccBwrdMA+boyNi4v5nOYPfIRcuNn0tVQA6XBWtWTsEzHQq9r/RzfNma4qFy3P2xPx9P2dDoR1FMechy5vNolFV8VmD59vo9u92ZsPZ4hCNDV5fX6dt1+/unVXimvepbquDk8aUa52QAB9cNeTrYRaib58GdOvFrxKMJHJX7pYnJ7OgOKBoAYg8b4SU0LpMshUwkTLwvinj+9DMlLgXkcHngunafSEn0ZgMPp6Nt/MgCAPm8rl1lJZxw3+nk90EN++RKdxU8wCw62kZGD1gHoq+fESyyDcrN0kOtbWdxa5La+tIMjFPzxdDILoPX7TQCgogbmwodec2DRsTqnwrWmo5vtYRBZoKWXK0ZzlpIFPA6WnBzsO9AgGxcDCwV/ARW0AaftWQyAywoAAPqc+1uHYWxVlf1bEHYx23LyYJX9tj/XV7IUNY/Pa8jdCtTs/bpxDCvSVgZ/2n/GMBujXKHVtA1mLKYFz67XTuU2i4ca+v2qP7f3P9WGQUdzmEBnUUM8HjVcKBMWdXY/y+p26g0E+HRvjme6J4ZyOwCgjZamSj2SGSVxA/ZjjX/ex1RQH3wKnIHZqS4Fwop2DADiZLi0FFIOWMU4zvd88aXs0ts3WjKdgRXBJ3NvdivgowwCAITewwBAB40yKwEEGxrSw58zYQEBBOvWWEX912LVe1KlIpfRMBECBMTX3wzAbru5BhrWqeN2AwIIdNBGc7jUffvVf/Yb/rx/9ec/2u53nAAFAKQ4t+jL+4tsyX38Y87DUmMLAHi+vAIABgjA5pk1XPDX3ISvXova/zrAdV8WrQmGWqGEo9PwzW0tO/d5gOThqdCWXX/3+DX2dSvjeW3A8n3bHynxVCiLXKxMzX378OEJjVOzx1jjUpPWsKyz9Q0KGmT7ANNOEuw9YD2GEavD4O62Hc9ak3NCnTPAipCHoJVgWpDaOQ/OnsPwDZDle9a0OQDAXiAB70NTRWX8VbMcxN6OmQEFz3TmAADap77Szdy1twEAYA1K//eMIv2byaKucxXVDgAQH5GaxVH6TfKS4O9unJzP1pPct+3JRmh0TZyPh+3pdN4+np+2czJ6vbfA+OvlxZ9VIMBXLgZ2t9s+O8n0LWeWYs8dfdinl9ft9e2+/d2nl+35um0v12172x23q4L/4RzzrLftsNM48NivL2WUBvvBlibBGPR/rOIFWsbIZD2DFUQkDjgniZlVW+DbcfbVV88prc5ye1Ug3jbWOBGbzX6knLT7eH6KfhNu2fWkZMAgxoxW9ay2oLpSVFfafqCKQZOwkQgBURnOaXkdD6lQbbMU9UOL2qhYK4Ytphvbn5qLfda0NVNvHXHJYhp0S4bpcEhMgUgfgHtXDflQAnMtCId0bnu8b/7dqJuzBtQlkc+b+v05TwQon57O2/npyXoFH+u3UKgRHzcYT+Sb+nuEXSKcmSglF6ltu54yjEiByvc3A4RS87cXQwwtXC9OFuSAeN1tZzkhxs3PQMy+1MokoyqneMSzzSFKW5t+SG04HFbWBWWC4V3jafU0vfE6WtYPddvvJTqkd1yR43BF2OnyWBgkDIHI0vVMc3vDlMw527p/b7dpP+xMaRFjElQf20RXoyL9u2uwVWJbOd3rJDen7CNHtHS4WHyl0o/0GBhJtYRL+bltS+A4Jj428yU0tMRupvIiNzLAonvplUnfLptmAHj4TlJygC6H7pDuOHAfOQD0cw6+0hRUp0GGR0kgTIDAQASvfteIdHnMOO9pQbcfmdo/plw4gd22f/L7v+6D4If/+gfoPywivG9vGnSl6W0XsQw6IEPrW6ALO8dj5/4JcLq0YBQzfTpckom4y6UBN6BQWjIgjGitLCK3F5BtiLAArrVFrSB2ZQFgxZrvo98gm+S8MDDO9eKpwZqeiv2UY6ghYTomtst7RQABVlDrm1ZnrMsrTlPI82TR9sGbmZsggM8LWGgJwkEg0rTzU5wCxzTJpS5ufwaG4Fi89gBwtVjFsnpAywJ5JnwxEWCn0kcfjVkG2M1pjm1Ny7NY680DoBoYPgKsNB2lSwh2crUeVxu16tgFlnoGfsb5f70cAuDDJr+UY+59xdzuqul5n8/BGoQ50jjfJ2X+59P24em8fTg/+auCujJ7g5yX5+3501fb8/OniLLznrvr9q2nbfv8w3l7evpgkAQ7vG1fvVy2v3u+bD/7dNn+7vW2/d3btr3ujtvt/NEA4EUC8tfn7bzXXunApQSKRRcyulSq+wlQ9pmkaa5tcx0zdAjSZdfdCp8SgGzdzawmBlisOJKSWYLgNJqxsMwLrC4tpbvPjk93HypaQGlL84EXARdIgz7/90YynftN22fGkUapW5RWswoCpx5sDUGu20W0ea0VfXDNKWOl1vzQ9fAyztFZwbseYX9PpgX6RuTgqECn9XR9n+kiZbC+Fmxk9TNfKcBn8zOScxDVPqhxLOR7NRlXAEB1Ydfsdzq89RvDGuotFeSwUcoAVMxlAGArSWW/2/YqI7igVV+VJy/ODgbVTxl1O4NjEbT2/dndGeyoSdunb3g1fgjyX8VUrsuLARDAsPGd5hAgQGtRh8OOgTm7nbJ6TRcEAOj9D2/04er920ZKsM1I0raVJg9uPtyvV6GgihADUFbazM9uob1GDS3RwqKWMi6+T7ZS2XbZzPL1rxWnrg9ZF4BXmfxhpzbKGZitiRmT29hEXlfxGddu6PRABz1l4D7j+5oEcWk99MzBDzBs+i4bRQ1hLK2Met44qF0MBKxsjcUptXgOeTMBKe+wItMmlbbCirB0z+Ycdtg4BqU4Vm3/9PdhAH7451+M4KAsXOD8zQBArBOHucsAntOAMZLAfqefSUDmuZsUoOdzQngCY1VfCbpQp1CqJcTEk2b9HPwTDBQAZDfNenVeH0Fsu6HTH193QDnVBQxbU1SvhxHkMlseZDIyfzOhIZUOp4yB82ROjbXVZ+7d1z2SpkiPq0lJ8ELAWDNzg/vFBIi6t7qM6MXvOWPA63LJBBIdzuXLVOkyZUAtvKv26zcBgGCig0pk2R/+uZYaA5AUFNf99lBOcQI0A3CTLkAaTCXNTfMV2nljwyXV5A/HiEARNBcA8hoapMPeEiNK1q6fqbR4GVOd8pHhcyZeCgDsLm/b+QAA+PiB4O8SgFp5tVdUSr68bi/PX20XdSQonrmUu9/O+9v2Sx9327c+nLbPPn5mdlMl5cv1vv3802X78vmy/c2Xn7YvX2/bl5f79qxnff64vR1O0h66fHLa6zzP7I4yHdEJ9T4RCFJWKgCIF47ul300Epiboaehx2JEAIDYJsoUBgBhzVxdrag5pSHvOdP/k00rqDCY04n5YX8aAKDqeSayzT5uU7iqOTpTQqwAX0hPL05yGdxSA6FSHaH1fYBkGI2Vt3EN8+uIYowjYPsqHbQT/DtbwFnhEsAeGYDQ2yMJqECHD6/vdYYhACCdgcQwQV+6EZ9E3S0AQB/KqDbCrWYrDnAnakUFAGo/u0lEdWXq1BgSpC0c6llsR7M3z2NXqSKe0qJlDQCMfCOnS1+sDmRnCSkFlNIu0PHikopfbZDuVZ0gYPy57VOF00tdyihQUCQMgBCSLTEPOtCV3TH9CRcwSGxn/3v13euiGbJzkIhSQbrKf3U0jHGxDOcA7NvINkAmA4F2h00AQJsOgDezizIoK5W2AoGmirYSTjkBkCTgKpScls+wR74+nHuAAA1arZ+n/hvCJG04cUTz+vMUE38G2gZ1uNy3++slgTJhQYe5/eVp5YMBgDdo4Ceoc9ArgDh41CjIbYRvmTGQzD8KUGf++d0jF8qQiNRSm/dZvAk6TbE+4DpYfuOf/5Z/5os//8LlK2ekaR+8vr4ZAGgKod7KASltnc4m3VtckSif8ZsZgHhHtBSQE80BoOu16f6av4a9HmW3xbZ3iNWaTWm5Jpd2OKrBzOK9LkbSICCaoskBUFSSUxy0+5zoCftHJ81Jsy6iZ3IpwJ+3GZb+EKvZAQDo1pkTNVO86qYs4DFTcPM0bco7ZH3NsGG9BUTwLgHtAfgGADjc/8MAQAF4ee9mhmg6dovGabZCF4zpLV9eaOMb+3GwNUmhzFR+MwDoDBK6QCYAqC232UUL0An+AgEK/rYvDxNrA62wI7iCJtmK6FYMmMrYSswc/M8N/tT41abrktzr6zDXEjiQhfXT7rb9Jx/32y9+fNq+9fm3ttNJ5SCVjW/blz9/3r789Lr933/78+3L1+v2s9fr9nzbbxfR/8fz9iphoPbpvlbEj50Usyw4VfyjE6kls+gmHH5Kz7fMEeMgl6AD+JrAurMmjNPqVFow4EQ5AKBb6+sAYDtGt08vKQIuhkfY5jGqeAUwsuIY0FiIRLuCsYAeVXrDm4W6Jhgqzvllg5s+3Bue6UbcctoLohktcEEzzjJyU0Zzf2xyVwqwIhX/nT5tg13QjzPRoK8xES9jcXVT5ANgIiULiu4ERre2HYhgg4e1AEB79gEAuBFqRoB7RpsJhXo2gBrBZQIAVAu37U1F5Pj1j9GpFn4g+Gt/99qnTy5Jd8bhDXaDGnaCaHuMTflG3JYFwVmQ71MJwFZW+BTQJkZbiwCA7gzzxJ27brv9aTscnsx8OD9UliIGoId2RIB69hZ/ZiQngZngbCq0fgzazFcByBxwy0HjbOMb1LNDbBbGpxXbUWPNzAG8AYYnMesxVtGtLQL2VBKKxsN3Ypr06Fah4tW+8BQT9B7BwR7C8vICAwIZR+sejYUJ+lHwjzkOAQLmv5lRwXCqKSC0uVDq/Z4p4BsNNWXzLtP6HLqqPwNSh7rC/33VPqs739J6pePoN//lbztEffEXP/JV0sJK6UAHqkoA2qO6Jk/Ti/87rBf6D+rQOgewGNYaGQBtYQB6XdlO41oJf4C3cXAN+j/+FaNtk3vWfd9DDQ0BI4e9H5bMvwkDpTAstQ2K8t9BpdtRtF69ExLaDXe9Ju7bWbMaLAw21+HXmTIfhK02t1rnUQQAtLThXH7xJ/I9CQA4+OID4lIm8eGdDymNgfdMkoFactvOfH/bbkeJficvz15N3d3bnD1Qt74CZ44BEpeVVXsvtFyNfN6zAxYJdtx0rhcXSFxRm/jREaG2SJ5BAQASEUaJK+ZQwxdLCwDQklT2PsZUjzHXMeWJU7w6qhTQ9VualTZp2ITN+oV4atiTBdX/+XzaPttv26887bZf+vi0ffvzb2+nkzw/Dtvr5br93c8/bV9+9bz9zc8CAJ7ftk/K+nXmH06b8vKrZ+lcYOUWcSpgrQzdAgDg2/zPQxdnUVL2dE+RZiFhYDihAbtKYg29vFbQ6I1y83rGJxb231YAYM70QwCAVqLrkz4gAQAjg8sDLi3ewc5ykwse2N6UwSigdlCGA9Hi298xtLZ1AgAw5IRN8JQPVNqCOts0vbCmIB7StOhRiysdVZHZyIyDbNENCBk+0Uu5tF2RlOU1MizDNzWdCWN+ZfrlHS/t/BQXKjMlZJoGADIWushXAABgsaEMftLr2doy2gIc3dwZoFmMqjFGb+HrqvXy6KWd9OYQz3Sz6fAThxa3rAb3YZ60qNtzfgxkyN472GjOh4QYAI+mhf43vZvsibWsZ6zPpLZFJsi5DUcBwqf/4qaVtVQ9hxdEMnMH02Tnev/rPYG6p3qCbktAPajWumWzF8JuNSipuypjOoipgAHgvQE8ndg4M3CU6BXZIEQEBIAJ6edu9i/BYUsAPmgVWC4vUPwBAaN84OCmQCyFMAHd2cy9ARMGQOZUUAoR+nmUqrIerIABkDiruCQ3evo5dGafNqU6QKOWWGnlZGcLCPitf/k7vtov/vxHnmeu78B9bpbptE+1t9yFEtezluG6/8awo9T022khLcJgzkZPfoWtUxxoaFqQ+lAjnW5vBP7UN8OcdKnoKDx20qA+dw29cr0tGQ4AMGYd5J7YKpb774PS+71ADrB1PmOFXK1DAQDnAYyQL30pb/iQdyfQgCppHeW//V7JnFWrXueGFDC1k8jCVT0Z077ogwAIaADu57T8JgEqAJgH/wJNCxSbIAxtwMz+V3a1+hvv/qVLybqO5Fpvl2dAb59fnR49KwMdyXhNg9xO5iQxoby0285HBXAyc92T+AxtL8+fAgAERvEn0TEtexTKB/pNuZpuCvYvpYabQQWAAHO7FQB867DbfuW423754weXAM4GAPtNrXc//+qTBYD/z5dfbT9/fdu+fHnbPslBdn/Yrjr3d4dN/V/POicDAPps+3yXI21k8cuKSGEma2I0cYZPSSLbkklZgA6JMgBQB0U6uOZSK8s5hZe9LjPrXj/3bfdxd0LKIi/kGH5QAkApDQ0U9BTnMS9aDyRJAJVgIgyA90BEBl0wFncEDdblKsPHg2h2Gz52WaTtJliyf3m0t4ZZAOAca1FLjszfCCje4DkMzudzenIn6Gjwt8Am43xbJigDUPc2eoERFVV85Q1ohkMAQAIgAIDQtIl1W2Wigren9yIs6vQ4ewLofwIALjOmhSkAoGUKlP+Y6LwHANZOxB+gmb5R+kKBclzwswAEoHXVyte3/NmcmyO6lejhX1IC0M9rg0mkSXCNKmrbXalRNdbiCEjdvYrXAgB3G3jBduKfsn9lYLMEMJBqEbVrIPlMec3w8+i6MwTCfw64WMHG9A2YhECPxE7XU/CjdhnPCnaM75vaRcteyAHMBSJPGmOjvb09J9sPHAmI6GH0+vpMC6i0JhIHipJMZ4hR/U7+Gob0YZ6YLYBDnmhThrWke3UAAD8jGVG9qo0razu1Qty9p6PZoHSjZ/j1f/Hf+PN98b/8aHsLpc+1kLWVEhcgljCxgd/nwWLGhQoYnwOL49vSa2UzJYBRH25Rk8UI1+J24QnoexQ2AdE9rJNohWgOkIms2jNa/3QnAvS6/ssAULIwZ5JhRzzX1uZ9ATanmnM2fL+91mhjLgBol01LktrnVQ4MEMEy+FonxDcxAFp/YkBrBLMyHJ3EqZfjLIj3xtIZ4DT5pFbGOUkuNgJjz9fKFm1SgE/uF3sm5bilfr3W+uuj0b28lgd8z24qcU4RHCA6rK//HLljFfJeK8mYpYUK5S8A8HQOCLAbKMD85eU55ayMPE7tW+2H7s9XEpMFARCZIlM9E08rN6Cg3V3XrPupUsHnh932n56O2y9JQPjhA9qwDHx7fnndvnp+2f7255+257ebQYA6AeTLadC8P2wX+cBIDBs75gcAkFs9xJTVbTRSk0EMkMgKrbaEvVHBd/eQtQDiLKMb0HeLAegzGewNkRux3zvdXDtIdp8fnpB3hVZskIuqY24SoeJMI0siMqwXlfmrP1JuagCAqUTsgvGh4jnOUHXjNdwDKQEb7YBVKpr6rwagXQXldPJh2s6wUh+j/lcFeujAtqKxWKH2vNGCRK1YXigZRNtz/rMWzgoAyOJqpyiNBDPtlf1Xke5AlME2FW0wlldZM3a8rvnqkI/IqPcGASDtNEbPCkChDxscm9loa52dQWa8ZEsDA8hNPcUDTZQSjY5OtfEoiA6WXvVOi80wFmLEKACggVUAAK8YAGG9BZplt/eYhVnxk6WkaYVCqOfXk7NWjYgGkR4l7AJYWlbq6T+ELjbkWN6nIsAMORIb45cZtWVSZP+3nSmFohFaQq81QDQmayuJt0kzn14/ZQaU4ZopWTeq2KAG9CmASXikYC7B0PX66vZAHCF5H4vt0gvs93b5CRCgm2yGwbceoMjGzuheZSAvAQBhuDpMpiCAcczTGERr6Lv//Df9/j/8/g+3NwmqAni8T+VxYeYqjpCZ1tmjqdmcDhJdpxggA4aWAAwiYl6TdkAeI1nxmik6YZAGsgr4iJHHUClZzcYNtLVg2sMI+F5ForC5kwNwNvh77+dgLRBeg6DryZm5ZEwRXYaDxRiMJlaM9WhYnLZKr/HjYZNZjHfs8tkKALw/Ms+iNf2e/0g5btuTSkuLarwMwJgf4N0RgLx0P/l1xdqdJSae5ZFFfxY1OfcmRAxvH3ZUf2+j0QoyF4DQ62QcdBOG8FwjmKvN1fWTBxOcfr8ZAJdgZ0ljgq+cH/JEkQYgAODDWaPYFS/I6DHWkicMDADlN0Suij0/V3ue9meGWXEwPVRDabl27Yz4ZBbgdNw+3++3Xz7st29bE3BKCOGzSnz+8noxCHjV5FgPj9u2iweoaWLrbnvb7bdPWhfv/CmCvvylTqRDnzM0MWWBuNPk8wsIGCwNwA0GYAKA3lOD7qGziqdIsnyt2bI1fu2VAfjW8YM5+HHwJ8sCibSmQZ3etZSI4rBdBOUJALyofhkAMOaJp7+/tf8BAOp1nb5N1e80zlFPtcK/BncmCormiYrZCz5ZQwAC2UBFZlEA12TBimUt/Ek7UVopF8oBZ/e0RZTxHgBYTRoGwDVxZ3LUp91jmYqGF6gZEP5eAECvexIT4K94To/58ZryJXX3ifpzyxIGAK4Ns2g7VrO95y11dJOdFeBak40OgJotrAWUT+igZtPDeOew2cgjXv4MEIqJkH3jOfA4VGgvKrUOYxrKVM+h5fYApmaDnCmo88n0oTT7d0cZa4x2s5R4UkYygq0cO4eWGZ4iZYvzVpVzMpqAAB07FnnlQECn2nneUIWHCPUGU1VVbaaKqb5r1X9+382CqKf6hMvi/hXtBNwr1d/htqa2V0RIl7dnB3MDgJQB9MxVF6VnOpmsXiTBX2BAAILsPwDAzwQAoGfzYiMXQDTdOgHbyYzVcdOMDHHQffvOH9IG+IM/+4EPMVla6/rtoCYPh0ya04PHyS0amdZyQ6VbUe1pZgsA8GdXa1xEgGVVHCAbVmKApP0NDxZzG0op9seIhsiUe/rUpyvoBAB7CVGzHpp0jGQm+79v2w6YcRW2Um3w5r3RLBX0a99wLLuXWvc9e0h6IIEA+SC4zTIv3nVQgMwBXIOipSiQbiMxAO8BQKzTAmvCDvrcmqXPAoD9k2TFqwqdgF7AwyrvUK12WAQNb7vt5YV2WCdFAb9dw3qPlQFo8J5lgtv2JA1TAMD7LgF9v36+AHAEqsFGwDAfDzsr993Kd5ZQGzEgzCleBLi/isXJ7+tte7lv29989bJd1JkygCgBvs9QDJaNycTWuCyGpul0OmyfHQ7bt++37TP7u2AD3OffQWwyA9K8A5kBoXmL95nX7n5zATBljpFkLShsBQAPnggLa9d7vwIA2NoJuAoA7MWT1lrvlUyN7GIpzd8R1fYxyf0epXOtiF84f3ZX7UWbDVHUdH8DAESsFG9iiCJZ+aZNzrqXnekRT1XLBXcRlc5qy92a+XfalWt40QJUQzCYgG66UBkFBFDxpbSTRaXjQOMZR92vbXGxYsSFLKgzEYS8MY+lwpwx0IKWLdWk9AuAwj2pvaKeszJMIVN3ARihkvE6q67vgNsPWWR6HJ0P70zbRWjYdzQIiPskVCkD0BLAsEDWQRWthg+/gexo/RiirQbLd/PUJxuggwEKqDU06xzMvwE5X+QFnizG9OKabfu9MWAaP7/0bel9XA+uUCqjewn+ZQSwZ8YBcooY7SNwoI2LkkbnEGSYh9eFLv0dA2DZD69d9gGw9KAPHTztWcLA2PXaSrQuj6Ya7y4BOPhr8/teEfz3pzMA4CARkI6FAMl8tiJzxgS/mgF4ff1kEKBSgFiA6k7avuejehEDdopgUyi0HRg7+VC8qbUNTcEorWX9yrBLn2f1Fi8V/msyArrdth9+/4vtWQdqIqLbdTPMqU8atgzhVucbdP145whgRBVnDYBFvWltirreT8PdNxk0Vk8ATeOL2HTSmME6AX76fAQANCncizAJ8VIfHpM2k+E9ethZdFbKe+QK+YPukUR2SQI6vphYC10pEZxJQXY/gLhudPs4IcoDI7XYAgDNAVCkIQACACrgc2IgR1EBpbT8TmiUjziYqNB/CdBmB9POrLPjTaJdgfWUBtYSAJgEjUzdM0cykGRFDGABAEf4wqTsdptKqD3L1xIFr3zfnmRlHKOxdp448xxW4AvoWTw+/LzdFfbqDF3BXyzA6Sg9gABAfAE0jjoAtWcsJnG37fW+2/72ct2ePdyNmQU4y1K+HojzwaY3gkuBk/u2ffuwbeIg1zJt2ULdK018Hc711icBAsxEOPjLHjgxIqJZPYtOnxSgZk1M1tmfJyJ4X2me7TcBAD+PAtNICClV8vdiLiAOA1TrEpl4DlOadRuI558VAFDipXptAUBp/C5+Nn9nkCcmpCPAPcK73fYSANDDu7XmPrTxAUr/xwTDPuCeMZDg1z25+AmoZ7l9vKP1JsWhBj0j7Ngr0s6ghxKAMJL9pfaVMvigpShqUosJGFnbABW0m3Gi9gRbl1JRhslsgdBUZqDYdPqKIhZxi40uIlLRoeo6bhTerhF6dSkIMBfcI1UTcCkRJyN3lkSdXaxC70Wvs25RpX/877UQXcblmhr0OGUU8mROmkvQ0VsqbdD3jP4AExwOivTUuxVmIu4e5AQJJggy/leHoCGflfcV6Kml0IdTGAv/lLsJ+Du/b9vQ8plHHdprEEfB5N4PFYGNNgAAIABJREFUbMMAAEsJoCwAAU5OmLRhuRzg/uAwPjmwlXEAANSypIenfnhl/9r4clJOH7YFZTE10vfksHOnwJsAwLONQ67XF/r93SpIOwHlPixBRSnd1Hv9FlFggh5MXYCZtQliAORA99IGe9ZvmYDwLIkjWcPUwX/tn/06JYA/AwDgJp5aaRzZ1k6J6WVBWUKgopSmjKAQoU/mwwO34p+hjAsXM/YB5zLgymvSnScjRyfpSYlKBxfq/fTwp/6v77HaRmeRhiFFpNahXbqalhXq5Dk6SnKvuSHKcNXVMoeb+ZMY6MLqFEA0+Hvf08+FKZLCgdbrWsbSZ3Ppbo4IrgZAr+nyhZkaAYBHejynR4JXAgdiCvZd7rPPBv347gI4Cb0CEcVhyuE/y2O8yurEpyWDiLFi6v5cRX81slmDfwGgShgfn+TDx6kwzKfMCHKWtFTX112Bjq7s9nbxuUj7Hpm/AIAV/fu9W/s41zAk03PVWatzSQDg/319cxIqoAa9H0Y1oj9n/HWaXFgOvaaSro+KgV4/mD9Vu1PQDS8yNVgthwK03MjJGRfTsnberM59BQBlevrfXr8B6X0uZXhXDUABQL9/BQC2O15KOANMLILPAv+VFdp9+/TRAMAOcfmFwpjb3V8SL5lSSQAfU5f6ULLgxoUvwdF1sxxwddYbTlEKXlbxhpZf3rVlAH31VKblegYlHOTUhVoNQEe60pkjJDrbJObmYnPQT7mIMcpGmA0gQNSYJEz2zEBy24TwCwAAAQIJrbnxHmpNEVIzCIhS1YvBQ5Q064DDzO6IFQGGm7AVa+qnKwCgrQ3BZtG/F1Y9o5MJUYOcXtMP3+txyrkXKXMMAV96+9o2NUEAKwPGR8jSbQQpAcR4YtT8EA7ah5YpOwYAsjCmtYkRyp4y2MzN9e45nVGsjgWXqbmWAfLhHBQe5wZAhYyRUm7gaJ3CPvNU1Fr8fOOPw6S9qJrF1GhNjQPPNstp6hONLcSvMoABilwc3+igqLgx4KYBQcGT8dGi/58NBGidi6WvNTYJAsn+rcCXH0C8MvB8BwDgZUBtXABSjAJdJbOmaFIpWzhVDw6oCOEMAG637Qff/9H2YgYgAaMHYBzUUN+nSJ6JkhjmZM1IZKXPbQphZo7ODTMRsIdyJ2X60M+/aW35Hua5+KitmA9l33YxWMKARx/JoLbjP7SiNKL8nU2qnl2NkMYwmqWO3SzXJSIxAP38pMfLfgIEPJQnwQ0BACjwEfFSpy8DMM6VjNHGVRFnPwcfl30sIhnlg565IX5n6WUAgOiDwti5C2BXZ0j2JDigSpYC9RnASO7Wd2Lk9krf+/qWKYtr0PbeD9jQu3z24USrXQTgtA2vzzF9FRUhN9Y06brfDAB0PtoMSCBA/x1xoKyYKe0gvHXmf7kAAG7b9jOL8wIAXDprPGEDlBnofn4oQ6WuTskAN1RmEXBOVAxaAFJw1XtsZjPr7z0AACPOIVlOMgcJHViWUfUo+qfuyQlOh5N1vznxXoaa5XN2n/e5FOStUfw9ADADIA0AnXk5EINo5+LgIQIAMqd62ALHpKbZaZtnEnQr4tNNf8k0o0HTRXHdHtGTM5/HJbaK/OzdTL8C15GafD8wTEQWvxH5nPakv1fPfrP1HoatifL5Ovs7scEgYDqDWRg0+uqzQMI0GMkrSzVVXGRatSqbsSNI5VFtVBuVuGnVAoCUAOCVcFBDBIgRiA+KDulJTb81fhubvOuRbg264KgAYPSFV8Rjx7GULOrlvugHqqAez2NixRyAbmQc0aZsD9hgZuWi4/0+Mo3ik9ENELp8ZSzc8dHnLEraMt49bZUpE7SWq8Al1y63oaIFz9EqZfVkT2B7Yr6TRVBwN9v+pg3sgonT9y4mCkdEGx9bBLjf7vIAPhFt6XCwK3kACGHF9/56MQC4vL1s1zd1BYhWZtzv8JuIpsLZv4L7YADq8R1HRNUq29WhTpK3F5cNfOjqDoSvXB9Vd5cB+f22/dof/FOvGQGAy10z7QnCPrBiljTcEjXOOGyJgn9LgQ4S9932pK6Qsl4RApoU9syP6GyGGpwpogay8huQK6ZnqpfaJ7CaBcgUPrvvZa+YHXKJCtYSG2BPKiGrDntjwCDnvzcBL6Z5FvD3z82Oa9E7GMFlNrs+I+OUWwJ8PFsox4QBixSxAGCIZDOEbFWYoz0CmjIlcz4tzsLRyZ9/IVko7UuQgrY+ykkwF08QnqUGRGAEeEx0+DUAUNgzr6elq2qWYwLol59r8AdR3raPJ9rs+hrWgRUgpO62ssLOZcpWZBicPQDMkGaoz0GlOP4sZqBOlIrQHuV+ebNAT6OIP4kNyAAfZljUeplrdwkn513BV0GAz/+4VcKAEvwhqoiLMMymJUci1uflM25hcNZEa9jKF0iFWRr3doBAynR/HwOwGgEVAPRk7X7v6pk8Wh9YgOqimfMe0n6oCFBIqjq6YaJTJJ62CY5X8qwYraYTK73DCwDo0AGJ9/TgCwC6zKFaaGVwG0/AhTdkPslEayD5frBSfCst5dpKUHoHEvnwSCBR4KgwYhyS6/SyLICGDsoAAADozlRII8Lyl9DTrX2bqlSPqNGpWrcEBqg1nQ4sYPk4owHQusr8+Puba3i+J86IcWbWwho6CffPz1adMV4ypY83m/aAupVZlXpuRv2eAXgYNmFankCJQU/shpe5C9ZeNOvJVw4QJdt2YvFBzseaNCUHGeORTbJ5ZK2L5gn+6QhIJuTrrZGLygGh+88fNH0LAFB76VECsAjVPE+yfxOkdBsUAKQfGxe+2AaNjgBag3ylnQMQ5ocDFgTvQzXiH2izA8LX3W3buYAoYIj7oF0S/d6kqTqUTGG/CQA8b7erRIC0TplA9I2MitseAAR/m205k+UA87XXDyN1PfkF7K+qwU8AEMeXyWDMUx8v+/tt+64AwE1WwD/Z5COEsyEdQZBNolqzk1Xi6aQ8ffUQotwzGXnJGjoAwHsIR6kMOAkASCmMgAetbhYgA7wYfcyv0uu+fQ4snW8RrcwysdS98l1Py54uAzAAQFmgdyyAA3xnTdRs5yEcy+61GgDuU7OzKcoUg5fkIRm4gV86ILSGVCZ8DwAqktQsEQLKmgXV3qqymJmkVeDWPfjxg0Su6VIwK0Q5ErAfc7B3IsBqNfQZbKX9wHpMYXXX/2RM8oyaQNxu29kqdP4exhdr6AaakcmGeaCTaTxuayTEunkWQCyYrcVJ19TT+exyp8WIEl3f9Uyu1iapPq+hPXouq/X1KsSlhJOS03uznk22vwR3AEBbhaPQDLMR2BTwxML0/3R7F9FFgQ3gl/j3vg1wANC2BUIrDADQDrP3DEDbxJ28LhqAMnLAxvKdZWjZj+0eGyUA/fy/v/37d3n3fCj60395/i8GEtUHpQsprTdL29zRrnAwvLTKcMgUCEhF2TeaYjGCv4FAln+R0UCH7RdtdhOE7zal0MWBtl7A8gso8+Am0jaSOkOPynih3yY9M7MD19XSQ902rHE453AqFduZCXXpjEOyA7+MJPRV/gAwAGptYaG70Sx1XpvtHBjC5CFF7pLI74QyL+b2zS81vFKhr7btjQion68AaxEBdpOvimMDDQfp6Zg3lKdBvVZhw6slO2OwjDNg5rmOaYMGYxGNlgHwE1avtU90Beb4AJgFYHKcwaANQbAO9r1NwD+pBhiDqgIvqE7Eax7TiYtC7tgjAJjqbABAD1CGvTAshslaIU4zwhddA21xUMAR/mizqsat57i/bXupoL3cpGUQHQoAqE8C/uei6p+3t6taAWWtOm2CfXgGbLpemYVUkRC1zai8Q4vrur2Zr2/bUfMG2voUDrgtrgbSATK2As4e/e4ffNef6Ud//lNGAVt6MqdIEnSZCMhAo2pCM/iprZ/WqjAMZ3TTRPXeEgDgqs9mKUcZIPvozqpuzhU1+mj9zbXpsxl7pbXMzKFTCJz4WpZo+SaCrJYAyjL2nOlpp8+pXxisxBBnYcmVINl73vdy9mebqXDL7CvvvWjOVgBA0nJEz5Me8/o2uA1RU0S9fh/zN/93gBeZaGvU6WkPCP/s43kASIvjbLl73V5tQMVrTh3AsoeTnY8Sx4M2aJYA2gbY+7tmuR7G4/sGWB4AIDNRJpMTpnkZ5evrUlwROPI90jmn9QX4ETDWHlUJAHEq0wylx+HzwfB8+qRpeICYTjTUs2mc4N9wDmwcGAmmAQAmG87+9bs17mg98OFo+lqDJ75afZS92/szEi6bws0+/yH0LQhdAIATp4VlIndKR1R1Dd9QAjDgftdiWSDwf97+r8eA/u6//qMBQGsXBQAWpw0AsNtOFPEi6KFtbwUBnb/c9zdVt7pKBT23RaQPp42rOhR9P9zSJZroOFtT6njWiV9R6CpguCMgIjJ7C8QbHcnr6mwV+jDzCkBakwEoAKD1r5mYBDgEjeMptb8MzDET8AYTwJCQ2wMAqOmLqF4BAPXx6lATUPB7ZxQ8Q07IJCSeGkKThV5TnNEkg9FGVQDQ+QqD2llEPvn8PfSO8cL3X+MGOw4N/fccxhSntRj9OFgrph/pjnCQKlgzXqAeL6MbqP/JAJguNyuQYVNVj6eLw/dWDIAYE6moAwCou9MGSFli56Ec1QAAKx8BALxKbuRykNr50i1GAmAVUwpNKCAxMES/q+IF0HJ/3Afsr3f7GPnAUWeABI2iBMx04Ny2MgAWAN6lVhatjlUwFnK11yZzoK2Ow0MT+tB+PKrZlWXJhOl4fbOXgQ+p6AC+dtCVEQsI+O7vf9fh5sf/5t+5Dx4AkHa8DPe5ZDSxSZnqJXzg0P+P4DCD6EJjtxZvEaDbnLj10O8t02T8sRgOexTQ5tcmtDod+gC07kHBF3BvpuWYSX9EFy1A9lnqzs6wuneUGGQcOGuAvc8fqfOO0kda+QYZXyvX7AsF/zIAKQ5naBRgrj4APLcCHj57AUBr7S0BGABIhNdOpAUEjLJL2ladPFQMGxZVz+VJ44Rbg69ATqZkGX4ENjRFlX09KXjU+o8i4vG8ckavPgDedwFWDrbXG06ugylbplD2RiZx8G1fAEBLMFZPeP8xf8F6HLfjkXPI4x8grmmUGv2NDsCuq9fr9vzVV6MPvrFD+1ndCwi0Gfpl0Wy6B2bHhFoo9ZoFABUFlAFglHBW8SgBWNBs0JfJIAGRLb3q+z3zJvX7fHTO95zJFdG2Lb0lgHYCrACg7PT7EkAZ+aT+Y13rXv8HAcAvfvh4N5pzjZ6n5e3gP06vcc+jT5+yJVxGfByz+lZnAAEApeBN/2cGMci54T/ZwLJJR+U2N2atD7le2BG9HpqHmA5zHeqJrSnKi9+HmIXaB2eQWlXKYMfDz2QrB78scL2fF1iEaP1cKMMJHF70Ee0Z1UWopq/nD/Lqhkay+M9TosQCYFyhDELhTtftWlaC0d3q+ut2/CARXECRKSWodDIWiam4PgxtYmLkwwvgoCDkboJabIaGHb3fi2hngJ8uQvsxKGOFPCo9R72QIKdMwjmEPALSNmodhg7iw2677tPN4B7xCIBKkSkflspah5ymRhYI4ODONDDNEmj7Vi1nJQwMAHDAr+AxgsAyAAIAM4OaWabRuddl9A2+BymPlG3JYap6YsGAM9L0neu8tEe52mzaBhbWYYrCbtvOTo7cx4PocDFi+pw31NXUwZWVydMcMyDp7j1sxtQkczFsVBXL6kS0UUJgzDBMzJDpRpS3cwkAqnHQ/zZNWUaUOnOmfVbX+t0/+DVf20/+8q9tOaC3RlQY8ycHXEoXysyqlyA7S+BOh9BdRlLRe4w2wFLOodcdBJc2Oc6dMAA+PAuuBm/+0Gpnk5ecI63zc5Cyrrh1EdcNDwb2ShmAERzKkkSU5o6XhTz1+bM41WkdtRRR8d+YfWInu4xpTqAdZcbaE/W81OuUas+1Cgi/LRoA7/kkGasOoNPr1jZNgonmiE32gOCM/sHi6ZYBEnhgq6PBCE1ve+mFlocYmFbMCqQFBZBV8UIxANi2D7baxbfBEqYE2gayjpAGhNR/AGCkv1MwH617TiIQx/pb1UYpjYEBAgyAXgZToPgCeBjXFJLrvrnkej779+XCMCEH/3ZqufyUNec+NECMGYCMfy4Qdav2KO0A6gfRbkwaAB/Tn5anPVkzg3wKAGru1GTXn88i9YhNx+6eQlOMvKYXxPpnV2DrtLic836eCblKms3oLQyPP+svfTxRbnsT7ZI6gZBLxqWi/paRQ9rgcsgM6t7BLAYTbTPThlvof12EA/KwWtVPBIHaRe6+7d6wFn6PEHX9qPRj0OEyBMIQB+tkuTjVMT+AtiKdvdoZylBB7SsDAPqrXKz9n2kDyaRAxGm8vxZNN5bR5JJpmPo9oVg/n59AqfKIVm/q8+v2+iLrVx6gUfJAgFDRivaawCcqkb5x6sb2vPbExbsXsRdcdAAdCpQ8hslxyQBGDT69o64/tq0tCmUHhohv6pI3JEd5YGQqCIp0I8zpuF1Lqu2dP/POAECfX6CHAGW6Wp9X72tPfuri7QLQYW0NgDZz1PJG0x3369Y6fAms4fCGlBd7Mphk7W3BcgnjRjdBqbcmeT4wXDNk4MyovXmjx1s9pjMte5A9tn2KReKuiCSbjrFuuWKXKEjqPviAyqwDKGm1wbH4BQQJCjXXimtaHKSgemFQ6BXOIejTukFyfh2OeAal1+31Kh8CdCPux09mTnsh4MM9DM6mESx+9w+/66D307/86+Fk6XZHvyZOlwQFWWUDf7h+XeOcU8D1ooAv4EQDMJXYfi52aeMeEExKVtClg0j3sXXX3R6h5kcJL2u3CYj2mu9vX7llqtiAe52sBee1FzvnxbyqJikpm4CBkzx3uFVmniz3R9bOLhdFQzP2Z0A1zAwvRL7yWHOnXMQNqU6lAdfcVkoenkLqJIKzqdontmhKIO7qabAj8JWVQ48y8sshrDZLmjN5KNerio9j3uzS5BorttOzPxvcEdi5ltWnRcAzpL6z/6nzKgtzeZHIHBDGx1h8D+737XRGcNuuhDr+8VzltImRlgXTPu8yTTC1cp3NvidxatVqRfPC+fZyVxtlOBuxGRLZWhwPGJYInUU7pH8BiHoVEow+L7e62to5GhjvwQhiwwZozRIFSUo8f6Vnw6I5aADvquy5NNi03veLPn+jwUy0+yd3kdXcbIi/t233jz472L/kcOXgMMqJir5T+Ly1vBEHLxy0Ro+6KdTUL2qO0zp8l1oPXqNXZXZ8chzQSDEnAEjdg2UQccRig+iwobnIMcKAwv2PBwArNUpPZcYcexZC+5gRqfWhgiAjIllQVBX2+xPzE7Q5n05PcQe8bS/Pl+319bI9P8srfkFwQ4jEgaxpClaempGg/YzDmN92sluG2owBNxwptmKtl3iJlt5zvS/io/TjBv27tphN5UBbhhxv22HZivEPIr8CADH3BgAnRDNSIa8AoBlXAYBmbLOjYAA8+he1g3/XOMmsgjaPPQFi6BQAoDey+G7RIWit2jDpJjA4pwnaqtVoPP25ywbFEAWA4UPTit8ePt1GbOruBx24rj3bNRM1Nj3ylF7wLKD1ENYh42FvsEGwg93wOUDjAmb2yllC/CVMV86hQJn+ktHBmbxnpifGPBpnrfa40tem5NOXnzHNiA0FOBlOpE3/3T/8ju/RT1UCuGaqpxmrqKiHKp0A5IKLPogdDzMoKuZJKPEzR2HUN6HBc+QPf/YeUwOsmUlTl05V9gEBRugExiYBVkrrQK2fSMSjdAgEWuiZxk/C4DF16Zy2fMkYVbuPOmEI2Z51U08CAgxe9U5gDPSWfZSArWdRvYj3cLpRBuPQvfuwBtJqSOR9KB9MBoC7pal1ugY7NKoOnv1KWQh6W5FzlFBjvrR2/IAx65HPWW4mwDoWT7MfgKLgDY3MZuFyWVGC86yl268ktekKVKs3aOeEpmi60zrPogJeLmK3vb28BgAUyBQIcY1fu+/VwwRsaBmWGtdSFaFjIGBvhmiVyuD6PIOp9ah5dRRIj8Np7zJJAUBLYtKWAbDC/ObeDabarCbrwjFO587CgCmJMwgzkx0mLNHZTrAH9tQofX89hj/8zZrIuExsK+yFYl++u6WZPu/1PXa//PHgFtajhVmx2F2EfGvr14qiywA0AJY6Nv1fVB26rui0wd/ZqEVwDBmRx6LmqYOPJwgZphaBHknATBw3+7dvexbV6hsgTUezRxiARSHbAF4jkxyMGIm0jah+9dxUBXGdBWTkyeZy0Jn6FULNBtU4SQUeHVaXV1FA1+1nP/vyawCg987oT/VgMwD9PKXpyIqcpYfKLksyDkcuDCVqfg3V6TiMY/CTtGtQlEXtqcuZpifa8ywa/P0syf7TBrLt5f6l33shdP0ctKAYANpuIqraH7YPHz4bHQAFAGYCJH7KB6oPACAgVF/q1lb+kr5iJRCQ6MV9321n1d3TBsahxr0AjfNaI0Pq4IwFAHA+9wgYktS0ObZlCrUN+rZA2+pBbJ+sO4a4Uc+Ks1abKSs7NbDZrrlMRBsAIEEhDIAFojrszCABOPzV2TRsgQ7WF/fH8xCtHbCPRH/HxMtLWSyAG0+3XxMAuN8NALRGzThFvEotvYOcWrM0iUghxDbGvQZRtVWrzELioK8jQm8J4WtnmwM2DIBNXtI55OfYtZHOAQ5RRl+vcs83szFL9plOiU4GbGlgMI9RbVukiAJg6T5i9Uw5Yqakxl2OLRMw53MFIrmGNwXxa6lutqeuIBAWwPE07p8zoCxeFbuK4AAA0Musk9b49fxgWFOL15nYlj5nnbAgTbzW99G/8lQBV/03sk22u9rzRvZZoJoyidaQpzEuLcRm7zLqGeKj/z1bKUcgUiC2VfXMoglWCHZ93dEnD9DSTqOyFPIVCVAU1+C5HmaO2NaPzKDWs1hBAMCcOptzJWtHZVVm0mD9XACwtgd7k9uciD3e8pfK1NVr6flqXPcKADLYOZ1rcoJV8F+snEe6wG4Z621lshZGWZ3Ia+K3/sy6394DjN0vP+n4FGHJDbTP/igBTPOLh9pBXrH0+2yRmhT8qD80sLjeLltHOTsxe126A4v7tAkDAOBY6GltjZXrqQKZFkRn/xbFcUhV2TxAQINEskUOF6iwqm/5FsR++129o2M+E7Vub7wAgFDc8OLPg0CFLwAgcQo/i/JUFDC1MD38L7/8uwS6yQIMSssZpVSm0FlerH6arTUFAJSLTLWy32vlsca1LosDiihBaWmNGshx5ZZU4shCdp++BZAs6ApL0IXw24k2M3xwCxQAcB/yBACo3oVKcX8rADBN7+yY+QkCv7qnzpy1LiL4MwBwyw9lABTYZBDNygdl72FI5wcGwKxVjEP0uqfz09xII/DnwDElnh50f/pKgJtRZsH7NAQABItk13WuwPQgwPWQurrBVN8zB9sKAvyNAgB5JtCbmADJLhgPfDEEpeBTb16sn9UD7TPRorq88QAA09DK9D/jbLbv/ME/8T77d3/xUwNx140vAAHkJbH07fRFXzu1eo/EUZkgWgllPC0XENSi/DOuin4l2aT7xbNWYWD0jBnYY52OD2XKBcW07RSh3KBy4ZTYaaXC/yWDyznGqF7OhxUA+NvatmVND8s8OfG4NkEDBxyp0SVCHQzdPFLJcAHFVKhaZor2Y+zJpjdlmGYZwIvIz6wllwCDybkvKnjOPMA2/gaq8+u+USPHI75Uue+XZ7LAxfQO9RNwTu+2y2KT2wRnuOlpWmGs0Ic/Qahw/fwY7rZ4MPiZLolZGxrbalpTGr+/lrNKwC1hFFyVjTFFPq54rAuf38r0zSpj5MRdlk8FbarmdRIc+1nNnnqSp5hrWWlT7mmrs3Uynh7JOjS4TL3Yy3W5j4Dyzkjh2TvGqdtL55fP0N32JgbZySNau/Yrkaxo9QKo1yR7DeITwMy6fu+IrifvxD1Y7mP/rDjUtdyv/t5fedobaImiNT5cAEDpGwfPRUwEbR66IwcbvshB762R18wlNXxl6x40IgYgqNcBWei1FAZF9+FWBgUDI60P6tiTuj8tNUHUUTaTvEZwmEDqv/NCj5iwuoMwDkgFpuNTA0fFGrphLQGYAVhaEjnAdtv544dgl2mFqp+jjn/dnj+9pPY3ER10EQfLbSeRXT9l4u6oWdOGRkaRPvsAhOScAwCsB2uDvd6xopRRsoga2ItBFRg3wob6DwBon6mv2G2vqGI9kS4AwA6Se4l0dM0ELh1KBgD2IwAAnI4I4yYAoD5+iwe5fBL0vVL7qwRgHUWU/wWAFhf1sG4WFmX5SUY0YQB8vi8AwO2X7wAAJ+EEAHuJuIJ2BILaUUCBJccmbkGUbDL3oNlgDy9AUw//sBur+tUpOuFmjgOOkt5v1PqqDvU5Ntgiwfxc3QOHaKhaDeOCu+2DJa4rA6BPqYPH6upI9kU7fsclgNv207/4Cf3KFUgpW/HYZ7EnPJfuM+qIKPY9zTAGVKyj0sIRgebIscjJh6JeL2K71CELAMTuONtS8Pd8A4BI47TOjZzBDpQAAM4E11cXAABAROMxukUK2Hs4+psIulx7w/+aeuWwdeDPsZ83NZFWCt2gmHNrZUQd2Ea9tXXiR1MdZ7f6LHECbKsnAacoXQBb7aU9W8juCwBQtRMM6RIAJDTYD8vmnNlVnDcj0S2wdqpzBJbzrT0DLoHMIlax97CCJpla3tsgZYkJJjqixcrrdyQt0ZdJnFDsZUkCwKRBMermfnCPOEcZ8au1hRf+CgC8i6NZm+Lo6IjS56e4IACgZ9c5M9UWOSxbPM6gOr94/YBCGBYMeEhadB66/wzTaolTGiAcPbWmCwD0HAoA5KRaHwzYN155/dq1VGb8AQBMhPS1nyUOPQKA8bP/+Ly3ZuxwOju/KAAoIvINj70jaC19qbUjDOLVTazIrsHWNakKraLytIBPQaFUpdNkBIAOWPXxD5jwQdB+0kW1v5ogeCMWACwEtcyIAAAgAElEQVRugBynrFrftGQP1NtWS0VqRvSGl/acNZ0HACDnsvcAQAzA09N0U1wOguoNKuZbsxpMd7CSvW0SocyFTQbPv+uaFBBLF5rByOLASne3TGNbU/tweOkIcBzvrPaUTrwAb/ftRbMuDQBAtJbUpSXSDIunE9GOVQBQMGDm4uD5WKMPt4ARw4q2L8aYJ10ADrQxPHLNTBOuogEobd8yToN/9Qiu/TfDi44An4QcHsPAJ/4LAQBr4B9pxe62HTRQ/hsAQMsTZAxgBoUFH8YRYoELKmylpglfNUsobLh5oFNHT03dWVQMRWzpHHtfl1PUMkhLIu/cWmE0AI4yAoUM3rkqeGuNLgDA3IxAdrJ/yhc3AwC94l//m5+YqqBVscJT7UeEmq7up6+/gd5Nn8n+ad8LaxH9Amu0lWDVkMmImKmRhKLdASnvuB57p2OGbgQYgJaSxl3u/RoAgLtbEEASUP46jFpOvMGKlTL1uUA50vHFgf7RirjiLNoFe6ZMwGBgrDa69wBgEfsN1Xj1Jz2BXVVSGYu9x9kSltKfgXfsvi3grN4Gpo17RDZcBjOhKX4c3vvjPJ7VYoIKinrOgqUEELfS5DjpEtLlICblaJ1M4/DxiI5plHMM6hBpVucxgpkXrwDQ1C/0tQFlEaGWWXHT19QHEF+qu8lnNP2vMkDOdI87hpH0ICaj+GQwYZdbJgY8snY89TUAwCWaICD8MApAWQeaD5IQM3xDfHbXGdJzIaLVeDe9DyExTN/6a03ger/G13xjAYhnAfwDvwoAegoNFuMfnzzNWyouryB/nHfZtDfXahGZdVkdgG6W5mHXiMYUYurpBQAOuBkhjNFNajN5LZUE/L9Bv9BJIPXlQIqLd8A8S1MqyNMedF4/YVA6wTOI34NSeIgYf+iAYhQr2X+m1C2oStRoBXkNbv1ei8mOh4zMJTs0Yg79qPeGOZDoMa2ENDdTJ5KRiIZ5pA2kwZ2MieCpADnKDw8AAPHVWZ/mHYX4DgoMMxhnY6KnUifEs0DgLmrpzKYfo3EtsrTKZgEAtP+xKayTTYCpujnGKtoEvo+Y/Zhep4iPX3/8B5w9KIAPLwAcv0bLUJ34okmo2AjjIMoJFfUBWDJsRR0d+j3GASP2egQC1+0oK9/QeTXwURbM9/KcCj4cIOoX7pkOMcBJwM+x6J+tGtpKX79tVmjaNm0FnArEqFV6yp+C/+v2dlXbYMpDEd85QFgbUCGgltDBYEoAQMJaDxEqsDYDgMgUf3OPmty+8/sqAWzbX//lT6zq1wO6vmmt6rCKfiF+Cm0/HQDAwaK9+zrA6Apoq1Wts0uZKjjYAtu06PTo91rPEKgGDKa80Y7YVtQepKVOB2AKsKIARYAGjjR7TyYV34iyhqWFvXy1pjS1z9cSQzC7YPLf2qrStjiJCAjo+iJgTAAwD+13an9pMjokaimp+LhNAFR0XNXtDYB6T5iTVSDX+w+A9+sEgIxgENFfg4YD9DtvkAKAzizo945Sof1x9FkCDHzGFCwvTHBYhxp5mfauV0B8CZwhp82YdQRT6wqKZ3e8ZwAmAGh5pUxA7w2ljenKh7sstX8JACGUoeCVyds3wMlmKUwydwGAYVVXFjolgHbckJRNUMFaZJ05AY5gm6QH0FyYQBdASjtDnBx+xfuZNuu/j8F9aOd9F+hhkmeX3mCzFrX/+9JC19JOAEDlp+18jsjqkQUYQrzR8vKOAUjNoQCgfZnOltyfijjI/fam7gACBQNVbvpWkYIPOmZQgREF6QVXVER9i5a8m3rhA15cL0m+1Kx5BH/T/2x6/Pgh+p+eyEzWGt5s5Yn4z/alX2cAKlCD+eCg9+xpZTv0+Q3zCautlWU5GBYAaJoXfgDOnDIcYjhfpb1sdC+sFJ1dFPfbB82lD+XYNsVusAI4G37o+9NKNACA/Ao0Dz3tQ7piez3EZ0FKYAUjMn56fa2y9kbRAQiCRSFPkCuaVRdAfch9brgFEJqcNkD+xzbG3KWgx61DiSAK4Nq4tCQyEMffa6vggx0XGb38yAA4+FdQmAN0tDu2Xra7avnnmvFlr0q4AEAOf9B1HLZ+m7gEes2ka2KQ0jns2xYV9VVAAGZSzpot6qMNl8SDw9YAQLbBGhusPnz1JfuImrV3DiYGnxxuR8dwBX+ZBjFFsPXP1uRZm/Y431237/w+DMD/8W9/ut1vrwCABH/PUzEg5H64i2NUP2dCYBCQzyFQUtX58FuIU52WhVrY5IOhf2uZyOBJgclOi/gQDNYvCn2AI9SeD9bWUL3JW12OEVWAQA2bCoJha2YLLqAtTysAwHnx+kzTEaS/e355yZmi82aOAu748qabPZ+g/2cJwO2Pyzje9Ryz+FqDGNb9GwalgU5tcGuAeJ8tAjDZs6MOvPgNWI/TseQL+9fzsZbFXwMACaLuelkYCmjqSVGfpIGKkyd7UGde2Bz7X1SkOTMzv1dYBImPv1kEOMWAZTc4YVaxIuWGJqRHGaqpbTIugrqerjf5fVjvVHbLGiOExYNaH6ZFlKS0z3StBHa6C94zAK8Sz4ZhCFGQs4j/cgLRxLhTMUfWriT2kQGYAIz75RJCy1SLfqbn3XsAsCbs30QMjNf/zz+eLOu5KGtqXTi1cxBvSgDlmRqcYmwxFsV+z+a1mIifO3qik7zvj9vl9ZWNu7AAHXWrG1unLseGIDAxAD0Q6iMwLtxMVACAlpH7NnP4+4Sem69lC/dGI+R+B0A2q9gfUOZa8fKQCdGwVawngRw8mE4NBSEp/hUIt+14Vh1ImWfm28fsQq+jeju+RlpQRx86AgBtPQIwxSJZLECYCGdXMfZYQYIyZ+VV7q0o+KknQwCSlPVdFDbciZUyG363PX/iuTlrtAc3gs22pmkTDMo9MLiHqztlPbwgfeaQG4MeHIHDcwB6fIuBaPhXzy5UczOw+h2U0TkpQiuoemogIITzH0rPNlUpl/iAWEoAiAtPAxzYzMlrG5R+dHC9RNw3jZw0IhWQJp3GkoGFJjYgdWmSYTTkA9n+fnmut2zYaC1rJh8vAQVeGWkpILUHXwDAv2+MDLbPQ1oQTXbf0Ah4RoC7aBQ9pamg1YhWuQlw9fPK5Mhq6ej4r//7X3Uw/uu//PG21/MLHWxXQAHVfBXGOJ0kooyhUmqXpWJ9LTcYINguygF67Wadel9ahsmJhqlRDjM9n1U0VpMXMwH2q9AgqQZsQHtXEts+TpgVD6ftnkQkXhIZv0smNw2TKqLVy3hNZ7gXA8dgJcVEwkigCrevREczZypjAyJnVOZShPTp+dG9UPbQ/eISo11omZyHfOZChBZWMlG9RYP0PNiTuMA58ddrsBiuhPPcGmQUcHb+b6k9sxdTeGqLmoMYItEBhO0TAADwmvf6IGlCyyFdUKDz+yQul2pr8FUrY7aK9+delYWYgX8yIgiJ9X20hmeIkATFYXRfXl4GA+DzNwUqJ3luO5YbY7q7dCbYgrzuiAHpaRmnu6AAkjXvBHh4aDxyr767nePCAnsXk2HlRjhZRNv9jH3mawv7+vllVOb0c7G77zMazynvWtDgv//PPju5BCAA4MEmrYGMntxpWNEA6jp+Wvk4NOgldb0kAECvAwCA9rPTYBSjD6WA1JBsNWuDFbJMizIs0CAj6MYcm1dXnwKhltb+rANkVllrYqIbMuodZvBkeNSphjxEx7PDFAHOemcAhZ0Ik3p+7eFR6VTG6FaqiLVkDaxFpP5VgnJHWDIkSLS7jzAHFyXGSB1B1iDNNQPn0MTIYtgih/rBE+HE6NdmwL49YUfiitV7MjNngpqw3euL6sTQigJmNdIwKddhSKEYw6vxs6bxVK5BpNZ6YenuiuMk1PHntXgro6RshpH+6rSR9QDpAdrnbie+AIB2XnRT+P67XDC7QnqWoKE4bMcTTmZz2QAc6NnVAaM2KrI0G3uWAq9+YQEAZqpygjbboZSB8rklgNQJCCgypEonRRkSC3+U1S+iNnr7BcYa/BUAL3jx72nhk1hI//4AAJ4l+kvxO5Mkvd9KU9bMJ10cet//6r8LAPi3P942v0eqZJoL4FKAGAUAoiccrkEt4GtlAPBF6CHU0coAWSvo61aWroZhGe37AwDQ8ybIxk72/+PsTZcsza7rsHPnrKoe0BhIh1/DJB20FaEgAAG0f/gXSXmKACz7qQyCNGmH+NMOwUADliV6CpkKvYdsc2p0d1Xlna9iTfvse6saCro6MrI6K/Pmd7/vnLPXXnvttSurckQniJ8OEgT0fG6xMHZJ8CsAQHrCQ/0XMwiNhMtLXMfUl2jiIM4jBX1pFKRJcr3W6nRuewtDewkxAR0AoOx4mxYn3wsAkMAQYNXBgNaZGMb86Rk4jNGKIUiGmG8sQyYHbQIEgWedcOLf+PcWoMVuCOgkC368Ni13PD8lOmFQCwDYUwIlRn3vNOOaUZAH4FcAgAkCVIboACBsnHxgyG7iLIRzJ1kAGTfhDAKDg+/h7ACAW/6oZ8XYcCwlWDx7lUin3iCmU/IVEEPKeOgzVgDAItiso3qiYrl4TiWjSTD2c1MHWECPn0razHNuNaFmLxXgn5HQRavyvuw/DMED8hiLb73csK/pwv5qbUDW0jJZr9V+Ip7DhgbSwmdm4R6SQgUvAABujNExAADQezaa/PVb64gXI4O8F5MAgJykYuEbTBUAoPulryIIbZ52/P5S+9dBpAXD2l+yhjAARnHcOAsEgPR7T8VuX6Q8AJvSvAIQBSCezY7IAVHZBrSprXIbAABVDYdA9I0yw2QtatBQJ20gdZ1mARJveGBWG6Mov7T+bBbIcH0amTaXiErdDxyH7L8rc21uZnCqO3l8KFv3YLfsoSPiPZIbVTalxawgivVyQgDB9zXkzpKK0yp4I0haKNFOWu0CAGTb6ymEbt/j+zGrwwDeWjNjJKJ1OsYS//7AAHCLNwAQ5Cvc2BgAvlcJ+2TC5LYeKuGV/Re164wynQBaH3hPAjhhANJqxI2P9+Pe7bRSqo6vbIqmKhxHHSMgBX0AgWT/nEtgx0j8W0YLY0w3RX+H61iRsRAIiBtgpWo8yF2igeZkXMb3/6vvM5D95Ef/47icj/79cJHDWhAIKC8DrtXZwsZtazEW6Wj76fPrXqN4PyrneK5GzhVPRixwDuqazzeC4zi0OdjyoHUfe9r/7kS8ODhlUuX81EN7DIhdMuKTstYoDIDuF4y0THFHXESdWHQuqhHz1d32J68Cdymwt011ZxiJaUhZRKA6HwkA3FrJbXLXmosApkDcad7cX93rBP7oT+49GjYckasSYkTCVYtuBmDcjumtbB0KYBEJQbzfuFf4ITaXGqCKDVMDkD01GTcnPNQzaJpk2kpDhffyR0ESA4C8f2ERM1Yui8370Wvlum8BAOo0wzMIi6qy8fN+r7Y+sBIAtvwxmbfBXKxiRxIwDwYjk3y9khGVgB0sg0TstO42wAEAoPW9HWZnvLKuzuGKILcofP2bYlocEO+V/7kPjwxA4lIvAfS1k/2Z78ssk7lvDZ6++WpzQ631CmOESJSswCeiyYjSqP+98XBD6C5ntEPnv0xisjAi7SjVk2rKnvy3X4/udV5YSR8pJAFlTb9ne5O7Np5NzAdghIW/YlocX6e1IgqR6RCTyE8Z/6MIURUlbe6ZwVpc4juIOnKv4XEzBJH5wMTGokEKVeUSz9TQEpZINB74eMR1yf2OckQgaPfR132J4IS0q9p7pje8lbEOrgAR9PK34pR157Ah/hyrVeOtZnoiFTDGkfIz28VwmElFG8Tb26AkhhOa5d8xLIgHRFAsHozZAC92AQDU5ab9L647tN+0OI4Iy0ZMphRF4dsl0Q++6C5UgHZP3MhZa48MQC8BlF+S25ZQbmHNkEjLBzcBmmp3/L1pQ3ImFgAQBoDWvwYAfF8UNIKVsOOgAa3AZoCZrX9Z45MRFg8VW+0CAOBDk/jYLM2/364nBmzqA6oEgN5nO3PaHEnzBzzO2pmcKC8ZAREA3K7jJz/+n6TxMAPAWRYXGRmFCZHQ7J66TEZmnqywMg9BKvxtrEUxlIAk/o1JAqfUKagRxLrLhd1H7v/n87UwUx1gU2zJMl71U1/GisOooKOxs5+ZzDCuAmBF3KgE4G4gxrgGAMRqGTyo1qChYm5PZrAwM8kRKsA/Z2iKyCZLANycACWMTIvv1DFVIISVsRnBTu/n/mrPem89dPKQYbThDcyhonbH66TmX62J7uJioGgCMQESJSJhEIsmdtcL3eoqDegtivoZgjmDmpzM3TMl7EeMzu5oaFhmE0PKAXUGt6q8ea0YILdrD21OL5Eqm2o/F1G3sIbDpln2XFLCAJ1RY77DwCrw+kpu1/KdwdjjAAC221KHcx0HrOm0mr8T4D2J1rNyChww81PpOY6L9ebbX1RSmexa/p718wio+r3N/VQbedekmG3+5NX6JhUuDjDXPNqgCFpsWgDBVghT6Aj+GQikhZEhMk0o1Yw4eCEGAN2Gs0h7H5ASBMUG1gDAh0Zou8qQo7HEwmONbLYsqp/YCJ1tF1rfEXAUhWOqnFbc7aHfswHq149oLw+kAhD72X28OBOBux/LS7DL5X3QJteYYKigxQBkhOlmp2EQ2ZgyJ1LtC1t8i3uCY8AljWSLYqKtsn8AAKHqeXRbRRywFcMk0YBS5CsYI9u6cNobfoQzbrDocX8N1maGbCAADUfaZIotsB7AGVUCKTINTgbkwrf7JA41T/jSM5itg6Su2HJ3T0HfIeL3MAAR69XvbRqArHM8IJUAAKDU9qgSwL07YQ42miAZJCoFSL8uMhXU4Owg2ACASjwuDZS2RhmzzLVcpomlLqOwHJIU/GEQdB4L/x3/f0N54Hwc5+NRU8pQl8UwIzpkyoJUPuTSdHBIlLxSZeJE34nL+P4PGwCAI6dDZIK+BIGznst2uSa+KsBH4DJPrGSihLemZRGosLblNSCtjDoTxLrg+YpJFKMTliZMj2yeVSPk7AcLsVTiuIzlCgyA7IDMq9yB4AAAoVzHOt0Kddr5bEsCIZGmOqKwvWD0pe5OgGs9uzNKNbht6ME/2aPEmC+/oVhCa35iCHV3SNMKWwmBztL7+n++lvicoVn5THAOtuiiwTOZ85EuIukMJu2fM6aAQLpVeuT1cca7wPeLN5mWytD5M1tN4OT74v396i4I3Va/Vz4PDwmjPa/2lV4vZzKMnDwu+q4EMNccY1QN+GoZtYcdcT4J2/XSUIs9ez9zJNl4gRCzLkyIbD6H4L8hwJZ745Vjuq/jACAQ/xnvo5R+8UbiaUGdQe00M7GeXfAo7My7e2SFApw7AMj9LLAX7GLgUIlRa/UkaPvo1eoWw4+idelDH49pLUZstFgZsobvMkC8KuKbXm+vlJSilaouERagGAALtkjFSDjV570LPaO1SQdU2geZxVvMU3TVAwMgi0cdU967NSyCuLlpCDzMsFbU+wBARFCpn/HAYoa1GNeThUUUQoEFuNgpT+AE7wlnzAnB/0Ljt3Hh4arcCACAQ194TR58FB9rjMO0II8PnUFa36cDBuUHBeNCMb7/0VNI0CkxVD3bhlQhwhFDogAEEEBLzZiLaBqMa7zshFdOxxuFFsgAoJQL0geu5Y6XVQuS2IoOAHBtK4pYZoYZC18eXp6CmLa6R0TMth4EeJcAEki4XpzBdyvgrPNYD/OgBDBxTzHeV+IZ2zQtCgvNzXqd5wIogqAEAAZK7mJTYawRo5ppEH2NHMbIAmRwlYcASSniqWLs6QMDcCIAuJ0P/Ixa/RXBE1MFTwACJ3bX4CCCkFB1dhnLkIonAFBXgTqfTOuubuN7P1AJ4H/+o39Cpk1rSe1/aFdFGSAsQG9DqoMqPercSxKSpYc9lLFMu6SBsGqTwV+BCu6GDiKe41A24uEMzHJxmIlpLXXdWb/DcwCzCnAA/9sZAHUOuZMpr4E1zNkAsvXlNURDoGU+NruNrcU9K8UMANtPkf2fx2AnaUsiughLX58lxKLOcYYs5jjgYgCop+g9+WEnlRR0EMCYexGgCgPAMqs7aghsndzxdubCqoQ6z46uw9OWVgkRGojU+E1aStvk56PSygQE7O1PmdBeI9MO2UxMtS3jGaI7ZGa6k03UmcDBW3Xevdsvr72eoWfShURrg/fL9e0jX/S/NENi9uT8V2W+CpI+hw0AkPAi+NN1j8YkKAGoTR2zArpQXWfVdHRli6u1LbUu4stg5iL76quo/AKTdW6bLU3bYddvxGSodYz1n+cZiTjzwSvaUNCpjYHM+CT0P+kwKMNZ77+yvQiHCwctuBNAF5zUyCgZD63T0L5oXoTV+GnDIbXmflsdtnkwcjCK+I1B3IidIxDd10pHJYfu6BcS5DLNUKhTQQg/x/VRAADjXO+SGIGNmuylIK0anX5Rv5mkrs7yFNCgFVbFeciD2sekONQ4KWo8LwgCEPwBAoj6b+jCRAYkBoDvBkHR8+kpCOR7jXkRC3kyb2GZBhm4gnKhSw9D0fhXCTTjSyD3K4lWlN0CfEgsg/iARY1Ag0204aYSTTUDhK47de5sJq2BAIBQlpO6EiUJK2gohm23q65HTvvLtmbxxR7+KSOpxS/+DDN70PuXBqC3AWYdBADceQTkoPbULlwTp/ilLdMIHt+m1ibpJXhMWkEv9k599YTHSwEABnzS/1ARA5R4zjgy3GZjrClj0dqoj17ALza+Cv4DgRuU/3EvFoAA4DBuAAHMPkA/yU5b/vjRAbhDplTByOBuHt+sMsD3fvh9tQH+0U/MlgkAcKwu5wLIEwBfUx139p5XHuU9tcSxyPkHaptCps9WQHe0VHttlQE0IVOHnp63mKXZz58zBc9deiNllsZfsX9SeWRxuGMA7nwAKPIVgyUWQgd7MYl4LswU5hwTHg2m//GZAAD/mQGg10AcTy9jvLwu6IWlXu87J2RnsmY6WqtqzhGYyFzsTV9nS3NYTHALuNCezcwS701Mg7TinklJAECmi7YCjli/+YddNLbDzVdzjmQcLideIsB4L0iuo3M39/ERAKRkpPvumox/M4cSVVshym/SCM1z1QmEaQABgMkORAyZrgcZJd0DAIFRt1bbG4TsEq3jTYepTiXxo1tFU6biOGICTI3bxf5i9o+uFLNGnNqJ096toV3EnLeM9Us22lbXMSMKQFNepvOlAGCLMfVMmvV37rXYUgw9UgLXGYAqUTck+ggCFq9esgNzbNFHnmFArudTVGwEgeDGDatUsyx5tZBE/0tcZsmYP8eco5abH2ItGqMW6KEjJCEAQOCKEhigo+g6CQgpI7sztTBlZzaSB9HdYJG4ROkwUbv6dN5abCIgdECK01xo4cqO5j3Je8IdRBawAgnLjMEHOg5cKFE3q7HebXU9F7MAZADm6HeMEZYLn/uaAR6IDJO4e7iFxSnUTri2iFtKANDguzaqtBR4LmhjSgudxDBpZVJWjuir+yKfeWSZgINQ1KKmicOlAwAeIaWQR5udraTtcGeutnQBWDtsV1xvBnrqYQtMAOFhQNg4qc0HlHQfBE7oaqNWubnKmwIzCd4HACK20ijS0K/1exoAgIqf+oRmkcyV7YNF0/Bm5q9ygAEA1z1EbGEA1N0BAEAxyEKzCHDoMMfvw6tsrALtCBTFirYI/mYALsexvJ7Haf92LNnofxq3y3FcT0cKAfl9njKmXvnmKW+REg9C+1NggBM9BQwA8B5/9sc/HQdoCRKArwCqmSkfHU0bXGQ1tgklHtz0Ym8AIH3LsvZQfY2HNOvnsv9mC6OfIa3I3QaZg16K9EwYtGFP0fcqXYkFBKNywvEqEyDX8KcORsFSyUfXH/lMwKp34A4D0byqyPast1sREHEDDFABUL+O8QEAEFgTOynmzOVxUB0kyjYzJEZZmELZGWunCcRmtqtQHA2OmIM4A9pfBdeFbIJMz5woVx0PVcye1HuL/4zNCFBBBTP4q5NIJQDPwKAPiEZjRzCIhC7z6OfrTohRoNQRMc+hAhTA03pn9ikCv1yFiZ/K/mcnRE58gkxMaXT3klpNxaBUDz/GHZdomSOx3FWkscBXCmQjYJRORS3RCv5kCJ2AruIl47WENXEEQMF53eaMiJlWPJEDbBIvXXlMzNJhELvhMMthAt7x4rEiJBbduEYOH7rrwpgtgVMIfJ+48nx7Be3UdYwnHMoGam5I4/VkCBAPTQdB/KCGD7inN80pWu1JtQ36/GYjBGroE0Esy0QPRzfr3lBCv/d0OJKe7iI+AgAeEmhqujC70dQ8teTR9clnasxlhJC01idCxM+avuQBYj2d34tc4CY6E+3fljrYCI+jVaas8gl+CUx3ZERjUIN2wQuEgPADQG8xbtl63C4Kigz6YqfY2kQtAd4bNYDqqZ0P2qAM2oKjRFzJpiKsgvofCztGHHofk+3QMSpaSwLgDJpRVwTFNDBZal0VYR0iiiQQWMGoR/2sOIh17dhU6eENS0SLobEA4kLvr128NsiUfY+ZaYS+tNMf3kcoyKpnFQhAGdZiuyieK8cTrdhFhOn/z2GMwLVZ7e6cyELR6uy0mt30OQ/jomjFmXFMsXuK8axR0lhingHEj2AYNk/KOsgEQHCLD9dJmXIfldUTFWr6HzL7G8R5yKhP+PfDuJ72BAAAAnHvk+huzhvnoWeXQGoJaBKjmirYHK0tMADf47359I8/HfvjvjQ0pDQxaIZ7SP3vzPbMmJX6s3oeBABE4bZWuRLxeZiOA/BdEObtxSqQSEkr2CCYwV680BRJ6X0wEFdGCABAT+lKNOPLVCDAWWiVDjK+thIYjTTHvoWam2oCFn/ViaIyjtYCGarmSopJeCuMNU/wN5vALNzBX/lRDDLmdFImKnhVqobTZaHDpbJBHhJmP3w+pkQ5y3YWe7Zzij/ve1rB0qWoBO87IJCuIYvZIngJ6Kj8oqhriW55HplR7RmsnpuCKv0psr9JYE4hop626RaeQHrmYdKvdl0AACAASURBVKOd97f3oudQbCe7nHTOpOtMAMCtpJezDJLcZSTgoQDJdY1kFSJse1TwOsF4UeSHv4+xxTlItw8kejK1I1nHyHMbN7glOphNk6Bpb5xx9RQgpqOVlQi97ppdELYhbg8l7zHjzSsOJXC69ALNVtd88P7Z3huglAxaWxu8RvzsBwAAlzFeIGMxA0BFP3UxpuM8mz5MDhGXHbn4i/DvOPhb3ZkXztkyepj8ZVzHql9PJ64sdi14/G4GzoeBFnA3CwsQFX9YAAad1dXT+NSOFfoStUweMBmTWZOyRGfWQBYoo0PL2oyIC8IHQLXUmUbsNBqKKHiAWBgsZ3hxqZyh4A8goHqygjb6UeF9IMS+GdcLApBmfquDAItTAIAqowWC/3SDUhbhQ59ilLMHNClTRlYvm2H9PycZOvCXH3bqkrcxdvR1wJrOPVE7I40ZbfwTxB5BSzJqAID1WrMQsJgKAKzAgFhNa3U91cYDHQsI+DB30XZZ2wuda8XjODVV0RqA1mdMAOCJkTrkxEZMOBk1v8JJRGb5u7QCehZkG4amiU0r0t6Ko8NmvVHWk1nwAXrsH3ErIoMEn996rDC/Hc98s+Xhvt69BBoUI7DE3I0VQQuxJGkh0foXtIsh4NPO9zxuGKsMNgY6AMwFIP0PMIzsXwyAMoaANK0T+W5oxCjzHQMABFLevnEb3w8A+KOfjeP5WPR7pvERBLjGKXFXqfNc6REgx6utWMOdFH71yztT5jPLoZ8sPD71CKBgS1g3djioSW6gYdOiaYDqwVTMkt0bz4ydDI1bmcs2YAbTrh3oXiC4fhwTNc8ECQ3NKlWaFJumVjH5hgg0izFTQ+vCWgzhZ5fynHzMXNitt9iPGU8el9ONRNj5U4E0mgX/Q9c9BYiw3ZIZzQyyAuP6IbHVtMqqttopcdf3KCGyMDWh1YrXaG74jc0qWbS7Ok/EDM8kKfX0BBoC20oiDd5Mkxji+cn7eTnEJym8BwO64AkAEPy0rnFm8Lp8NkoQqeBYuosYyBUAGOOsvFG3rMTqEnfjmbPDo4SnU8+C+EaXmjXa6OfkQQlx9Xr4SKnSp3kmhPN3MgG7YkDeLKNHP5AyC9vkizGa94hAjho9rAG0nuv9E3QZAMTcLYwCPt8BAKC33VjzAmiJ6CyYVJp/KRTseRjM4VxzwJtkxRvf674LWsVSAKHtmdKwgr8JgobAcbF9BChzRdtwJtuDCDA3lejbmSvrnqjLLicDgAOdZwz6mDVD1oHAHs2m0dh/DRCQwSYtgwj6zyja1GuDzCcA0zx60IAIoUX3xK/fwANtigQDS4gBRTEdjrB7RdaH7GMHJYYshDcADsiewSLoEIeIS7BMD181U/mA0/XtepWXvmcHWJJjWlE1SQE6nePJSHKIPKGGzmCaoS4yqQkAiJNgWT2318ByIoXHq9PP4ZnQXMksANX8nsBF1S/a5mALnNkA7IOfQhyCJtope0F7UXNxx8PAh5ZAg30OeKhInCj6OG18U0NQmb+fDQGIKewu/lTNX0coXB11qE06tpzZ6AVuK2K4j8HzfrulcnwF6hgMwO7FWKy2Y7nZ8TMBAMSbtIBF9Dky2HNsqIEAavwXMDuXE/kCmDUAAOCDgAAaAY4Nlg6EAJYskehLthGyo0AdKSK0PA/gdh2/awDw0x//lCIvrl3XtuO/EVFcBYmwAE3EqwcvtVxq+HkdaXB8VDuzYqCgU6EXI22n7TTIc0EGK8oLlTAUA8B6fxgA7QcObaGhvEWpKUM6yCaYkhJ3AM/5IX38gu6cUokr6bngyyh9kfXxjJLU0aM/MggAALgeD24McXuh0TY7McwaJANVGUj3WgzAjRqYuE32TC2ixXqNpqDvAGDD1kNnveyps9jP9D8DoX1OAgoSEIUS5llfuXUDAAVMypnP2b8FhhCkMoP16zDBC1PgPn1hFMGczhRodagNPdeWa/i7AAA6lNu+HL8/AnIGyColTaYsfgiYTXZmDJlAyEQo5TW4XlbNDACkQ9FzDgC4wejLzDID/4POjWd1wFhOcYNU3Ke1nRADnAK0AgCO6PZJl1u0Akmsa4/cj+8WMyhX0F4GUNLjs/ajl8sbBXVXoabUz9TXrxKAxAuujXscb5wAiW4wTha/iO1as5m+nKQctLiRGbyFqqLkxxvDAcpsg0OFtBdqsITdwaIbEAMx/ZjFM5wG3fdWGDurmjYAAFuXbEohkZtUyaSQLBBBJoFBEUUXsvVH9B8yANUDY4fT2oiyyPFeLE5UcA0SzrGJWUvI7pXRMuMAC3A88oOdXGM3VmPLQANrWpaOl0D0gKAwDzoYtMctSpSOyhHKzFinYqlBxxuNOEL5hwGoGettgy4WYwcVvUOAptFpAh0MNehnAK8IC8pi7CGxk0RwSwY15hoeNgNGRnVDinNg5ctTSU57txteD5SxdAAcB5pFaeFd7Ip5UNUo1NQgW7aEn+P8bgMiohszIW4flDjPIkKzIhENyp5INTSBqz5zwtS5ncG4Lm2WonNTAQ7rlzVAZP94hrst6/5LOBimFLDejtXmxViud1A9cp1TCHq5jAUyfai4j1L2hwG4kPo/0WUAmT+Cf9H/NgTSc7F8wPMB2J/MrAuZn4dfpMuAfX7X8bv/6PtcQz/50U9YQxXw1/upwV7+/2K8LKCoQ8VUKBg3dgKl5mkgkdcD4C19wkMdHiEfGhKWr/ihoM/M1iUBEsTp2XO2L3ZRAXuPTSTBQWW5CbDJfJJA8AzCOZA24rHUuG/nCgzOZgD6cLIEQazH6kLiLA5oM48GF1NgrDbMCQCUCekauVOaUycAQCnHWyYdAFAlqQYAnFvxPgEAMKEJfV+pgq56Np+JpenBX+UdizzvapuzTS2JWH+dClZsHFKA4L3265MhqRKAfASUffj7isgvqGcA8H4WYIIDPwmvNWqVrJcKKxGwkTMrpQgCA4Lj6bqKI+jCgWw+W9nxJrG6bTT4+jFWktbGZx/LRbdx3WDtmxHzsDktqCJiCtxUD0Ocb8lZqyWa9zlTJX3vcJ/3xwN/PvFYt3I+x7DqnTlPKUNryEy8z9gqI9MHQKvxXgToEgDfHKkhZ41AQzYBovreWSUAABZ26Fl2DdD+UyuRCF75nkV8U9GPN3hiX61qjtgYNcvbZQUETCIXb96UEIRssPCPzJwBACjxQ+Dn+af3JT9xaQZEVChopgzAA5ynv4INuxLQMueDID4D5jSUN6TtAgBK8KyEckLDUzCImQial62MlsK902nQo5oAYDOWAAErdAzgPiqDzgCY8/lY076yeSPQ1GLXsI96fSLgNn1QHjNWc4toLQrPlFlpAGw3y/GiACNtquGsn3kKmV3ziOAZeD0TgNdvLQNqc9XmZ88C0P92UET9GuNAFXx9aHjQTzJ+Qin7SlRngAN2DvhfBQCmCNDzBGzuI5ZgziSoZ2qldczv5O42wUFyFQns4IQoBgDrJCWAYgDQm79R9g8tAAHAEpoJAEFYMF+ZQbLmSCGZ5o+zBABgygXCST9jXA5qDbRJEPwAVEYy5ZfhJbQUdgkAG0G1Bn+IKfiP/5vf5f79yY/+CdtQ1e4Vq9sJBrgKrT0JRXrn6YEulCPKDA6+Vlz3dlMA3fcCAB4PMMISA5D57fwsXbi/Zpurah1ym5wz6TfHo9v00quuKnFqpuYA32EACPqwhjWcQ61i2tyqDRv4g0JXtcPnWGOkSBKd0TXjgVZhNliWVyBRBp/7824JAAAgYsEAjQRTiuwAEKyZKujr35PwWSWRVvvvVHIyyOwXvR3dr0cGIOWCCOO2GBaXttXmNtjBVcBKAACBku8T1k+1jDfmTkF9AoBZ2dfzCwNQ98R/Cf0vdvk6thABtmFufN1cZ2YhOH7w39zVouRijKsaodyqmeAu8R7eD0qqxVC600bn75BmZCWDr+wPYVXVXIstzpswOOvvLdC3Jzq59/ga948BgNiEugPVeJWzszRSTbOD/R7VXnQb/P8OAHKpvQRAe0OzlFkwNAHCgVjDS0j60lEpF0HBlilTPF623gEAsAMpUwFTQ8RN1CGKQE/Bg9F8BBNpWQuq5MaNnBtTyK7HARaNgRb92KiJglYWPlCbF1sXDQCIsoEEPcM+c6Kz6ZcLktlgqbH1UdMNRZpFn0CMA4AAgDU4m4vgMARwohDxxva3OY1LdDKnZR2O48hpfHgFgAPVsqaJnCSZ8H0nOIAh0GOPJ77DQg+yJm6pynAKWXKmnUt/l7udGAN6tVOwpHKKdauaL24AEMQpdiO2wWE7UMKxxSUtlTXfFu+B4AHvyddNw6FqeZIREp6VxwrW+lHrXbPg9aGcQUa93WUK8nDYcpWa7pwlgPLor3kCEicQANBBzz4IjboM5T9BwT07IP2BM2ahlxpUtHQZgNQu9gtKAGQCnhTsCAD8/i/XcXj77L5imz1RaYwMUu0iBAEoSEIASN9+ZPgyBNIa07MgoCWT5k4CMgB+HZcD5DB4Gf/Rf/27PGJ/+t/+ZGxeoISivZc9mA6eYppMgRPcOosiU3FbjOMBz11C19TLqxX3CtHrrwYACzAl9s/LWCUZRgsAMET4JI0wk/efAuAx3qIlMrqQFiR65sxHFI+++ONHlzRbUKz2t1DW7cl4LwEIXA+m/3XOYc8rwKVNEfuJQbRN+KsSQGYeNAag21zfZeemzWPlKvLDGXJpKFTuYchswYGKClP22DcRdOe91Ojj5hFQ5RqWYecezO8nQHRrdqfxY/eezFq7MDHAToFmflsc1D0lR6WkZAb6exZA6pD7P/l//PSOnv/TSz/gicDOmXISSGXvWt18XhQPTH0DfQHCwvj5RXEfvxuCKZ+p5J8pftY76CBArblO0Pz+mDinDGIWJI6wXFsNXKYUkK6aiLETg8QCSJMgo7p2ZqbWy9imEmt1DoRt/dqTTHU5SMQLBl9AQMbG0qLxZmAmL7MRmUvgTMKhge+V4CwZW5BfqDxqBriZ8buuY4nMnAtYjxHLl9P/SD+n3zb5r5AgFmSmi4WuFQWOEH3CQEAHWs1GZ28vf88YW9CvGPJQG9aqWZYBRGOr7iDU7zEt9RkHumxKIzzSYuQDxywCNtDLTCQjS1kTpYmRRCgsXazWVqquZYt6OhEAnE5yA+N2cCAOEEBAhVUrgj82Irvn0t+aPeFpWFPc5hJAnp9BQAR8uLaUJFiWsE8QyULWXyUcExthAVhRd3H5mgBAVqaixNlvXgwAKHvXUR1wowXg0+dOUCCUha5psGQmPLVF71NwVIJK2/OaIp59Dd6CFh0KtKrFMCWAqQFwSQDQKw56rZWmb6aA38cSALMAt/ZZXWcPeQdDZG4wEHl6QREg2hWpA6BzoMohLO8fENxbvQ7Ps5mNoBiJIEP6nwBA8wBQLoBuIEGarn9Q7gM4sK0w2f9kANQ6eGEJAH9++oc/GeststILDU0KAOC9+UzGoZ8AyucM3YHbgrEFDwfoRe4BQPU90wsf1zzb8KgBcDDjsQmGyIYrBAA3tJapTEh6k3Vc7zl/jsAYu3+PMsxdq9jMbglwHXxyQKcWna+ztUsPWfuc4MKtwQ6iKW8EEM71wRvi96fzQBmg51t4nGuVAFwqyfUqIMcnYB7gAhrC47FyjYCHASoZHiOayjo9gOeGJahkjfD3mT4vFb9EA/Xz/JlHEG5wEebxDgC4zTIBt9iKdOWYYZkhvgdznDaZo6HMv461lI8bOOg/ie/EyiUAyPc269zcL53VYiR03Y0S50Grw1wU/P0cB91mB1q/n5LCUMNxZQkhIlGlM9KbKD4Ar6t7K6BIS38CNrkJuPRojVMxAP17U6oJILXmqYyxw0r7HhRjl+6VgIuAvo9loc8sSGpqLX5bXLvmkFvOy5+TAJl5etgDWtlo6ZnWkPTo6iawPxKBHxsZd4/ZOcRretz0/ccmNrmROhxBQSsJ1HyB5jIF+HC7nej3Twoc74X2vOC8BQBe7p6KAWA5Itk/GQDEfjvRueYfAACDB4l0IFJx327baAUAcFpRbKCDBwGfOgQMnzidOQedFqYAAAYBBD7sBriO/R6v7ZGX6dmmqAWBbozj8UB9gMRocsbKRrT1S9mq6oBS0ItwW50J0HJkWIiuhSI7CA6EU90GKD96dCFQA8DmbW1KbWAdo3xtjgdFZ4P90wlg9MHWHE9DDDTWYSQToLgg4rXAIAQAMAMKAEhN2QAAExYpEIxZVAMAM1OfQ3lyncHmAUgqVbkLgOOPoYHQARAQ0gGAxo3m3/WMawPj1tjoRy9iNoDDZDRsJO2AEABSDIiOAI4K1ojkJaxgM8oX5QTy7mpFQsCm0TVGArN+LwHg9YLsX656yrzc98w++8wR8D6zsI4Dp+AJcbuO7/2j7/Fyf/7jn0EERDOiiP/oE+H1zjMBFG5q5s6gsPeRAAgAYNyw212tmP9VACCLk0kElhRV8BJaSaGv+n/N7XCjmACyzikFO51VR58fqfnmWRYtmgCSDRHwwWCtCaFJRhL46/3jOnx9JaTrQBUYDiJdZ0pUXftMFcNkCpfskzpUqrQat7+WwVUZzACAp25aBJ3VdQAQwB4GgG/NoIXr1Otas1EyxEj3sQMAPguzC48AIGdNF0MHFPMzhxF5GA7FZ60nJx0kD/XwgAEB6AYAwnB0mvsrAIBOo3sAkOCaskZ+TzRG+veYQeksk0OmdVEcNR5bfAVqxMScS3h+ElNbdIl44M6UdIn0bhEAAXT3REQoIJAyg+h8GBV3J8G0PPd7XOeNQcAEYIywUtD0xAk/HDFiK/cEhBDUfGSDLIEeLdC0KhAIsO6jP3RnW6JXXUIXUkEGAKht5qYFLqQEgBtPkRluOjaHsxtRe/rD5jECAKlxY88YIBA6MjWS+FtLAX0eK4xzXUoIZ1JXo2eVkEp3ADFaaQBUB6WTkwEA3z+lpGjpGHR3AiAhOnMWGnFUbr6CL7ITZShBeUJeiqlMxHioa4GhVxUBRyMnVf96/ebIejA90rsVsNOeUnFbzS3a2yJA6Bvi9+26eAVpR154DmhfiWrT5le5IC578kVQ5siiDmtanlNNZqP9nL3ZRVcuqaLWH9VAAgIKWdtNMLR7rk+iJYBG1cTrvppORycADinpCyBGVObfdQAERAiO3MM28+B1+QNOa3XA6v0mW2WQp7WsnRDdfnqf/WvaGNsrrYfoZRiUVNTeZ1ZCijVlz9xPEEGC9l+PBZgoagDgzxDgtRyLiwBjDq3ZSgYAC6BsNT9r+2kB9HAglppE+59PsgguZox6gsvYbtyjwtcRqPjuD77Dg/rTH/90LDaaEIjAnxnucYvEaiBL1JX/Plz0e7EW3UdvdzyZ5mQ2hxiAeiIpk/kJ4W3TqZ1MU1xGPS+yxMK6N2H+FPp9AI/bOKRHpgUePlMDusr8DIDvMlQzk+QJSkxqG15rkHQA2pWgPPHVsorrOMGpkWeL1hMzQJeX8KN8/xkq5fVcegtO4JQW5fFPNAphAMQIeO+b3sa+BVCfFs16lQ6k8XdpueQAWsEjmgbT9QmCXN+91S6BpQlgE/DxutEo5GspU+RICGOc4JyOAZ0YC3WRVXphXUIlHFM0OEF+4xJulxrFVUApa8uCU649n418DesndEyrxl/BKGeomRrEhYyrF2cdE6GIOpG82qq4dAeKBTUvx10vs5MgQgC1nB4NAELtvy8JKZbP6v7cS0EgUxhtARVgZxeDh2FZ88Kohfj7sQGAAowDIOrTLgMwE8DGpwoStX/VsoVg7OiFoL6Sk1ev0+ima19v8XOuay7JBLin1tyz7Go9f4CARv7MCL5EyyGGHAT4wHINbNZUAGCJIpYNGYtqCpEZhec504ojNVECAB/IUf8zowAAELUIYKB+77Z5as62PPPvgr8pOookcUAWEgMA2NB6GXQ+N/hiOd68Pcp4Ba1fNBjXe9GCN4+U8gDnlTvY+oHTiesu+GtjZUQtarBK4n0M25EsmbAWtqhEuZCBsvoKAECkOW15kbmzTdQZmVaBUBfYA4pBfWimppV1Ss6B6tdtAQCfXkX5x6KTh5MP5B6gBQBgddtETb6+CYTsJOgpfTRmijeEDUt4aDcdy3Rwk16jZ2ZiFuy2hduGbN7UHUBKgj+DIJ7CGhk/MmRl/3EuJOhEARIpBAUvEaeml1wCHLJnWLO0A8YzAqWuQC6tCcoBZ5aKQP9LlY2SAuc809ERZiGa8yD6/rs/+Dbfw89//FOKczAgiHV7C3K7iK8CZtrorHHBGQDXQHYy2kAoA08mYyZDljsA0Ch53J8zLbSn1XUNjK52YTNQtcansp0W2wYc3WY8h22ttZ49t0yXe60FCGZ8dtRLwsEVHX8QAzuWJd3uDJGudpuZTwMAepBQ7wNxrMGpR2jfAQAkB+W004KVtznOirZ7tfYywAgMUWY89EBn8IN9o1KVPPGLwvcLystAWekd7dwAQABFmIUACF4HzlcwXT79uVZaN5RulzRRBQAcgBiAKaTzxTQKm19xQElgTBLSgRLO8prF2TJg/kx96CcCIB9fN+WWMCbp1OAZipIwDbGwBsSu8tkzeRIbdQYj5xIXwbefQxILsHlaH5b7GYTga0h5AQAsM62fDQgI6Ml5UzqLYkruuyhcOJqMXQNSJWT0fV18zUPoOCjEojAcuGxRgngHWUUdfsqcSOf7yUUVLkrXR78vTDdBOSfGBycTBwAI5Va0jK1geRMQNJyFU2HpCUpUPnpWAOt6FiGCAbjiQLTSVijco0OtwiwhUXJgZuwV9pSNgbp0gCk/BNOgAQCF0LwCtXAg8vPELa1wB/1Yc6ocgdtCHcJqM6CqxaZmqWCxHM97iAEv6grgjFExLgo6OEDmuF3sCgr0XG4hqGn02pSiZNjQchzQTmYflwTFvD4pLWcIqSXSPIYz6BXM+cRzaHoOQPQgy+XaXSKpaXkSIFd8qPMEb+3qbDQeJHxtqJznLIpQYHdGQFlQnc5qE/YYQCKCabMDSPEB4MUXwGNAVYoQYx97aP18Mseekc3WwAADnS0WWKIEEJfJjJ5UM4rvpEAmsn+0vC0AAvDB64SgVsJVYTCDTAZ+PTSSjmSRlMFfqQNQkKcFrEfsQlMiASCAguf5Xi4ySmHJzcDgehnfIQC4jl/8IUoAdIBQ7zS1ONPRLwExByj0PNjPOeTxM2CY0MaLTKl0PI0BwPd8FQCg5oh2vjogxci4zTcivfbME3iTFMiASrtfwUYlqyixqcLPmZQ6d1rICCikL0lOSVbRVHkO4WgDSNK4M2hmyK7BO9DxPfCccVafrMilLe3DOY+D7KCnHCZw5LMy/qkBCH3M47fa2cQAJFryTGoteLh2+o2E0W1JDN9fAwBVevP7TEmAQb2G2+jwKxCA92rvl8rQ8+9mjSh8M3MhVtSiSrebx5q3MxB5HpXrJ2g1kMM1Cc/+nOedAr/TSTQA0M9Ks9AFHMnIqmxCMavvA62Snf3n33JGqXsmBmpmZX3RCbh4v+U9ka4rg2ls+7fXg7pPelxp/fr5eoK/wM38fg0imy8wQUCIjZRwJ0vFNfaJJzBCqEUAgBozgrH9oeERzha89E5DMW3aVCyAtl2AlrLkPCkFD3wfDww+rHj5a7NL1DdvOkGwaXiVBaRKDjhmudXKddJatjw9oj9a2KnUuNKj+VbwADKB48Wi+dFG8XzYQnv05C5DJGcmzSM+mzJoFP8PgV7+xJyHA1UyzOgUVLhk4AcAgP+/2stkRLI/HMd+f2BPssACat2q+TMjKSuJK+vrNA3CB54HtA4NVQcEIKjg7ziYuyYgVLloQlnU6rnlPgkA5P8B+krEZXETGCFR8Q7ezh7DBEiHh+xArYQM9Waqwmrody7ZCskpdA09s6WupgH6/rYe/ap3gT2i9bI2QLL7ABzNOkdQB3sF22Ks8ekWSMEZVcQO8h5OMznBKSC8Y1lcsmBQgBWya4mlP2zzMFiCYAsoHAK3Y73ZEQBQs8K5CDBGmgAgJh4BAMj0sXfmqGDUnJX94zkhA+U0uKOmwin7VwcBMn7JDcUkAESAIfj2D7/Nn//5H/5swAxEEwPaJFD7AeAJJYPPno0RGMAKAMP+sCcAQBsvXcscYHOApg3sDgREIU0jMXBtZtEeSgQM5J2CNq2Y849rqEa3GjhksQdMtaREoDP+YFozdHF0xpk9W+rx9LKnrBGfgOqvt09+6v7O9HQWdU8Jj0y3uDoMC9FzzqpOUzcRYM4Jshr+ngAAtngZaPM9hMVyOQtr/QAG8GHCa0C4OCifkw8MS85yArj3AADjE57Z+PfHPnQlQwJ/dyCsmdPolLH4zq2DBYCaZ0DO3RYn7SibREUsXe1RM3QVp6KpcPbdr6fq3D7EM7hL78/xjb84JYCeEIC9lgakWiUfxIsqdIppwVma0gA76Ra38Xw9sOW8qg8GOSkBGXHZZyEATMmLTu2poZiwoPheA9LWBWBB4uLrLgEwEGPBoC6N7Bt1K3uBqxbo1jGLWnotI0hXdJAz9tpwAgGqUbv9j6LAaSd8V9fDTTD9zzp82gK9YYPIcQDheXBRYx4zrFSdpaYVzOVo4SLX1QG1SdeXcYTrtQn+QfgWJurqlSGInJgGRAwYpq5Q18+BpIzJY4yplgaIcYug7YHhDBgAgNfGwXk8nggA8JnT+cLIIEMn7UtSVY8bE8q2EAUCAKzGAjX4ugAzX7VwF2V0UtPKoji1hz1a1LT6ZBrDynW6AdjGiU4BObjxPnhyng4mm/ogeBTFKOpFHQAQecPZyPqANkpXB8xq7N8C9JiqbK1LamtURl4ZfqPp83XoR4jRTdHhBskVbFoiI9ASUGVsMOthEm9y4mFlghWmijyL9XLVETVOSvuS40QxLhadML6NXC4zMyV1SOZhQwaAH2SAwAJocBDBmp0dCQAYGJTJguInA2CLMroA0uZXimaMB0bgZwnANsAI9gIAAQH3AOA7P1QJ4Bc/+nRcUQJo9rSd/o/w6fuq8AAAIABJREFUKy34GcIVLwCUrDBL4HwFWyjxoHrj3O6EfWynuK8EAChVuKaf7+H+5Z5WrZ3Z4ZyOVYp9fANcEykttYhQLZS0v+R77LXhUvc7gPPZWAgrah0Aaf4c9Q+u/7NDwFbBJYgzyBVQiQZAXQD5/wokBFgua5KhiZGXHEUfa9wJAFWaagAA7Z+Z+QACWQSDXoNrnx9akLj/PJeo87G+oQAvCCAL07Kmo/j3OR5au1UpBJjyjO2f8j6RNrPWBwfAAIIwgFdbcxcIDxBqZQAlIKb1w/RwbYjN1bloIZyT01x3gTmliA+AxHWIvLmAV7732Z6o3nsJ4cnvFNuIYUo4v+aEz5StezDG3xP8y8mWkwlvY389whm9/vT6vdCqDvfK/NNhYOaLXSuNAdB6m1wwZq2EjYjwk8/vm55CqwcnL/NeAuDcbvbniwLhG29mPJl+BFGbAIDqiBJ3SQWHr0vEYivgoCG6aFnw0eYOpP7PzMPmJHXwWrnaAQAe8jMOPkXr6s/sxhP83a5Fk2Dg8Aj3daPXn/Ud01oJ/t5QeSoS9kwAQLGPAQCHEBmN4TOBCUCA5wIwbLslDwh9wywQGaDqSLhfyPwBAM4n9VaXSK/6Ui3Sw0J3j/16vaQL2FLTXsXE8EZYpe+6Fdv/PJEqICC9x1gmS4jUeG/dhhjimgYSEwC4IlCiJfWVSs0ei+OwFaIi5SRIhsTjcxU7rZBk/F2M/bMAQGjCymIsAqyDsbIbA1YzNzJK1s+n3zrWy7yPtmFeQe1vACCTGG0uUuR53nXKab3jezLBTZuo6x+IWMeAFbJM9ovlqPXEb4lIEGUAAACIQPVZAEBm5LLudA0ai9ImHBLRhcJ3jw7bXwHUJEJTWyCshD1aGM9OntjFAqAEwA6Yy2V854e/w7Xyiz/8VBKEZgSU+jTLby17ll+E57sZECLwn9CRABrUdHwHAHiNXwUAsDfx8x0A6KDPzovYStR2ZnSEqQMzgqFJlFR6T6rdWBuCX/NhXcHfLb2Su4LCgwhVayEeB/j98p3QPIoE/9IlafHoXAODyt+fz/n7zFdD/auqE4Vw5it4logV+1nvHQAwsJsx5fmCFmzWpr0OHgBA2vjw3lXDnhom/L3/DliZMyiHuo8lcsBCvv4emprntAfB4Xf1tstJ+88AlnM5WS1hrY1PJBYME2cOLiWDpnsoNoBnjEXH/KzQ2QFGatN8Pg1YsBQRk6AAoGaipGVvEOvgrxUpEFDlIZ7tKtEWiM7fo4swK4Sf4XTB1lEDAHBeoQvAnRkW6ond83mev5v6z3sRg4tpr+xVm0lJyrWO2luI8Ju+ojrHvmkGABlsVPDKMeUdnyEEVQOhWFcLkTSgh0Hs0CbjGlNQJgVzbuuLSp14KlaRDKgqBShAufZZNTZT8WjTsciEm4BjH12D9NjfA8xPbAVL0V2njlynp9/DBrQyELKHopiS5vtMRhB6sC0YZhGmcAoEpKiOzeOac3pvBYbmGEgeHgQEAlKcEsjD37OojdIxJZBWu9cMMJrqzlLp07QBaFejXQEcnxBE3K6RqbJV86cIyQY+dHqbhjkSuxgAkF5PN4PoZo2ovbJ1UQdclr8rndwkyLY3fG8UMXrUMH4A1D9+CFazAQAZpSuMitdfyt32qlYi/SJlMdXu569l0/UaJ30b8B5L88O0wAyKav+05XVJhSUAtkl6nVwvFMkJ67fMvpINAYEE/wCzZGWchrj1tD8DgGT/Ygig/0ObrLQIuFd49gACAAG8HtTw0rbJ7hq3sfIhyi8i2b/YLItYXdo6Ht6+AwAo+rtjAGZHAUoKEwD8XN4XZWusboDMAYj5yORFTENT4Kra52XBRqZJrbv8EU8BBKAwCLWOqhaLvSIGIMY5FThaO1aSkyQICsr2CTgdxwqlDgd++Qe0AS6thCeg48l/uLfYTWnj9CCYAB2IngMAEvi7MFmiDRyKunz2/jsT4HoxqGWmnGFJd+yofw4jcb32usC1hMW9Zc+lT7QXU/MxMghM539+nuZbBj4so6ZropXZuM/w4W3XKf9YFQcA8plYCtTZBjyDi+gPh0eHyWJIlfxUAG41eDEIAgB4nWSnjxkwWRkOtzFj0tz9aF4WEJAg10SICaRhLMQs6Q8BANqzocNJhl0Jt76LZ3mF1rzHCVQE0szGmSGqveQ9UWAr5kgGqvydMLNaZ9T4LPGkZhvWI9fXS2ISkctJNwCgP6/sNbSh5/3zWgJ+vrnStiTNVbU1ibHkHhfayFmlSwG01bUjIB7aFhSv20zSCkI1u9vV2PLGDR5awoId3xAEjfSo863E05smdW5DckAW+BCG4fxtugiqTMEslwFU4cUkIncZgtFmi7o57HbxfjWshn2YVzQgCqX2Xti5aDyKOKxFyxa0oKZ4jC2Mbp3nPeQ3wPZVegZl2vLXR5aKl8LfkfmDBUCwlmNegpGwecYXx6WBwVqJ9XgJi9kuenX2NBkzWwN7FGZHt/TJdwmgbrvtgBV0oCLH89WBWhi7VFALGi3xGXLOu1gjKaj1ET1Asv84DqofF7tG3gAyZRJST78/Ps/imFW4LduBgPGyWnKaWwE/C/kUpFdjt4P5Dp696u4APgFoyIYDALheDA6U/TewZG1AAIA0GvI7Xm9fUEjJM9DDwvC2xIQNO0nK64BjguHBsNnxeqi9gQbANUQCQAMAtfPBFtg2vgw48vfnvXP9+3h4ph+9PAFmy2Bq/gLeKQFIHwAAQA3Aj37Ba6bg1h0A1Q5o9bimqjn7Nwhn/ZIAAD78qPsrivCoh3D1ehsYYiJFfcBjKkGy+p05ViYXin+tVjWDcnaZuEMHnhwZ00uPBTBUsMrmUCz3vnCCmybVRbfghK4F/8s4YU8SAEgIq+Wu0gvOGeh1AkKx3CGOpD7KdK8pNzE/BgAJLjpkg2dd/zcIcF2y7gDmfpFNbNP2Us5KRlzmaj73EPwFAC6TYc0Z2dY/XqeEmcnsSWu5rdcAACUI8RlzlnyeA15DrbgOmg60KcEBAIieLtqmcuUEUYKTJtLjHsceI4CQkyzeaxiEiCmpI6DfhMpiEhBKe0YG0uU2mXTF9MlneTz/yQA7eFsLkGFAeP0tGGyT3ClLTOZLpUmxAf69rec+ltXYi4RZ7iAji+YUuHcUpXRcLAVecytLYt6TCAHis+L7GgBdHES57SaZMcvSWBx9r5isimUd/HxrveEj47J2ix1rd1Y3y0a204BplbKNrEVs+gWheTKJTFa7uMEpFQDlisZC65MOEA7GOZ/oxZxDMMEbmaPKE5PeyP2pL6FPEypXIkQ9oLhwFXrywcwAh2zPw+kosCMFEy/oHPquW/kmyzzID6hUvkH9Y2zyflSw5CGIwwXiPmw+OglaG8CWNW81zZYHRQ0vdHVSnE8qH1AdzI2cheuuBSpONaeS3QA4qDwDIbVq1TIz99pAzgwE93HQtscKoz1Nv0vpCzsrQB2XKZGe+zyEzExw8ci3HoevnAbdENT7sK2MZ+AnLDUFyhMX09ScfbuGr3q5Pgio0hXhWQoqqeigQg/xebMsJzjcRGk8lmPjEgIAAI2P4Mm/lukTGQvXUeUPITRNK2VTf+UC5rqf7pG7YfB6qV0C4FpHo7K1D0x7A3BAkzUAzPgtbgT9jz9P291cH3hOZw2SES2VoU8SaKoNMA6YClaogWOvwXBEg4BmJwDv3u3iORg08KDfxHd/8Pf5KP7Zn/xzmQjdNIsD6xXdPzq8lPugjZQHot0Ja6oeO4Kwng8UJZI5tHOoqG7xBjxAccTwhqYNOMkA1umRayLxQyoUFxHRJw0QsVw6UHhYl+vOPMCh4wjdH61OmzjKQGVwX6WOaB7w+ja60ikp9b7mq2t2B8Be9EZkNdwmqCBBZFCngjqfglkF3hn8rEvB35EcpdOAyUmr3WdtuKjvslaG2HiSojKV0twswLDhPDDQQrqVkqXekoc9kfHAtENPPGRb9GJskHAYfOcMntdX6e/dX/q47uvCLdzuUVcpznVy59thdfq/4R7juXKYXJILB+hcf4Am17n1Ganpq4vM/hsOEWpj9nAjt1R7aysh8b1WoLcAk5NJ7d3hAMNIYiaLpyLLujm7debj+jdIAJqGImUAmmpx2mx48HQX6EJnh8V1rDZIeBSo053EhNE+Gw5f8iKxEy+7cTKVl5oXsXZkeyLGjxDZCRlXa3tPi1/b7LiE6cD3UPPWAkhQnsiOyLQbpjjLyk02qSOfffcjh4rgxDr6rmv6UerSOHA4Prj34BK5YFIYsmFnC/yL627zi1QgCyGa0qkWHHFWsqjFpkS9To2/dH8C6ED2o4HP/CV10KVUYWe/lCu6iAKvq3HAyh4ixkCOdrqgtqksA4u7mBFPzqr7tRhjvX3J2Wd4GLAOZvBGRsN6s86Y0POZ887fTX0S/BngZDdr09rEDshlH+neYdfYQmEzK12oJU2GUPhZj5JdqKWvT8hLZpL6OOvMnoeeuQPJpEN90SgEzy0CQP6fa9kMDABYKkeQ/bForkyK8PWMOnaALgAABmcNM5H0xUMVDL+FFQ1wsIaenp70/pxx47iukhHmhccVsBwCzRCkDhiBVwCABy+BIk4drsoVHvakrhI5DmJAEB4WOwE8FTKgAGtuY4tSdZB4CpnBLA0m2UdfIg87NWpdUyQI4WiEpxwxLUDQhYPywNAUTIgK/8EP/j7XOwAAnrdMYrBeBQAo/iXTIIMq7gtTsDTWMhe0whoZqOHjAOI8SHk6gNHJ/XM7YwCAXEF5qjL9IIign3p2d75qoxQEXQqmNJ0zbABZJty/K8xgFHgJTroVawhfMzLJ3uPGR7Exrk98rEEgAABMz/R8sZ7CLgacJ0Mkze+xsTNCJuPUuYk9VOZVzcpbr+EuArb1CvRqCJE2Pr4jDEyAlO5dAMCFTqV8nZiexUApuiVM83RXFQ3ODAD0dpcwghxL96H1QM0z1QCmR39m6inR8RxNK1yC5Dyvcwa8DwCwtLtYjpO1StE8KOBNPQUnW7o8ExvpAjjW5LhiXmJpCafFwGactPxucs4bcHqUO3eHdcEJOLPVc/reGPLxzEBpdLtcjS0N6KaGos/UEBMgBiFC5S5ExfVtAQDMCkO4SW8EJmwa9y0GTYxHhIQEqNET+P4EAMzWWLFKTOLj65DJtnj2v7Z9su+bW2Nan6xyQS0QjvNsIoP0a4pyQS1aIoMo7Kda2W57FJN5KI+teuR8pYUOCj/Bt9pwDADYoljoLsG/AYJQXAYAHO7KoOZGbAZDUJQ4MGUYw8lPCJ5rT/zCOMdk2swuNdxDpQ6Z9+AzPzILIWCEp54Uqgj6UvnipiMxwNfcEZCaaR5osgTsH4zLtbueRGBz2p7oI2W1usSY9SQ4ZzbDVwOACBC1l+PoN/vdV8utAYC4TFrG8lST1oA5bROROMfxwiRtwQwilsOPAEAlJtW7AGQIyJjxYWODrl0TAFi/qMPPHQossJi2j3MhM0SXM3CYHcHiuBc3qn4Ef9onr9cEAMqoQPUKaDD0+H6wAMFsXbqWKPmY/xKoWuH9AAAKRBVDIfZA72O+B0wGxEGH+j9qs2pFtPDW600bwK396kP1iaKZEgEAHLaUf3wAAGLBzABYmSwtx8UTOT0KFRqA//LvcU/+r3/65wQMPDyctRxhKmQQkLkTfGY+hPGspygWz1QahZilpC1Ja1fjZln+Y4ZocWIlB+G/pz8Enw0NyUSrYh/FnCzuoBS5oVUUAABueBZKJfjPfnzVoNOiLOHfvWCLRjTOQAXwrSGxWRQEdyRffMZEXa5gIvAajjJBPZm/9q72WpKZUuIXOMjIa9Xt2Y6cxuXbjQxM2otJMhoAaA9MAMDnwumk8gbJMwIAzfsGAwDFBj7z1Mc51zQICfQ9YCeQ5t8eAQCOLvXCx/tE5bic2wz08QFwmWLqeVbj4j3Je2g2JkljSgAWUZSwM2wk7qsAZ7wJ8KzTNSUAxi6fJJG4txZhmv62BkCvoXuvBxM9cJI3dpbEOwQAYL3GCLfxElqeBgBiqV0DsaKPKT7IonNv+i1mrrAVP2zGLBmrDBh9iQSEjEuOQyyjcH26hbfPq8k0S3vpVHtu7sW3DAA0/X3WfkS5TqVjzGmCen1uCk0hA8YNoFWwynN8NY8sTRmAtRKaIMCVTIGIQZoPX7WbLKBsMKEiAYC5gCYDkOwrwkN1sUFpiWsBry8GgIcYjU7co1wAgKhkXGGlmZoKF5LMFYmylqhxg+5BVgDUpwl6WlDCnaBscY+OZ1BhSpQ8ikCAIHQ8lLukZy3Z4I0e47YBEhZokXZLIMAJgg1j5GSYdkBmf7YfJu1t+lqCo3sGAEiy9S/ctwuxlr3VoVf3Osri2PpOKrMHfx1+t7GAv3zV4F37tIaBwNAAgBVG0/88hhmcFmOz3NAJT+LvzFzg0cl1siZA0qEsYGBRFYdx3MZpJTvO9MBD1Q/hy24Ltb00AAn4IvHi+6B1R0YqCDwgoA5gBGDh/pQA1L+v8pQMhmZpjOs5bTlEmWEAcH/DAFh0686Bcp4jlSgDJ/5OAwIJmaxqN4jS2pM25XpCUJ3TAJXlyyo4hkExS9HQquv4zn/x93gn/ilKAGR8dC9ZAsCQqvNJ47ldspJ1tmuwXr/q4kGGJaJTz89ySmfPdE4joFb5giAAjAJel3TlpbzYeSogYwmT4GCN7J9W4T7kpB5eEkytYfFtAMBnmcCnJ8b9yTY417fJ/DgbFpy2q6ANxCpYs9VYz1YlkJg03dfB+fy9Tut8NA19R//DjTE2wg6GAtXwEXH/egKAIV6aIfb7vbp7/AW+K3cs4Fxj67TBINmZdEMY7HOaXwRqYQL4vDwvBWf4+7zkHVRLoG024BEAIJGiaNRtwAHnAbUUAYddNQBIfJGFNhjCsLV5n2adWWJUgOP6SInHhjq4gdrbYpAldlQZQH9uY7uVCC7PI7K+sL2ly0/Qb1bIYWB4vx2M8W4iRgcT8BLnp6mBGC5h37BcFDv5dgV+ZwYYt7Hbatx4TdNkgtPaNltp+x1DIQBlTuVUlweBblgbBYhiAIoZcJl28Y3d041WmlbGBukk2wttlWlg/SHOGgYy5CfXfBDUETRUp5ZvOdrITOfbREgWuaJqQ0GnVojfld9HtzsPpEltKugt16gFEF/8vzsAwIEDFbkygARm0UYQh4GeRTbJ4L9eFhjAtSsYg67BwemaP/9uBsB0rlqyZZ0sOi/jQ0VnXjdoUZA2gt97nhar0t50kw21W+aw0ThS3MtkqfcAgGUVHJBhRapdLjQe6pyudTKgmSlxoAkDwP3pIB/6PwAACuwAgP5vAtIKjhTQCOI7hXETFqY1wkoa98x9ygRNHtGM+7vdIYNXy2EAgNai50igjQb/OVMGCIUwFRtfhknIgNTZQrGoxwKr80Wvqc4Cdx7EttU1bDyPtP91DUCyRRpQV403RTA9D/n+y+hEbpvK/vn/Tks0oW0KLC2dYTkgdfH3MQB69iq8BwCw9EbqEJ9tCnSFUlz3Xu6lt/E7//l/wAPtn/7pnysEWgTIMsBZAEAGUvq3zM4gHctoWFCwhFilAatBSx43zeCUAWAAEie1K15RusMROW2elXkp4DODYoq6ugMA7KywRgQAYGmjpCicO4WMd51xqrpV85BkwHBpgM83RmfWolBCuFjQoVPZYnseva3KWo6cj2EBEoRyhkWklq9PABDb7+k+J2JRYBgARFIOzRSJkExnIgCUAAATgdYKGV6CVsJt0inKIBJOi1pnEtcAQKftk5gVI2AhXEoAwD7rrSxl7wGALKLxh06FPgvyeZ7fzsZ8LqlkO0FANAARwanu75ZsaztS1uksQ1hLfAYDGF1AfU4pmc/VwFvZwB0TwPOdYDolOLuHpha/WI6nBazuAzH0zOSJoXkyov/NsldRJfcEni5KKAOKONo6XSP2UaCtNB1u9fu1WnUvak3H5VE3ufwz+pqv9md8yye7HQEAhFQU75RqUnXfQmlGL7N+YrTFXYHAJREZK3cGABIHSbGMw5gHMU5mtBdCLU7hUnyi3QdddS2tHCBHXAd+duoDrICurAvWxW4jvHC0zN+pBIDTCzVAHQDeREDlq+XYgUbmZ2T/yCpXBAAY/6sKgDJ+NDGB/ocvusAA7Dfz/xL2IXiqvq9MilljWmie4OwDBkAAAK9zOkKsJSEfvt5FRDmUcU8IuOjd/9UAQHUw1DTpem5Vq/uc3SOv14/mQPyzy/EEYTxsqsUygFwLcuOggkWqIOD6ZRv4NDUP4TDTcIoa+JavrXnjalWUn4SAGTwT2K2QskBejE5a6EPGVpP6nWJxmA/ZKZGUew1gUXsmyy0R3AAAGAQos9fci9I4uARAxio1fdbx9UyoMjfjFLVtMuEAlgUHP7m0UKKlkMYCgYCenP/gSYnqwDSVmuwlnOWsD+jgwbrn+aSuDZUCsL88KZAMkJ5p5lb8zn/22wwev/iTP+caEgDwQCBk//AVABjnczCoQLBGT3kMbKh5nfQr54b4D4AS/Tr8PORIKC8DJgYGAZxsyed8P4uEayDTQNdrlgEE4nQ2IOjp/qOadNFnC1xzZxMAc67FvCfZYgRbWNsCqmH33OttYv9Ec67og/QGK4Cxy0XrZf65n40hZs1AuLwVZllNNeqYSCib1TA2sxUESwIgTAbSIWQAIHQX3wjxZumy4Pqk8FT0bJgA6DxQ5uFrsn3xYRRx1crnWd9LHzmPZCQqAJIkbZYCdE50AJAYUvdPFlxa4WUXPINtMu8EvDIL8rPG+4GuoYyZ7koMuudkQMIEe3Km2AIBKmld/fya6ZPScgPIxtpSRmaRM8otGwbnqS+Y5SbV/3F3le7M4XrEGrjnAFBudFIJQAPEBNNVWg72kGW0WZC23lEGFUFkBsRsuyni6ubTcL/ZrbH4eLe9oUYNEcbdDYxSvC1ctV1UpaselhzcIMFRAMUY2eUK5ipYb2pV28H+Flk0xGBXeN7vx+EA1zLUBkFhuJkidopuD5Pf/WLsdttWHhA9PUVsU2D3/0cEiIMZwVrq32TTmF+wGLvtemxXi/HyCa5tw/8PMKDHg8MW5ZMDUDrH7QKRY3gEnBRv43i6Mfgfjzj0rOR1w3qorCtmSb9AxJJdLb7veLjwZzAqGKUAZiYO1Ng409RDPeGr4eE9lbm2EoDvJcyHAgCSEZWQh455suyVRb4NgcrKVypoBOlyE1TBTCIsHGD8GXUyTMWJ0nT87BQTejiQZOHc+OhiICNsAKA+dGXsyc4nA5Daug5NLPnzAMU7PQwIAswc8eAFgKzKOQ5BBBsJ8xj8KdKbWgqFdWUGBWjcmsl159G3zEJZb8UIaFkNM4NNcchBH+1+Ujmrd50gzApymrJwyqHYAR7WqPTVvVS7a9UDSqPhdiimKCoFkN73qGtm1jJY8JRHucVJp7Mc3/5Pf3tcrufx8//un6t+6fo/1gaczfBvJaTy66J8xRIWyy22eMV7oVtlWnAN3n0/OYWTYj2wUNgzCDoSKvKDdWO58cXoh10a1d4LkxSxAjnkEoCVCeOQPFcGxrvrcyqfE5h7XbtaDTlMyjMrCOQSCOmOpMDELMyfjXHuNDEsTc2MLrmgRRxl+c1SJtlKMXhMsOyH4l0nRsL+JhKqZgCZAQBNwlSaUIcIdE0GAM6cp4RQ10Rgid8FbwDMekHZDO6jHBwFYPYuAGhopp31AgMBMyqBSUvFd5bzO6OB7bUhvP6u06Gej3xgEoBneVQ3eg5SszAwRlS+wAAAVXv1M0lmSnh5J8I2gG3Ok3xlESH3OoDU0KmB0wES1k3zQ2zvi7bRNEjX/ncp03S8i2QF3cVSKeFCnJRcxkDQ/izVko7TKPlSnrGZAOJ/P9N8P/dHJpeieybMqj9XOeXD7eYGqu3Aue5ewL6xLh/wwWV0ra4xDzvmPRAJqo+bA2QwlncNChZ99zhUFTghyAITgAX7/Px2PD8/j/MRFNRiHPbAgMryZSCk5UCxA1TcL3YFADIYJ4sQD7ssaN0FgAM59fTU6XHKqQ0Qd3x2AeA3nTFOjBtR8jB8C+j+py0y/jE+eLFFgs7/BzCgjQB1DrDhGOMNWjaQzdN91ADgdBv7A3r74fIHoLNUe5eFOmlhua2u47xTGi0GQAAAPwtjIK09AQD2sJseguiGmxF9wDQDiV3zgwYA9L974BGksH7oDIYBFVby4t2o40Jq1ACAnGsIYAEAVEETREr/gYMIDAlrvEauhEeMT9qQ+H0q28qASRmPQjJ+HoY46SCQJ4QBgNmE1JUri06/bwDA9cgNpHswXz8HTwEAFdrYeiQh3npccTCiRmjwBP0IswJuNNODFrNxcE+j8mm2gv8gonIJQRoArbpkddutxmXrj7UOBuLctHTghGhxy44OigWTVd40jcw3VPK1mtqoIHw9SEuRCryCP4K1LIOpjTDg4nNeLAgAkH1/+sf/TMCBjp9qEcQei5AqwYyGPwYGAgEBAPBgUN9/2C0ebhx8hd81xpb3CSAVwQZMDYSKR16fgIPqwNXfjz1pGlUDwdSB3bPscpTDtXt9KWL4jPLtzjnBfyJYcFB1AMDXZXXeBnAxUgv8CQhO10gx7TN756FNozI/3bZ/QkPr/HQMcQsgV4JN1VgSjClO816RhXgycO2nlCkIUd3hJMBpkWYpZ2YIp9EN1idmvXAuB1orxQCAlSTv5PX/PtDEa2tgpJ+92dNVX38HBFgP+x4AkP2AM4Wrt9X583ftmBb8cyPNyLDvvlrtZskxbYqJD2GQFSvkTZE/SWx13CjrV34jMM+yVwcA6a7A88MZWMN+lMHrjJ61eJ6dbquNMkGnupJOxEyuFf9s6Zx8T+h2URmM/XSKXV2O80p8e6/95xnR2r9N+ZSOQQrNxdNqcaNynYhBIjQuAKskBQLsL42aOI0xdNjL+AWBBCIZCZfEANwY+He79dg9rRRId6rF0hMe87sPh7F/fjb9YxhuAAAgAElEQVQIuI7LEUIhXSgAQMwvUjujo1z90c3qf2rxsD0adGgMndP3Ka8DXNv2aTO2L9APDmQk85316kmZLSjTy5mZym6zGK+eNuNpuxwvNigDINAhm4ExDv6OPnDQT7fxOUw5aIcr6h+ZOwL44YBec9T0wVIsxuWkNi8yFaby4MN+eXHDQDwBgNuSgGG/v4z984l/x+EYBXzqSXPxXsfisve971Sats5ExXq+mkB3v6HxXKytqyAtllH3WfO+tSzEADgzdv/riye0IepwEgOATeOD1oNEkhfjUVJQCUMm+zwkC5AZlJAztSnsoMD7X5ViP611oWx19CnYITARwJk50r8BkPLmDlDx7CiggY8yTpLHG3xd2R85DTezq69aJQH1G0cvANEmbq9FiqwBJwOcXgG9jTE6i3iJp80HmegSo6FXAMmaEbHBsCBPMMTrno5HnUtc1sro8V7Znoc2xptAS2hOrGOJTaXFwYwAsS0AgypffRclgMtl/AwiQBoIoQtAHQQQEM7hUyotMOt3pwXBAIcK4e4it1+TqWLfMulqGemQdV4AOGP0tdr98nHjACAdrNeL7KSzbdVKKH0HvnY4nlxi9Hq2KRFKDMzYUQLIzHufS3Kk1D1L7b3o42TrXuHoTkkw4me3fTJzNmDWmnZLVi8B0IlN4uJkuQRZ/JgTPTsF3TU8uEgIyfL7KVDk4B531RgAqKvJ12ZnUglRZUGddr0JWJoxj98vymUArdRNeSIhtVgGV5OW19Xk7Aj134FPlQAYLjSOvf/p9XgxgNkf96VlMrA4JPne2rn+8HfJOe+eUh4V2dOUdZSwIt6ohRMfSRDVV69uBQbgWERHrOCsV7F2DrbLeakSjBNTT8WF9kZOiu6qSCmvuU9G5CtXgLjcSHegmC+GNMBDXVA6MXnOWWQq+iBeEFoM7I6hm2K6uiT8y/Mj02QjoLD8eTaL3XLcqFYnilVrQQAAlfDO2rSZcWCrr1oAAAcQbuhinE8I3sxFiGZwsO+e1gQBBAMUY+nn8cshagEAgLoVQfF0YHNv0V15OFLNKnOcf7IL/BWrQvmGfXDLlEwong+MI46Bsm9jg2t6wlS2Fb/GWe+LrQMcovVprJcCAC936/FiuxgfPK3Hi91yPG0WY7u6EQCADUDGGQBwQuA+Qwh4G/ujAMB+r/8/nxEYVyXKVjOzrvGCHtrddVxWoAQRaLEhcI+uBAAAE3f1b/eMJ6PEwboax7Hk+/PM8djcBiWTbpwAoC8OPGcMFkqAkXNfQFYAAGpoaVFz9m/LO9xfsD3a37E/df3a2ZY8vkPRqz4PV0aAQ/mtb7gxYcyD50ETjMyXJwCwSlgLo7LBtEiez4dxAa3MQCDXx+gZOgBQ4Hf9n2yKRyHbxIdjq9mlgqweamoXAxgQ3LbHoqevIe1L8CbwMJc5xlnfXyN/ef8ntY9DSEzHrdwBAwDAiMw2QR1gur+qW4Ke5/5Dho/7Q1+ozFKwYC8CuxuAOvr0VUAMS/IdMADXy/j0T/58nKFyd4avLF5ZUm85pBAQVUyWCtQdoIMEAWjjThgACAED7jtoaYiv8L6xzzC5zkONFvaBwJVxf9hB02yntrIOS7Qlim2ShohiN3SHeDQxLY+tBBeL4YPeALY6mqzjYGAwZJMjhfqkC8Sl48NOgmJgtKZZLngAAOUM6JCU4I8gFC2VhJQZNWwzJ7yOGcGwZwS/DD72FUnHAPebxJcRgdGrgALAhBW9Ss/WE7ST0WZIUKnVazKfGat+0joI92CeoJoSLI7mrwIAeakOAPIsCmyY4QrbEtDRGYAODJIc1mVKkl/GOhHy1nyWctiUAFsMZjMq4vULEGS+hInHOdk2YMj3H91h0v6oDLNkUpTVKi1PQCdeV4nt7FLwSWmAgiNN5bzAH00jtBgxJZxqDe5dEkxrxwnnGEueU8eR38ffZfAVVqIAwJM8LMaNQiiPRHWNSp79olPR70gxnulDLuZstDNEbsjQogEQA7DdggGA+E+Bf70xWqWz2IkswGF/YO33uOfdL7prLrJ4APSM/10AgAfyqwAAfj+CPTMglCYMAID8KVxC+k3AAM/y81gvrmO3GePlDtn/YnzwYkUQ8OppNZ62i/FiuxpPO9Rqoaa9jjfX69hfxnjeH8fz4TKe95fx9hk0PiYV4v5gW6K+v+L7DQDAerosruOwOo8b6Hc4Cg5pEg7HK0sB+LuG8NlYhk90MiLIqDbLMydC32f36cu3aMoOZ9Ni2JQo8je2Ibk2n4l2pkixWCRuE0gLITc9by1iqcJNAwHumw0AiJcCFfrs09ewFQQ+OkKCScEUSoMBzJkPAyAQ5HHNZDYiWoXGYu+5AgqUUv5LYIMvsA8fS4zDZFZa76wZwCCFFjZyCgQYuS1J69G18iZBaahXXgMzLtWT6M1HcxrPVCiXQGSmYm3C3JSLIEoQBmbMRvDEQfnj9683LgOorZblhLJPDdErBgDBnwwAIuVRYqZ0yKh3XyJcqbNP1XmR8s53/uG/zwPx0z/938bpeFDQN6vAKXoecNK7NjTsC61Nc1YAydmFRZx4XhhnbZpRq0VeEqT/VxhlHYsH9f/TEAwEBYsDmXep9jw52KONDxmmgBmxqWuuAQBoE9Ppo9o2Ajbo7eRaqZmTco9NLvUDGscK/k4+OEo05MFvtowARZRxaQFaCQCvmWwxUzth5oLgnw6UWR93u5aFaE7TBOIshNQ5H1GXwpyCoYKNyn6oYsqIBr9D1K/OyBzu1bueIE7pjIZopS2XXRZg2Xx/H4NFBeMHxjVMse6rhuEkXD2WEBIAc6a/73NvM58ljwgpJ9/bgVcBCFb11LOvZzZZzpiFze6EqanoZQyB3ekEmM6QrisoLwucJ2GezFqkPVaFqrQETzaWa6T5IPT7XCWA9OpLmijM484rnAt8d7owfwg0cJ9gnHsblX4XLdvvfQRXi5er5Y0HmKTByjKsJCbKNgDAgU0nMSqkRUOwHnjCQYOAviKFTwucxW2sNygXrNiGpdn1Cv54OLgI9swfj+zPvV5AcXLbFeWkRE9ZJWnP6unEfXC9pNF4eCB8cxZKfBUDQIYCA3SQvdMSOHU+qbRZpxxn0vy7NQDAYjxtbuPF+jY+erUZX/tgNz54uRkfvtqNVy9gDgT1/3UcxnK8PpzG6zf78eXbw3j79jzePF/4sT+i5IGlsSHQYKZDkzb5zAMAPENJ4MCC2fAQE54AAE4oIQgA8LmTNjDKY31KmoUNrtk1zGzA7gSoY8QZVKPSlDnAS1w2wNN06V75GwAQcRrV7ZYOYREGwYpxUf2fOVbLlrBuMMOBrZRbiULl1KegiqyfAIBz5cUGAABgrbA+XOp5lFq0keWv4AyX3RCguzTsCQcjnzGAKwFAnOTm9DGO8uVlghq3uQYCP2r6EPaNlTpKMqrV7XsADhTzLWRPeyJNNRmWzByoiYQpIcTLINvMpQ6OCTYAgAYADEDKCzxSyshE9rwI6FDpEwCAwjMAUACwENDZulZNMk63Yi6u49u//1u8hz/77//3cXx+LgBAG+HMFPBUSLucqwQARgFAgNa/WMPQxDwR2AJE8EwAmEjrlGVPyPzxGHE2+HHKkhsPAFbQN9k5y/xHAIA7neOEUWALMwPfCdnngjrnUDIbE+GQReCXpTH9TWvd4+ySDbntyF3H5Tz221ET7dJix+91xzXOR7ZU2g0uRjXRGvjg1TqUqJH6BwJclUxnYDY7U4eygvkNZT7Svva4KB8oBQ6xsvYhQAmRE+DBRroky+6UuWep9m5CPCq82BYmxk3OnMo5sYfQ5RCKvejugIl3yq2PYj5eWAGQBLdO+T+WADoICEB4DPz6/6p6GJjNMkt1qHHraR/TKrdKnHJQxPmReRQSVOo0LFaIMUkUvMp6cwhdgACfn82sqFnqAMAap/sOutnimwSqMxr93pAZhRC8Td6E/kVaId0DDvNpbYDy1JAvAUsAtlTWO3v3j0TE7/5ZfLheY/+OG9o4hAGsGlZbTep4oPD1/xMkqFYIAIAAvmIpgIGa7nGaAEcltu18E9CZ9YLihW+568kQAT0CAC2kdwN+Mpg7FGVBzFcBADI1/kd6s0Bxzwl1WjTMwJgd4GDB9Lvr2K5v4+XmNp421/G0uoyPP9iOb37yanzy8cvxyUcvx8cfvqSFI27t83mML94ext/+8svx+RdvxxdvjuPLN6fx+u1lPB9u4+0eBzBGjgoo0bnRinqKMFFPZRAGA7CSkdAZ2QxoYlmrsi5YQ3bUt05nPdig3t5lAHKf58KLsmWWU/hvKCEUMz5BV9GVnkkgwxtrETg9a7Y+IbMjHOli9Q4AqHOTPS+AIdYThKEBhvgxMAAsAbAVTWWAlATwWX3zyrRjrjTree5a8IjndDSA7cFzphManeUMAnC1eD0PGkJ9m+wEggw0JBfQ/zCYEQOwdj2eAsDMJ/A0ujNqmGADmo9AgrnaCmv6txmaHA7RZwCwYP15WJFHBBcAIObTs7YCQHV9AwDqFQgA5LUQUJfe/Yj/eNzbhAn74du/9xsMEp/+D//HOO0PNOm5YLgMQYW6B2jSQ8MYiAIFJFg28+wA7Sl4ZezGAhoejqjNTAKbXkVPhBIXcNwG0zDxXABsDCPpJAyjH5sRUUClgxjvGmcFtRjsYbvqGXE41ZJWrPG+T127XAwDAKyaj3mL6FtVvq+rMd5cDwIAVnLHVIvsDe6AhyFlvgYZoVbTZonRJVHWl5EEmQGIUn4GOgXn5LXcjWe1L8cGWxVCJSd4y6STqb9Btm4fETurAlRjumixDPZEKRAQtbsBgK5L9XHtcfsMtMRgApZZWqi7U4yU04qUAFrNvmfX+T2PzEDR0jU0657BuNMQOGhHz9HLELwu+wxUZxgHi8FLJeWgNmfC/H6JHs14ki1CUpVj0joAJfml2JUoHiDK+hA8Pw69MuDC/6e7I+/hcRhPSlC6p9DLCACkiMDup3gHQB9u4zGsEc4tbLbIBABIRL4i+Kck1ONlvnXxUQAAjGioJTGVBBTrXnjQ/hLx6BBXzUcKeGYLt+U4HtAmhpuOA3yKeyJkVj3WbVsGAOoZliobuVZaiPuDjxBJTIACV1iBvCF+1ZnmV2kAUjjrswDSLEtakE6GeLDIZm5ju7yN7fo6Xm7x99P44GkxPvnoafza1z8Y3/r6h+Nb3/hofOOTD8eLJ9Wmv3w+j19+8Xb85V9/Nv7msy/HL1/vx+evAQLO4+3+Nt48Y1zxmu2OiGUQZcfulz4CeKaki2USg3oy/QTwvQADyGyCZPEcKGYz6XY9j/UVAEDLKZtXAsAp5InCpGtr9CMCbGzddM88AVMGlvg5CV1LnU41PLs2uLzGam0Ea1aDrTumq7ghKIwRAGBrpRkATuEjB6agHgAQw54AgGcEKNtOqz1QB1fqedWOxIMgiu4EGqmf5S4nAMBSgE2ApPtRJzIDCc5vKKOR2ZoB2ESQRz9/dRGoJLNg8D8uV2zFCf1IERKzM5UCwowooMSyeQq/1nAScxugJgSqJKUMKJPYJElX2UoAgB0xNqJAcFQbUIY5Tcto+exDS6HXQKL5nd/7Dd6/n//j/3OcD0e68nGY0PloBkDtfgAA1FcYACBEy91MdU0cGeuxYScEQS1YGTI3EVwpO1ysbgz+AN8L0FUAA2Br0AaKDWAAQIOaMADOyBD0GCDxXsF4gPK33/0GIADtewYMWBscZmRKFc+Iz6VbqEbFjW6D5W28GcfBTmR3bqhMIL0GkqD4ACRgxhJWZxI0QepumiZmYaIyNE1Z5mzpmxkZLcfdh581pSBkS+mq4Ur1j9ZpAK3oIAR2Nd00wYpQzQlDiQMbANB+kUUzAcAJTiY5nxVt61pNaz9m7Qki1IrdOe/Z8dWitLC+8/sbte/CPwSPwR8VcFtAw3vBOfG+8oH2e/b9HKOOdag1KKZQ+8kxR0S9jj93h1nSNJX/vqYwMOUCyDkja5WSLKaGRoUufG7ZjEFP1drvTKP8e/3+yFrCSdPrlXvKLa+5F2wxRvD3Olf9U103PDddiuyxs4K8S10dAASALD5crXSGb5MN88kblYi6x6H9CsNU0kNs1JJ6F+raYADIBJxFS0qQZdTFgJUAnqEaOKQsWmCtVIG0168oWHC705yIJwaiAwI+hLSRfIUIUAeQqGGWdIG4sGHkHDJWHvuJnn8AADAAu/V1PPHjMr72ajO+/vHT+HUAgG98OP6db31tfPMbH40PXmrM7Odf7sfffv56/Ov/96/HX/3N5+OzL5/HL788js9fn1gGAAtwukDct5i0Pg9LU50YR8leXYEAhCO1FKpF6djocV4vxJjsbYci9EwvdFqsPgT81PtF6ynpuP+eCQDwjCTyVG9vnL0Cfh8BACgjdQNcB0pU+v4MMlI5hsHfmZqcFAUA1BIqESA3NjKoBwDQGQCUAtJVmF5wsUeiyACI8DqghdMmR/0KzJXwO6ABUaIlapmDgeQDQOAHxgpAhoOdON12rAEAluuxBevhoC2zGgMAm/eclovxvFqNSx146ufH/AjRzRYPcr3bOriBANzX7Rqq/6kbiOjR5W4e5m44qJkWFOI1AEAGIK59pdZXO5/cQ2zSZROr7/zeb/LQ+vk//r/GjYEfHTBiATBaWFMHJwBQP4Xq/zbW1pATTtPBc5ZAjwEK1OtReg78flK08KdFnIJrlAEAFgcA19MVzAuG8lz0gb1vKlb0t0SZ+N7r8czrBe2vMs1i7DiMZdqeqnUwTduzb77GA5vwpsJ/dRtvFifaScf6lwr3Em2qC4OMGhnPpq634Q4CgjouEgTmnA5cP9a71uU91ctDmbcFwmohM3fXVqk3wVgiXo8stnDPx5dTcWfQzlxl4KQMvrogKOSGcFDpQgANnVelgqwE4qsAQF5r1pM1mTIMBF4gHQLpgsjr5jXv9Al4S9WFEdpX/AifvX0ReIYlaD6yEK1M0XVQaHGMDfsjANDplATGlprdAriN89Ya1HMvC2A/D1xTACfvI1tKVVDpAZmsiEHDHRvCrjffP+dwaXv25YmlpkulBgDhTI3YlsnSQlqm+IVEi1BlnYf7putbjMW/uv6rrhdomEt//U++9ds8tD989Yr0OF37nTHFdQyUNkSAaHWjf/jpTESZG49foJ5rW6RmJr3nFDPouc2Mi9J+47NfU79Ti6GxAHHP4iby3HTXydTHPZ3B8LpgIVCX40FKRi3KT7VAQqvA+vTqNnZrfFzq4+sf7sbXP9qSAfj1b344fv1bXxu/9s2PxwevNGXui9en8TefvR7/+v/5q/H//dVn428/fx6/fH0gAHj99jqeD9AKLMfhKHMg1PZlGkRVwrittwxKQHoSVaFrwU5g6Jo4n9kKRecuZKpbta0xpl/OYwuAU+NB9UhFw7l9TbUUj3aeohptALA9aJ1bsBtgajXUG552Pjm7hQFA22YYBgAAsz+uucnHfoIAqOtJmxEAQOgmABCjJ4AzeNDTe970P2uToPBw2EX7whZB6yeaOErrS+ULDbU5WeOH7H+an8Shj6Y//hlkeFvS/1L9M05ho9+wFjYEAWSWmm0w6H6KABH7lsvxvFyNM9djWr/gF7GR/bIz+/g+6BBIy60sWOAToF5t3BN5EmAdRPeRDCiIimCLHSwI2rdxQwnAADoCwPTyc3Q0kw4FJfqyow3w939TToB/9i/ktY7gjxp2AwCw6pWQMNNCFPojAkyN/fj2qAMFgBBrBqUreljI0wH7Lt4bBOCeIIfrwr1+Qv6O5405BFgD9q2nAJKso6h4ZP+Ye3D19EPxUGBqbIzjjCwWuskYk/GS2ud1huwfYgAWp3EBMJJiwJ4OeU6ZBXA/XZNiPJ9HO55faXuNTfcMBGC8lM3Zf79VzGkIZgaADI95WB7oBrjIZFm7R7JkEMCTUKy1ukEiAvTPVctXucLdB+YAAFmTz6M/gX2yFfeDwDoACKBh+S/dCnY8jMcIEhVeavMHuNcoXD2Ibf4eBn+ai3VGswjOuzil4Jx77tY6s4WKQWI5EvDDgPqUJECiTiOdZsYFvPcGARxmBBCeAXGIJa2dGkJwmZjZ4CnXXSZObvtOkuB1o3vNvp5qo6zrMh7jGs4kwOiMHOfCANzQPs5YYJDptfAX13/xTkzvX/i3AoB/+O/+hwqKqNvSyle9/uzlpne9bG6XYzuOh+t4+3wc+z36jkFhy2AH3QGeZG51q44QxnMb8sjxTSIdvm/75uMACTVicCT7hD65jbRm3MmQEZfPgVh+GJFsYVUss5tZivDwI9w6MwNo70PtH8K/p+1tvNji75fx8cvV+NqHm/HNT16Ob339FVkAMQCgbjfjy9e38dlnb8kA/PXffD5++cV+fPHmPL58cxmvn9ESiAC3HsfzYrzdoywAChegBdnpFmb3pKS5iShuw4FrVT7rixnQgvYr1FLVOod7Rlx8Po1lAq7Rp+pQAhP2jPOgCE0pVEYt4RwIIA5VYY1+Q4ortU8usqiw00alk6p2JLJRZZ/3qDeLTV0kUiBHGc1WGhsCkSUfEuzQic6Bn/MAUCLB76+gHTtjCwEJCmTGwnYguAIgOGK10fjJZQYDxVj3EpTgNcdy7JZbDVBxX67EZZoJLwpzzrnXWFpoZpCtgfpfjdN2N87NQQ7BnC1azExF+YXCw9d5kEdIBOvqtZgk0f/cFC4DqUuAAIB0ijQ1nHPF+R3Ktqnat++C3PoEDsKgcRiUR9LG7+G7v/8bfP7/y5/9BTNqMEiX85HZv8oAYAFO7IqB+RXbB8GUWJCIZw4RL0Db82mvsgwZIPkzk4I96WuaBmdmkdevyXgMd2jddEkR3R8aQ6wxwDRIsh91sif6FRwxS0Ctf9zXKNEky0mAdwuwgqTLMz54ERDSLngcF07Hw0h4ZFjbNQSqmzrgEUDwPvH+aJzD9ebZDTzQ1R2VDFHOdT7G3aKc5KXEnBzq5T5zeoBhA9i9MwlS1erUBpr2Ull6mzHge5ZG477EoODF88EBmZ/ZjtmMahKgPN9B2oT5J0I57MnHEkAHCBVf8wzyO1tverJ++TO0tkUaqGUcvTowmLzZKh0vGStfuvX5vtRnD3nzo22lYlPtEOmCNfJ5VSxCVoxb4Ev5H6pUWRRxQzHQ/GExKmz1tCbogM4XdyXxHvoaHc3cRSTtQN6fnrdKaWgFBwuie9w8b1xik3h1trVnGmQMqgAAqBnwNMYYAv3L6//9qwHAy83yxvonNrZrIbLuRO+uvO/Z875b081LBwGMcOCvjDeDFhkcPstx2KP97Tyen9GWhVY2OQSeIXqDCY6WqquHEHVJMJjsL606pFs5F12ZBDOKeHLGECEggOpP0KMGABTK6D2TNdAZooPVLUB1g9PXi9dGbXJFPxg6/6H+v9tcx8udmIAPnsb4+IP1+PrXnsY3vvZifOOTV9QAvHwBmnc73rwd45ef78df/uVn428/ey0B4JsLQQCyf3xcbptxvCzH8+E69sczJweSU1mux5kITsGcw1xMvWYWAhY7WJU9DyL7oHuoDHmVCwBANUjYPMJQ1vOyGUjYY+zPbprAwb+jQl+Oj6CuGbCpfvb4WNRcvTH1WbVfCc5m7TFZgL6uIIXPFB1xKh6Ai0RI06YT9VIcCs7+3fonBijDV0SPMms3F14HCkoksMIFpQ9HrAWsrS+iFR382d3AQSkSj6FuvLaKHHX+3XJHOrl3vpAx4rwA+6cDZ/H+4XdwuhVr9Zf1ZhzXa34tVB2ZgND/0q+bvlMWR5Gge4XlLyBXwgAAlgBY07feIRQnfdcxTliLm2Y8FIZpWElq0AUAuJaUmVDrQBCmwPsPfv/f4/P7xZ/9S9XWKeoFAEBLIISAEAYaAGhWFUto6umXwvp4PIzj5TTeHJ8Jukj5aySDWQD1XSOD4Wq8wSIcLIfBOM9TTAiU7XDGEdP5z6WhGtOdLqI4DuaQbeOb+fxs3oQzhB+s/Ws9i0ZWGRLAhWJBAE9GHN0frH2AABy6WePsVsIAHQAri7UYXH1NzCB98HdNUpjtCsLs9NHPqbzj6yMlmc4WtRxmroIyZ7CgGVGc9kRnx3QkPd158VcG7WBf/eFOgPi7W5cAGFTqulrLWA/4jwBAJcVZgmMNv/2p99v70v37GOxtshMGRXVvs7yWA4RG5zbG3n4gAAIAmEFf0eZaBHFl+2IHJDovAOBrLRrevh6q7LQZDg7IjCWxWi5mdbb64Xw4UrzsgXR2mww4jQZKQFVaFPKuuR+cZor1HkZnlmJw0Rymh7NGKg3BFp+//HeWjsBQ6JmotVjnbsqP0CMJlooJKYthAAC2kdmFU6hGBh5b9O+jnW+9GC/g6se2LWRGQGTog8cmUf0dTKEAwGW8fQsHPLh3od4N0dtiHNDKxiwq9UMBAGQUCODKcISomDW5+El6k2IWZMS6laFIkhmwl3ipWqMrAQIAfB8RZjnz902UmkpBjJPydqjtCvRIA3ApFgAA4GkzxkevFmQBPvpgO77+8Yvx8UcvBxzwxm019ofV+OLLw/jsl1+OL77Y0wMA4r8v357H83Ex9tBYXTfjfFuNw+k6DvD5PzsLX6zH25NqngBjacOkaRFFeWrfAQA4YEwraCZkqhzwgTa1xVjj/vkA4l5yPU+LXMNKqJ6nytpT8ZJZYlwmgrTFRAEAeBYcRJGDrQCGa42eUsVF1SitHvyF9BW0Mut6bdc9maSo/RDz5BOoJNrxREiDaQE4OfGxEyCKaPfRA1CxlQG2lxDJYV3h/GYQUbDBD8V0BRxCBwDbBURsYQE1CZKUqzNQ/F5NUPPcDJYDYCa1GdfVZpxXBgDcnB4bTBCgjasAJBElmYGlNQLpbLjZNIitgDIB0lqXw1kEbXgvoNPJAnBoiA7uE0R8ac31vZu+/ToUGAt4r3XA3AEAIQ15858PBgFArQCW57HDWeBhWCjf4LlB60NDr9N+vD6+VXDkkC+cBxIDogzAwwAbxyEAACAASURBVLfNv8Cz0LoOKasAJgGxqVTqNITiNUlRn5Mk5PBnhuVxsFznlDq49GTHNOJ7ilTU8SM2x7bHBgBgc3AvyQ7BktkiL/4eti0j89e1YR3oMU8AwHWCHSaeX77y/lzHuTNwBuMwG1RU4wzV70kGl9Jb4iq+LgYkIMCZvK5kXC54/h7G04KpymIeQtSE1O8DAAom7wZy/AawJTx9W0Y/g6U6lN7HHOT3K2YZoBpoJOALlN3/yXUINL4fAIgatyiWhuz9+nXuTbbA5rbtax0AaJriI3upFIb3r8TFESLOe4H1dzwBGHoWQhkrTRfdlAtSgsqzFgNwG3DSLwYgLEo0BF8BADQkiAV2fVAD5DXk8pTKMDpvdC7br9CDgxYvt6h0XsdWZ6dEYKTCEHywUUFbgA5H7XZFIEBG4Gk7Xjzt+D2kIdDLf7iON29O483bM0HA2z1q3zca4Rzg9lebG3SPTEDwWZPthLIiclCrg8zLeLDRED/qP4GAmkJGMV8oMN09ZTsZ0HKvugw9E5dA3PjVDgEKSMtWv9QBgAUQA4A4/+ppjA9frserF9BEbOkFgHuCEsflshlvn8/jy9fPvAfPfO/X8Zo+AEMAAN360EtcoQfAsCDxGufbcrw5QKglMx5uB/al25/fpiLQVzwfjqqR4pDzw8Xi2mEJGFHKKS0lQR0/AAs4sDQNSplsAgtVzGyLin87nrFMcVy41JjdIHPv1hyO/NwBgDN/vH4MUkD9s6aHA4QZrHqRWZsl+yRzG05MpCGN63ZEwJglsatxvMrKlCHF7hXMiEx+pFRFaxcN6myTKgbAAldsKDZb4lnH9Megs7kVRguBa15vtyybQOwDISG8FxH815stBBnjgpkCcalzrqK2SY9ZoXhHmb4Mh/TB+4IyAvAwAIVZAPw97o95btKIQbAq8xesb4pYb9dx3B9KhDYdOlUKALCik11lSDo4vvcHv8kn9fM/+wu28CF1v0IDcAYDgBLAgcEf2TlnYNjSG/S4AMB57A/PY386jC+ev1RGjYMQH1Sqa6IlnyXpemVjZBiLAcC1aGyxWg1lAc02OJs44ZmGQare7+R4BrjpIOKxz/NIDCKyDlolEwDMIgEDOb0CkP1fKRKVBfm0eQ3jpZKcsipl/xaoNXCCchL7ub1HaqBNCVU9+IflDwl4CWyYkS/N4LjNz06KEVGHWo6GJLqSZOgEAOcDf3+o9dD8PfNPiO3Bv1Tr1MA9huEZlBHgVYF6d0Isfoptus6Oizlo464DFt6nK9C67l4JDmzJcgfO5ckA1OvHhwGAfzGdFRUUM8QrQV38Qdc65Hpx4nJYVzEanQUQwIqXgwiVuNO6nXe5HPsjEpj7abp1PyBSRQlaL1UZfGcArmuUFaemJDEK64isVpUA/PNmAXjNrJXFoG3qvHCdOmMF2DPDQuHBjpavduh0vo4NAj7pPfXuAwBAu4EP6HfQ7obgj88Iei9f7MarVy843MdWauN0uIzXr4/j9ZvjeP0a9e8zM2AY4eyR8ULJHvrMQ6vxprPsynfArQ4ZyEK3LtCIM4VxKmORzAL9w9jGHoZh9COqUV7hulG6mYUuoyTFosY8ZoMg6ClhBAQtAEsB69t4AVfAp+V4sYMLIKYD4h5seb+EHLd07nveI0jDAljKf7T/7U+38XzE4YGRprIaUh1RdeXLbTGeMY7R0whTK2VbWvzE1ysesBACggXgkBDSuRCpYR61BlIkk9B7zQYGglXdfFqMCnmKggRTovKDDkBlQKKdxJQAgElxLBFVDc/woVG1Q9fMAi4CAkKjq48+h+BadDbp5UyxU82YQd6tOz2DnhtozhrA0bNHGw7b+wQAcKAL0ShIKlvQ8wdTEvEYWAAerO5YIOK39oItr9SaLMf26YkAgDVqioNwiG8JAJbI2EmxqQ4chooZqcsCKltgb9nwx7PsVdJYceATtCRyA8TURvwdM9zVblgUKQGUfA1QHmL8AzNx2LulKxoKj/INAKBITCdQDEe+9we/xf//FCUAt2wi8BMAsP5/ZGkJGoAnuHpCB7TbjqedWmZBi8PK+/m4H1+8/ULT5aL8B+NHJkAfAZJYlwIAsY7mgx6X61F1dbv/6Uzz81wsxvYJEDeHb7OsdYlIRjea6GaVaLXL6Xf2cb2en04rZo9rJZAXmyI/kDltL5krfr+aKb21fI1YWxgRznXTugsUEZwVZh6G1z5r8QbD+HlpnQRoyaimz5trFoErq0qAQYOnnN2jHHNCl0KIX11fsvW0QYaZ60r8BD08k3ZgPOTjYAAMAB5GxCfYdgBQoKMp9R9/Z3+WxfIk4/U+nRmunl8odSY0blnUogDbp/NDcfFdABCC4hHjRPYJJ1IGyOrU0D7JntF7msG/l0foY4Vn5uw7zHIYE7zG0243b2/en2MRz2EDAMEU/9YWr6TnmiWAyWy4RCq6rLqi8O/SKbismJKNB1lJW3UbZACg7t8swALIpU0uamIBkP2jReqDV7vx8mnNoAc9ANTvAAA0CEIQg2Xt4TLevD2NL788UBWPj89fH5gJvzUAOHBoBoayKOBSU8z6VgRY2sR0Xis6bYpCMoktvYBSaoJdcN+vBTihvaaISxlBKJIgWdFxC7D4dsFDmweb8BiUkPmjJIAZALAFhj0wRYKwAoaRjZ0EB937MgIYNf4b9RAwABIAAnWIoSGa9cztRCEQAMBynGCipKGsNZkNC66G2tC0Q33yYADYH29qf7NcDUwTXqbO5eCvDN0MgPlWlgFcCZrHhdiS1AA584FqdAlW2CqFaWttAtbU52qxsv3Fiu3UNpMxsbzjmicDNIVs1gKQThbI1NQ6Bwu/B9VQY9oS9XZmVflwXSzGM2rPbCfyGEwcsGiT5JzsoixYpyXQ9DxvAAACRA5n8qZoEwXVX40A9ETQRg0A1hgofdSJWSuGcx8C1Owz1mXrsFbqTTqiOgLEfNgvHPqPC8CGgj4BANkB+wGUW6GFsm4BFQBgNVHCvdaHHpvgaYE6PQGyB77/B7/FlfBzAAA0QXp8MIL/7XJg8AcIwIwJrHf6gew2FNQCMJ7Ox/G834/9Ee6XYgBg2HN20KcYl3oAeUJwPdpfhAydW03JUFwO0ovYjQ3rhGvF37jZYlaHg2ALLOpjZ/gv0RhJETIAYiPYImymoFqN6Sc0x7UutupiwWtJOpIZEDOAEwD4GmIWI/c5aKXQKuoM2aUIeaXgw0mHIphKYZz+KCCMr0U9Xop1M1/JBNXepRCgfejBVbHidReA7oX+MEh10XNo+NT6Q5kDIKWEESVdgpDf7yMACELgWrJOBe9DgSqfJ47g+eC6d75aOgE/Yx33TtIekjXqMfynhHW+I4Tc8CGxE6JuwH0JoGuJ+joSmFAbbvZFAHJUTEoKphgwDEDdA0+uJDj08w5Y4Xvk+hAD0AN3PVucW2EA3hP8E8zDIPR7P8GOko1k+SJlxYBHP8Fba8As4DfGYrdZ3CCMesKsezAA7s1G8NcHqOgr1e4QvL16Aep/M1598DQ+/OAlDwQGiOfTOB/RBXAmBS4AgD74w3h7vI4vn4/jcLmNI24QAgDqmBgNjP8wwS3CHa6SWccTinb1nxmv273Sx2qaOZS2kKY2PBGQP0rg4sWvmyMaGifRFYJEd4IwPN8EACAIpDEQ7k9NA7xRCwFzJGogfDPVtgUKBu2Qg8OAXnOYz20cMCQIlKhYydr8SrxQFnDNl0pqOX3hfSgLLU0xBYDIQlNzgnIRivUXeL8GOLlfaoOuCiTXjZTBal+LwpWVoTYvG99H9iSWw67DBQzUaxqg5WCcoyzljY7AD4qVQCP9tTzgpUamGBAW0wzCygRn1uT+aGd1cm2bACDlCG7axWLs0ULm7IwHK8eeTv/tHECqKWr6GjNRZ1PSNaZuMmdgUH9BxTpcHOXIyI0D0R6DtJT+29W2wBYtgh30xVp5+JDb/BL4qWdgkKMVzoAFNJwWAQAU/KcxFFsO3ZaUTgq189GVizMsNMxnMgAa6xvv+XTTTItYlgBugwwAsweXACAAROAHEFjcTmMJoykwgcuFDZzkIofXRwngcDyMN/s3snAm5T/HKMcZkuNM45RGi3Hda/XOQ/x3Kk8O7gkDxYAAMEUUjyWzcaBRG5QOCFwT14nFnGQf6DY628ACFAgWXboifFgDEEhQyQTE5aHU8pMpZ61rTc+kebuTUyrZA+dw5Q//bwh7EzBLs6pKdN97496IzKwqsH0i2tpPUERoxRKFhwIyFsggSFEMiji1io2AIM0kziBVzAUUMrYKCjLJoII0oIDY2CKDtO3cfLbvs1tREWgqM+KO8b41nXMiqnyd9eUXWZkR9/73/885e+211157YB35nmlfHnQAI/0sFXnoYiU/bRytnAqsBwgIAHjXuGi1DRpwjMY5YUEJYAX9E3DxMcLI9LJCr4eLmTjpa8CzZBQBuosrZ+7pBIElqBYAFVBzRrfyoY+qsB29VNt9DMYugJYp47PMdgL/7bhzvmwR4P8JAMync8aZ1knR71AKmhbg6TwWoDQ45GgXnTVhQkcAgM/KEtYpUNUCOeIPSpZRjPpcHddEYxw6pur3n0RFSgAqjRLIsrtITK5wnJgkARGDxDk8TY6rzs4FANSbjeAoBoAsAHzxF1MyAOfO7hMAXHzRmbrIAABvvTnaEAAg6MEH/9oLGwb/z11Y1/mjTX32wpIAYInFjRLDYkEQENpNwzCEUAwp9UAaNWuGAAduRrvmppM2lJNcHqAWV1ddktzxBs8hQpqbjnrTWiMvhpjQFDBUsWA+kJniNxgBzLxfYI4AJgXa0AbIWahPNXyZ+Mwo8ENJ4MLRWsF/jcwdDmUS4aUOLtZ4VptYIeMQB53NUa4Z3WoAQBtce+azTU6HCQ69A7x3xCdWPocuj1uV1oCZB64Zq6Jdg4PQh2IxZw+ZeIX/DwVHceYppE4qKepmZ20pARAApKabzkEGVQyH8v3nZ1D7RjIABXgFfBx4YDn40oMOoW2o6bQugBVJWxUCNscbixJLf24OD1G8EHvKzpNVgzAUXHDdSTACTL4WM3xl83RCnLi+Rie6PWW57uNm5p/f7H6YUyPAHuphrDANcjxMhwwAmAXYAvvPAhpiDphpuTyhOQfKHrVmBRoFAGTGddKJT/RmWAJ8veeDb8OD4J2v/5CAjQcAqf6/qgk6ANwFABYAjxjnA95bAGBTR0eHtVova4k2QFg5o92KHHkCsQWpprG5T6zUxXWnVZHDiizaxGdqDAAOR4OzBDfcw7RTUV9gB7UAgPTJQ3cAcyMAEg6b4fO4fgCMvU/DpAyvCuuUmv6pIN5cBn0gEwBgHXl6IEtBLMl1ZT3BqjEDt1HTqIQNHHrpfWBnH0Bc2fNaOhVIL+U2RAkAuxNdeAABUCVDuX+5X9y3jphsY3R7W/4uGTHeVyLS7sQ3BiexmF0fMNarc81YKx1gh8pOie2kCDBZsg8afuG+idAjLEzKj2zjtmbER1zKbzryUvs/6YzaPg8Hf0GFJ1BDwOgn1XuZVAIhu8H937N5wSklPbwvjX9Q+ynXZYbVDTWIvD+TMTAA4W5OaRHynPJcTjMAesnesSKjKn0XNUUNALhLrEGRSU0We2S/qQJHlkvRHxW/QIUABJg4pVIAx+OeWRAEnDt7UAcH6JfdYxaFgSQbjMFdQhiEzHdb115Y1/8+vyb9f+3RulDmpgIddw8HXxMxHdd2iVpjphzpG5M94IMsXM+QBa4GseBBMWihTxyUn4N+/BwUAHUnUldPHSclABXLMAuBu7fZHasmvmM5AIcryiP4qlkBujf4LZCBr6m5gdWQ3e9yDfpf0/wuLJey9rUSk3VqtnIpqMym+26firmLMqPQhwoAmBMe6lK+9rx8LLAN5gF0y1MGRwAiL2Qg3FDzXslNWU0XPq+qIPe2+Q0qpFzvdVGBHtfcDGjSlcH+dAs+CWYd+JvH9kDthk7D/ZWxlJ5XMjAq532ogtLFv1O9j3VARCtl/hHV+ertxvswM+eAAx1aOICIzu3SBSHb/hwaDmTdWh9hQtS2H0pRn1Gq/F7TJ50PAAAAUdM6IAMgWq25eNmrgu2LoLBZ9klfu3puNdtA0/SoD6CuYL9mM3QCyBGStG/MgTyLI2uHByPV570PPOr/dFKIYpczpzIU3eN7uA3wt14nAKBniuwfWT+CofQAYAM4b85ZZuzClRlqna7QOUAGQdmiKSYGKvogeJCOTILU8geQyzWOiZqYPUDPBokrweDgwSDQpvUuDAB1HM72U+JLmzDpYZ8jrKW7LMYaux6k+4PzlbXH2uAzGkxz73j6FgEoKHoHsJZhNwZNRkUpaaRMlvJlNAA5xNOb33rO4zbn7gztOzModNAUU9m6oNvhbnDsAE5BtLsAmN0nSHpf04fB0TglAq1yRSuOtU0AG8BOXicB7LrBR2ueBYoABFsuC6TpzDg8PGwUuMKlgH0AilT4Dr4+V07Q6A5avEoDgbwOqXf20ZvUNBsU3wS8B0SpKQskkLaveBjbTDBNyUeFUsmYpe2wpNlArBsO8fXNvjQw6hJjNEQ4fzKDAfuMbaUeGoVS5WxhNnw0DhoA19iG2Z5BY2F6d0sSqFiP6yo7C6xSnO4E2YDFfIL5dDXHxCEEfbf7sCOA2S+oUlHhAANnQf+fPagz1AKgX1woFO5caP9RixsU8Aj6qoEfrndkAQAA0G9LsZYzRqGmXW2PVjYrE3LmqHBGLH2lWtvCKboGut4qAABxlmuuadvwgs5xrLJA2jIsZrNhDksAEPMhuNt9Km6Hau3BcCCBCc6aH2YkCADg9WB2goMAanv5HrDXn9P8dq1/XypitaapLi4EMtnJL74djJzG1gdYkKJneSEKfiw6jaLFYYNhkZLs6XFLjWwRklW0QadW8+nAtXKeCvbcD7fDMKAZAGRSHjfNqT5sniHICv1MW9bdZmwLljcAwAjvbMIBLG1UOXBykKqXPu5tqiEHiJDZoDnLrpZYA0M9WBMGrbR2BiNqVUNXYCxCsxcO2XCNw8x9A0jUD0RYpJUkRJ+hSKL/EeIWUClb2Nn77eQVgKAz39+37sO0ffQBZARwnaj/LzQ/YG/fsykkLCRh2mYRpC3OWVGbztlLAKMHQMRXAAA6YFUSwGO87Ipb88/veN2HNCPBGgCo/qn+Z0vgkdgAMgwA6bqHCTgBAGwfzHRGWgG7Wn0sD4R084ilkO0w369lrmiDAHBTabABAIB8ggB1COQZYmmnvMc1bNYmGbM6k1J/VxubAFh0BW4n9kRNHDjcywEQBgBR9WsccMKBjuDRaIfZfNMxuVQ1CI953dbI8EgzKE6XDH/eEqBMCcVnUXls1pwL1eGjzpgG1vHJyFCd7ONnJuoWO2lZTsr8Wqm8Zc1JlgYAYSAxAoAGLoYSgIBvb3tL+3X63lfLZaOsE45SYszZMJYvTgd/rtkELUfAyG1ZbmRHmf7BpEczTlJ5U3l58/8fSqP0qGAXzFjW6I56GktlgGQkphJGnyiYfSZmyEmMGT8mIHDDdNcTPssIACgIdfzJ6yTIp6bRSgu+7gbm+HykCQkr00tIjgfssJMbY8rDqTYQAKgCCSFgRGdqCVSgkwEISgDwBWArIFsAF7WAp7uFYnBq23p6HbJxtP0dAgistgIFGG+LTB2HJFt8VIfmAYuNtVrKtMP1DwGAof5PBbXbpmKBy4wYNUAA9pzesd/kCyk7IiiIcrSfAck+wURwHHLaO3KoMoBKskcXNH5VGxM3JsFRsn8dIKOPPzJ/sAAIUBluw15Rj6/khmQJFwtwRqqyDVhibdQJsbvslBgYCNAkRpMI8SLo4afRTVTtWBY8LFRPbBu4PXkFYfaSU5QpUOWEwFpEX4BFTHIfM03mYSRB8DLc8ShTMwBZtGnzaQCEWG0EADKYadSfx1CznujOCGVBDj4+aFRDhs4AwV/sSsxTiP7ZYtepT9Wghebpduj5DxIYsdbQ9Ho6lPpBCIGbMb97+pX905WNQzqGDgCeQPIsOAkAettQ+3ey5bhWAQD27AIAcDiQWgF5xWADfLLFfEbrNeO5xxKAZgToQLCy3pl6AIAYgK8TAHj9H9aKwRhZ+ZqGQBiJDQAQMyCWBcAAeG56KNCUv/BvCu6ZBSBJB6FbTuYAR9f9o3NxONVeJQOwJwEnB0QZANiJLywGQW5rSZOIlbcnYdFnRxi0OI3mHrYugwQMeJJgbxsAwBoZACIDh3Iwt+DnYMr1zz2UspHEgySRBiV/9kKoAnU4mzIeAaiPLXXzGADYUKq19zaBnD6vYIlbQlOeG4SSLAGkxOWKdgsw+QO3/sgN9O/AZ5aT40mAkIAj8Wv//pxB0QPgfmw4bMj3xME89DiujefiwEAokFvTYQYmJU1dqQGBPz0qqIjh48c52Y3Q2+Ty2u17AQC2WqdjEG30f9MG6Z2DHdIZEGM0rs2AoggHU2blmHKJfgWUJThluYRrXZ8p7x/GKKCtnY0Da9OfWG9jbCxfhOAGippcmJ4HxQxquvYXU9pyz7ZoBRSdzY1koU4AALN91wAxzCUDXaRSn7L9R8Nc5HGPjHxFGlx1bxwpAAZyUjND6A3OILVBvdF1Fo79NFoxXcE8wsNymqKcg8HkmqX1JZSWoJ+HlbYuOQPaXtfBngktazCo0eowlchNwb8xCDQicouQAydb9Pg6eM2N7p0NXCDso+jP90N2riLkKVgK/c8gRg2XNHA5qAEGgmHYx48ftDFMxIYWpTWVe6g1G/akLxmfgS19RsjcPC0T0gk4RRtMxEveoKEv1YZpbYBpdxmV6H7wecg8QhnHKSqPmcEwEz0bMJShapS9hhbA1kycXKPX5Rsk4vnkfejQF/GLTiJ5vxuQ+HASwBIVSMdDA4AAQR3mXkbekLgluL9A7MofTP1DrGcBIFiAHJ6KdVZ6e8YFHf5SAhi0Ac3ICiAHfgL0CFAXAMDAZCJNgNwi++fJCOOIkXj96KW3gVLKHUPDWqPqRwBw2RWXEiC8HQAALn6cK7Bmpj+DO9/xusp2wLAG1iIVCA59SpEhgz9+VmsCiQBKATKRErXKHWVXyQYaXONTB5AAKUGNOzjw/xzqg+l+8CcYDs42cMX7eA+jhclgiXLmmtWgDZVlWhnKToBCEA55MiTTREiAcU1ZAwiIu2Zes7Nooc/FbCEDJZU+OL0FAGSdKmvrTFjKAJrihz0ZvQTeXwAA5VWWw7Ce3aqZcgqZABpod716ggLvRVz4sLcSvIfateKxs1XbMo/Bcaw558/Z2z34a73nrOokmgJMwAADmIELGSR3FOU6+dGioncQTasfXpNt4CdQS0ccstI9CQASDVQiw3kgq1yV8U6+EoZotRaiRqunXba3FvLHml3vYAjUki0zRA0E+IJdkyZT5dfnvjHI4dl4CgC04D6wNuPa68FfzDdfe2BupZfoMy+4iqyrspyaFzdZ7E+POX5mu2NttWUUbtfxuV5n4PpHd0AZgrBbwD32WGg01IASm6pcGd2wDr5BBow+TTipARj4JnnzUfiAQ4W0o0IQqa9csA8POqrRfU1cmYkCOaQBAKx0sOOAk5GOM39TcxpjbFTNQN2pIpYkYBTixaIsIlBcIICZkQEADyyDANGQeK+1He1E6dIcCD3/W9TDwXwAHXrD2Z1O9X9l6NulDyvX1pnsMoPSAQZHRlHFDgiQJVr7gCtc4oAemGzey9xPOP3FStNmMmEfSI/h82AYUYguHwotMaFLLDJgxTkFf6CV3mqEEkpajnhI+LDPntUCNcTw3tVa04GINZSMKMBNfczWZVikpM1rpGyApnMFz17shF7X4069KcgE2DhIAACB1kZELmvwpS3MCiLnR8bAn/VaNUsMC0Lwh9f/FHtCQ652HLcbdKdpjdAhNDW/u1eaMDAdFrz/AmABAJ0NkA7AAzMMaMy0uB+btHmre0uslXY2w03er/73GZpSdffLv0YA4A0freVuRSW+GAB8VvjzozsH44Y1E4AL0udCAA8zDlL6aB2UdbN0ADLjEd2ntjyVjqzFcElOWTuExh4Yg/93jzwZAJvvLFdoc+yZU1LOgDdOlcz5FSA7AIA2ZW8YM0xOj4saaRLcOVDeY3+gxu0i6LBFGQybPdy9oBN+8FV93FonIwM3BjyCnv8/AOD7IfdN7bHQtTKsgshU7dFhRrkPaazupMrXlvuglmmBqqbCH8VrAyig0U3rcz85djegYAT2jdHIms/ZYZW5Q63KkWYlcz9yjnQGR6CP5VE/45Z8uCx5opI90A2p0m9n0AF0dXsAQII9jaBaba8jCQITClZpxcd/4JncWlTDeigOnADdTfNwXLOhbbElZE4emBS15Gscs2wm1B4Dor87KIv3R9ZaTJ7G4B8GtsGhIWGWLbnKljTianbcXRVAAEB506YDAD08+aaTFkMJAAca/eIhCtQgBNb/HZRR2w8IAANgEy4GfAQ/qtdB2VslmfoZt8VuS5GRzGp1oGlquv7D3ynLohxUKNqDDxg0EGjRX0fUr3anBPDUgzLsyYxdqxORuUXNHgetpzvlexRo9OA361Vz6esAINakkP2hBGBQAVc40kkQA2pQDYCRWBnXIakXEGBhzzLn1CZwNiKjOVfNMUPdfvH0n2fXA0CW7u8FHMBavWZS0IvgsgcZAClXQ4s1oRsDHLL4ucsJRhwtEVaQzuCVWAMHABBhgwGgUXxnAMIQBGtLmZ0WFLcBGQFz0btlTx/BdKpFlrpu6yb8gqJkLdAjHy3XQlFloA4DAOx4hWfM0aAUi8hwJwyAs77GANBAqNd4cU0S4WAMp1iAvUL9X/Q/M9U2zMNrgi2m6utvzBX7+cUShZ3Q4YCNBeMNzQOQCZBYAE0GFPBD50H0Ba0M4OoFr4OZWLwuFOhTBkCLmzoAJBbEr7tf/tUqAbzho3XUAAACOex/sSfh0S8jIJQEWNjHb4PjFhDQ/788dNat7BVvw5KVNQAAIABJREFUIRbAZJr78dOJ08py1HfoXOHr4VMk6wgDgMQBDECMcq6n11oAQEcEn6NLAFonEnGmjVL0uxgndRhwN0nfI8rHw5XEALBkRK1Izx4VzLXeePbZejr6FJ7lg40216UPI8bwaAB4Hmotp2tJPyfAlKAvsamYUdWsHUgw+ArvH1Z1BAGtrCnTpvGaGyOg7UJzqWS3MRAaKfSspe4rEZMcIWRk2Aqm3fwoZzkJVgC8gQFIds/ym4NMAICMkLy3/XnAtgk4dIV7aHEIALezXW0dQBs+GBKNkQEY6XS+JBeBIk7On3726wJgRZ/zU8lfPDgAyo5rupVaZ6iENPOuELkRRzf2JIyXy8lKfOQ3QL1LyiJ9x0momzdx4sQEZLBiDlsu8bRaRjnMzRfSMG8YABKYAwDgw0EQRe2HGS4HMqv+7Z5R0t9ux6FaF1MBqcJWvZsqfYrWTPuzXh9P81CtRkYGANxsVqSOAIAbj08mLWwK77lJoW+4cDwHnWit+YgooJwO/vl36BFW8FH2bPhBpO7ld8yhJ342KhN4cJKyTWu1/fcCmprmBhYA9wHz7NkL7wNO9K83MSM5J/TYBKifsw0t06gIrnNgKsQCqNSyo7fCIQa5uGxB2ZgH3yCjsaOqr1v3kIGHSncjTjjZOYCmV1T33TTeoByVT4EAFwHA3pQiygYAUvt0T3WYhACAbOJkBzyQOcVvdGkUOqaFr28CDql4Ikg9nrorq/BE8NhcGryjzcyMFCY/2ASmyEXRa5piZoczsPMg0gbE1zgI8h4lI3PL0OxYwR/vC7ZgsxcVssWqmJwJkyDW8nsHgVToqhInU6MWhnVAtZEi6E8xnGhvvw0JIpNgAMAyUxgAByVIEVtJJf3JbguMFTCzqza18dgAYFtvf8PHajXBqGlNAmQXAHwwMGQrAAARh62pKgOQFUtGDnvkIwEAnv/ECPK3D5W9XqK0oHZZ0bmZt6AyGm0gIrKT0EZdAOkoIYNmBsB0cMv4eYBaC5HkzgFS/d9y2eSZwTUPAW1c/fS37PAxm0LtjLN/taFCDN0BgPZOF4xtYERmABDae+wCyInNc9uHS/adsjyJMwMA1A4tV08BkABPrVGxo27bhEASXRQpZebz+71isQsRWgBLD/4uM4b5cieCHORUr849DtjrnSU2kiEhB02NjJrEXPieD7MQcP+kSUoJr2s4sMHVC9LN2oyvdL6AAXUbHd8u7YB+BuwA2DvmEDAF11E7JVSYPThqFRoQoIuehunkl1iAocwAAMA5EZkto+/l/YEweStxeNYGw1VAYotV6lpr7zsAADrqilLVcxp+RkBAejn+OZ+fTLZKPSOoSdCPmyX+X26cnlGRVnt8xH3OAgBaR4ubx/FaQU4q3kKs9WqlAMJ6CtoEtUjSaiUAoOCflhBm6d5oqOGpNUwfUhfumwT0SwTl17dBC5kAK2Bx2IjO0Y2X2EJfIzSSAYLEFdTaW7CX4E9Wo+9B1ezJAE3rCIx2bGqjg0hNuAQAnL8PACB1LrEl8tJnfmnxmVr8cJ3wASCmtcNZdAwsYeCzow2FgdMT8Ab6X4HWXvFwlOJgH/kBoL0JArgjDvnpKukIAnm4mmlIJq3edm6l1kOtsoU3jheY+uVVU00NCR9GXv3KpGmxChEPBCJmANjP79/KYJQNtc3fDgGXAIB9nEH3hQxvAWkDeM9gisT+fnx2XUO6GbC5QcenY0TrRjUvBgCc9jjiCQBsJsM2QWTcalVCOO8MAMCgF2NKVXbQYh0Nynaq25WVkQHANC+Oyu4uh9AYsJ6P55X2z0b9dytX7hNOtRQAIAhg8LcWAP9vjYZGBXcHOQkBNXRotIfF++Wwxn6QLsAKfCrSj+tuD7ilSwAfqfUUk/GWnAWAEgA0AGEB8JVy0wEAMBjDfRNrARbAyyPtTEvcSWOb9sf6XR5iVoF8CEJrdSEt5jFIZ8IgYPOlmPVEKR+BE18jhy8FbhLi5u9YGzeNLiMkAVUtwbj/OYEwmwEdT28DNANg10gFXTvwpRQQsIMzDdMnFalPZIas/buLRmvLCUAARGr3PNi3Wt9OdqKXwP1UiQd6AK037jmiZgWDNUCAjXDGACcbaglSaZak4llPnE4455kJ8BAsgpE4gQ66HjqQOojpKFdmlXG9zfnQei4f1uyS0frIISPPBCZQ02ktN2AoesDlPhqGP4XKjwg5oZrPE58DRk7ugkhsSM7Y6/6iXloGnvSOdEz40ha61Y3m75F7i4CE9EU92LN0RMGoDYuGIJ5rEANnYzS2Ivd7h6cCq2CFN7eGM3lxwM8zI4AfkqRhQBZJr7CnXqtSxDixEe3VGRqvnclihnHA8qJuZ55/cBS0nLRHzExygQAc/HyAFjkkuCRQ47A5xDScoe6ecgwuGntnT7OBBJDtwqXpafoNCmOsQbWH0cxWZspIcpOtSmlZEV31ZHEL73yIa3i/wUogAO3t1RJGJjRln9QcfucJNsfbWtNrWxm66oICQljEUOCji4H2sjYQGUfB4qFSGwGqDj3ZeKBUXipoMltdZRqbp+B5J6ePNuAnva0JKjjYUWZZUV8hb3NepzdPeotan7TpdHgYkJWngEttWxQZGlilXkTwAaOhxYFFXUH5OXCntcPzgZe6++fVOeESEp8v6sKgWBE4TWGyHqUlikx7g2FOHAxlqsF7wTUhvZkzlKbWb7U1zLDY1+uxKCsDFjwn1upBT4aKbhMMBed4ANW09uHnjywxFrS0h5YSHTV63lcfUbw3ZAxcoLIKXIxEZt3L5EhCQ5SEBge4of7PAwIZ1N5BmxOQmj+YHjA+MgNakKFS8J+7xVF2wlzjyExyaNISVK1PCZoBAzAIwlre7tZ12QNvSTz9jjd9rHZTePGj7Q/Df+BpDRAgbQ74pmMAA/n6angPe/cx/GelqYDQDqTThvT/Vi58Qz29KZS9N9MjTUdGGgXJ1Y+aEItkEzThOJjw0GY7xJHNGgxS2I3FErCWt767Y3yeYL3rfqguL2tezw2h2h3/js+rpCMTT9PtoUDspltaloCFW2r8tInKkfblexgADEklD+OUaDTYTEE6iZbYRfysWtQi4lJXhWpU+A/vCwaHUzDJItr4hhehZATlWZ0FcpwT72GntRZ3NaNBv+VnaP2aki2clWn1dGKTkuYENXg6qCrINEtvp2waluQkt6VxPclme2kCcrLnwclw1BAlPjji8ZrQNkrDL/uPNKdTB0kwFCMgJli0uJDlKmVnXZxoHVgCaEo4KV1TuOeaExjgY5SIxwKAA3kYTCTASrh6AM/nbcwyyutNmKxuATAGYtpE/bfzOeUoi2DhCpqheg2I8xMpzol9DSQIqoEPwHSqgWJpzTBiiPlK6PegkdblGPRhsxWgUG7c8OxD/VxGJH0aWQR4wVqcz46Myq0LUuEPCHFExaGZjOp5fciwprAKTVsgh6Rqc+dGMUPXwkbwp2mOM1N87xoolEJGOAJOao8AAK1XKFsAGKiPWvPFxSQEnEA8ebxa1SwWswAwnDdv4xwCAFH0AQAbmg/1aWAzdgDYppUUuxZK6o6Njve8clFjGlOKWdQrlwMwtYubEkGGjommPp31YRECsHjCqqawkbaz9JEb2JKbCErgdDc/aH3V/H7zWzqAJrVdYBwuZZjt/kiMKWTcFiDve5Th7AeVjGnPcibTXfwIQdIpXjXKzOdfdnHBsEpe/HIUZl8o32eOzNg2wskKWzbO9SGmAFa+vG8xqEJfLrJGAgIPb2rNRwIxeTYCZ0P2AoAJi2MDgKh/U3pp6ux2gGBNovVPw4AI7hjs4WWAYN8BAEWBDRgIALCLwuwLxI8AJniePLA3AoSaZz+4BBIA3IL77Ld+7WO1mxyxksz2N4CAzaZmoDb5/HYEADikCRgbABCYwNrGLA4GZqwZU+gAAHw9mv+oi2TMvpI9kmGi54R9AVgmywhb7WPYDQuxqzQTZkh1PQRhGUApSDp74nubVkaXk+2tJUaMH4LaNXF1uvd6EfommEXk82OChH2NZzWr6U60vOTCyMJXTQh6osZvdXsyWC5ZB8kEMJ4r6TqJDso+RRGdabhX9qVTNf4/2ql3tayl5l6wxSooRKJViaPFvPZuCAVsfnOj1AUA6JAazxQHSgEABFgNBpJhot0x8dxJwGliqBKlDF9TsKEGqW8RPUr/v1otpTsb40ur2foc532yMVOYSXa+ICHbE8geAUDmguB10FraAOjwDCRWRmDu7arp+AjfrK/OzJOlD/Q9AzsnZ+YDCQqkTRDPljbT/veIDBsL4AB9svQi0XKuOR5pAQEdPCiRm81PDgISWnCS5XuW1r+w6DyT9ybCk/LQdl1moH7zd6T6hvGuxM7h1tlHb/wTOHMKAAh8qv0sPeA5NAMAJqRqTVMEJZpm0mjakwITfjxTXBDw8dzxnO9mq+hDVphZ1DD9302HsOUH4ywnEwIAUmVAwIu5JsrRgRLdDb2PlUFtAACUJ25QN5WIiK8fFsXXSHTqlh2AJbStJNtEEMKhkjau9tCbil8aCCwQZpXYoKaVcbBjQx5iCIs3KD4PDjOKGumZAPo74i9Qneq7T4BmeQUbwFSj7qvqM8qqTfH5MOXCdCuPn2qtvQZSYhGTozwjh7LKATGFcZ3YtORkrtHQoWhbKkQKQs8ggCDsUQMJEGntwctSlBfhPADATgd2njv3X8w+eBJ7o5rMZ524MQBgNGSEofNU5Sz98vMIgzDUhFtdGjPlF+o0aADA4Pi6IiuwSPL/V1kCyn+JPosTAQUA+Dz5d/oePmN3x8TzgPSwNz5H8voQQQkrAADZLRT/97gCJYDjeicAQKGLRAY9GE04QcBDZsW1rq8cF2wAgNfCMCD9BgsFgOE23ojorKRPwM2Bn2CYPSpgLX1AqOqUfxSwBOzb8zcT1IynCNLBq+n84kGbIO+xwAj4CRoJwGRyyJ7skUWTsFIBXaOJ0R6ocwNdMJogKWHV7Bjjo7U3CBgmmEbpYUYW5LVg6zWus03nW2rZSnWSFUoPkGM1c0BYV3YZS5m/e1W9Z/G+y+OjlgEqrgskEAAgW3cQlQZCLEBnAJx9T6R1kL5LXicJ1BGfJfifBgAYxkNVRYKgn0EwOpniTu6dAAB4D/74AADGZBKfX+9vAND8QaSDwBrHORcAQGMgl5Jaa6mdBgVbTIun7MRky+He15gOKgckWgWLLbL+I0IxoVoKZ7GG+SkMElTe0PpwGMrTdhfaYK3sgVVdc+Fwl89Ndrb/XU6iXN/eIkZA1iudAgCKn5ni2vfIZD5D8fKYXusJkqJFB/FXRglSxS+apW1ei09ElTprc10t9BZvup2umLkO7Sa4OSwBpAaezUExVyowsCjWPOixhpQMTBlvBwBxDMsGDKjIZyJ5Z4WtSgBoIZlpmAwepmeu03KY8QoUDA4YK1ANAHqfK7qI0MaoAyijZgMCtB60cMIAQLGKjDkUJ1WqzVo1FqZd8crgiWEsNrChvzMYDx6+GD2MQ12TuQgAEDQwgMIZIg5pdUdEG2EGK85uPkyYPbbMWPef2a4ZB2aUBE2Khsp9MUuBiKgJDUUd9m4M3Huy4KQn3RrWZp6AwsP98cSwlAGc7XHzuMZrkrXV/1MaoUmUv4nMDksA6aN2mcW9OCeEQAPY4eYl/6qyFktaUXw2AKBDMQeJaFof435h/p0HTXEIiD0QpH1RieAk2keZwgDAwkRcA0YOK/jP6xjTajhUSMGfzAD1AigBeGhQEwL6sBg0D8vVEYN3gj/+zBLA8Y4A4PgYIj308iNrR+sfOgC2ZLUQ/DEDQG5/CIzSE2w2q1ptVqRWmaF7LYWB4R5zzRclvCi+GwCIXTTuGyl5s1FmAKITSvmEJQaXBtJyGkYAn4vMAEGsqXW3IsaTX8HMz8/tfTqM0KEkQEgAwOCobgftGcgi1AZL8r9pQMQCYFltp5hGqaSIyzv929GQxKZ37IQZAmL3PR8Ey2zj09lBat8ntCJMN7bBuXS0PRK178mL6okzpc3gpZ+n+JBAJS6XLgM4OUNioRKAxcPOlpWUuLvLnU2qquk8L4zjxYYb6P0gZt63iPgMorljkjB7Oie1QxElRy/RNDgxdOi6tHQWUefT5sLoDA8ASDBOG55Ks1LGq1QhzZUATR825nSo7XWNkzZ+8/MNo8Jze708UQLo7LObHOizoF+q9csbhQHf3ir599D8EbDi/2E4FgAQFq2BLbC61wMAmlskGM75vAGAdv5hrRzsL1gCCNILCAgNwptsuj0CkuZ7nIBJK+VuxejbdEKR2QHAQI2EAsXrwwl0KEWMByz+rIEGCoi+f+2GajiLRD5Ef0ZN3ZRRqtp8zph75I4yc1jsy6AI7+EDmkHAm4UmKUNffR6nHqAymLwuxU2mowk2Bie+sAAEHQFPPPCEYDvlYzSdtNMAAAid41i9oTTwZVdHR5o1kCYtjasVAJAYUwIsthsRgIkJ6K05rmnbn15tOv6UThCkFYjbns1LTAOS4I03Ahe26H98+LSd5VRUnIh7GL5uazYHNMlEAh2gQsPaLBzZbBfFtGYKYbcnIetPZ+c40Ukttl5Y1WwDbpLMNzY25JP9+ynSNP0foZ02XECRrm9sDWv0pxX6KAGMQlm9t0AA/x5ttB4LHAAAw6Bk9jIAUsBHkyxG1tEQKGWBAICCwArjRuE9kPYkBA2XlI63FLEmeCNYUgPwgFvw3v+nN/2RZgCQ6hcAABgAAKD11PGW3h8EEDtMGAQQACOIsdSaOLhFiYzzA3oPPfZX9gQOWj4b763oeVTj1FyAkwDAPewE4HBRA3Dqo3SVWRmKAUwjA3MDB58RmY9O/xOA0lxLotAxADFoU4sitkETnHt7Hn4mbVTsFuFvt1gZALR57tGl0Niqr+Om/jY4yfu3DieW1RRSteZl7xuamPMVdNK4/jUAADAAW5RI0naJM0eUdpqpGwBIdcAMgPaS6wYofaIEQH8XrCZb++I7oOmgj4aCZVqaVRAVhw8A0FM2ixe9Y04DgAYUYsBp3VBjmfMNTpxSdlTOpEFeAXtiJBV10k3QqiB+nQRLAm8PUcJr0bgK2imeszohyPIMSXArI48AIB0lypDYPdPOuRbolR6RojcAyJlGMtA6rTAcCWhhW8LeBQAk8o0AIEn23ACggYZG6ij+EAAQHOtT5jUmBwf7AkeexhcAMH7FD3FsbvoTjSebOpcdAKgB9pjcRIOmLfh68ctuatmeSc0k+dVfmF7mPojZQugoA5K8VQ5lGslwEXShRdrKcticBjoEGV44e/sHrGWPdTJl50LL0AH4Wfug6QWtUOnM0h34yQYMvzOTOaAkWUJ6kTEgiYZEQ5kjmQzf2ENsMsKY3RGeI44FsyQAkNmQxiJoilwAAF8io5I904CHaGMAVA+ntW3m1OsT872purfVrmaTuzyQ9ioHY/bIupUuteLQdwm2yEyCZsMhIINgym6IzCzRgCKUaJ6n/PlVTmKdzTVOKnSxqViH1j1LO6mCtYBiqP8Ec64Pvm9foGyfsrNjuA4BQCMSsz1ZnwAabVP52pvRUBNk6pDKxg9A4GREtAzCnGhuAICSFoM+mABoUcQI4M8wbQJDQJYHIIAAYL+mdA70/AP3qAf0rddLMiyNBdgu6273vzkPrXe98WMM9gCxzIgYzNE3DNAsjws+yx3KTWIB8P/YE2TGYr4FIADhH8V/3UWPxyBKMkNbGde9RU7UCK1h9CPBk5LyPiuDmb2tpqlM95+DT3nWgIHjoeCTwSU+rj0EfMZX+Hl45LQPQm0tPMz4BDgAo61Pp4lq32v4IADQqAefhlAuBxA4ACCZAcCFqETelf/ZA/xqqrixrDyYFTwDbpNEhSHkfWnqmq4BUFYPZhbNgKDIKTpQpwpXq67SE0jCzbYSgMoAyL5U7uD54m6E2IvjunDfRNTguaHUSqhEMKLODU/RzA4ZPBN09ncKbwQJSTxRbsJnDwDgWaEAoOPPsYEB2gOSOtsTQKKf4doK0HHSoPunM6u1r7vdEq8NL5WUEKndGsoMo34jXhIEhelbAACgUdq/IPAzVhVAFShQ50pvs8y5p/An8BrjMiRdAlA+exxm27nKDqlxLL1KBWImBQBYiqQ42EmMk83JwZkF4RN8AFLvT5bdaBC/wEin8FAMIOAChAjHBK05hlwgmXNLBuQb02cq82BGbzVrVb1/NL3ogRQNQY7FFN8sxYx+c1om7QcS9NfEN37Rli1iQc33WxeDWEQDicGmMzXGtjnb+9t10HTZ6eDPg2PYECdAhst1K7IoWuzZFAkoAUVkYjxaMi06ATfLI1CxbhPh4pcTHWhsLmwo0V1nZUtd80635bGzZXrRuweYh4vrbqsVrGC7V7XuOY8wT7QTpaWfxaHk0bP2ZVAGxLDtT6jrCqWPGi5LBq1FtL+W2Lpks2r1PAEA/OwhgJNlqoRo6tbwQeh6L/uBacijRWBSqVG2BE3NrMc7F+CS6upsHsOAAZzOSdFpzfDst8d37iXLSUNpI3oO1u45F14e+AAAaB1kSQv2WAQlAAAA4NB1QBRoYWBjAOBIeKamnCioeRmRbwuIY10gQ0GNHRn7qrabo7rzfb+Cf/fuN32cDBxoeLahmgFAYJCoExn+0j8Lmh6CXnUDBABACLuDX/9qTd93iOay7nNQnz7kotrG9UFL0AAAwV2mZSoMc2AKxyrjt9wXaYBix0/OLwhr5FavWOayGwDta7Dl9gwLiSUdXOJS67ZYtvP5vN1YJEtnQGoVpCMJA0ADJrCPNpKjqZMDf6OIhxp2AwCD3sq7yB0W7jYxyG2KfU72bI3Mzua8h8hSetph67LpplU0gnECwzXfoU33EcQC4IRTdUqhBEAGwIwrgd1QAsAqF2SxyBjDW8zAjElb7nHO8RNfIzLmfhUDIgAwUO3+AeZ97hKLmPs0AAhYYkmmsYXdnjd2wjxDWzun2APOijC70FufTzJ8PI+d+Y96uGC9aDlavAk7bFfBdrY3QDAYCvnci++BwJbad/FV99QJjO9JZwLw7/Z0GG5wO59bCcY3MZM/sZ7n++jfUNrI2mlon1NlASAIHn+Z+JYaFwUv0A+7Rj5cnGgbX5iGYZ2w0A2ywibiARrKMlPdhpYJtEfk+/M1N5pBagAGuTEdIak/M9+fezSquDNulXRM85h3vg66HIJAJommvAa0xzoh399BZwQC1hqwLS314hEMsAd+Ukt6WXensRGsKPO0upbPx3WshqqPa2UAQBaAF0rnIP7GT+P+qZ1EwZNtjF6gErGoTZLzoy1cU4DUolgO07xyv0XBK2AyH7J1r+h6eD4gSwRtvK0VKDJx+QOVKUoTt269OWp0ZxPJkSIXDRp6OCwGhZgts3Zt3V0ezc3NPdTRkoQBaEOLYhhn3QefoTda2i1Tg4h/QISSRNYDAFjYSCkAQCZGovh5nZkH7qwhpYEAABxa7BpY7Hv0L54bAICyfvgCoBwAEABBoFwhPfGwFjWfXkQAIPdBgQpmUcj9qNrXsAkE/x1c/1ZHdaf73ISZ+m+/+Y9rxpguq14FdWX5HDo9QRvsEf+OtXYzAjzwbAyEDA4AYL1c1WYJgIESgmryYxAQCzQcynbCA0PRLYxd64/WjaJWlQQAkmjGAuOkbORYiTdQqlq/gq1o8RWuCxNL2Y2AAOBx0QaBLEUwAHHR1AwyeDCb9jrIVEx5G9icJ06lAAARj0Zpf8pNrLGRcblzUsC1YeGwzkrtm4DctO8qPv3LAIAUPBkbi3dtWCX/DkI4555aFeY2+CzxHxEgZ1eJAUCrtNqalZBsVgIA+I1SY1IefdU6ixwgpbnxvNa5c/2/WKojfatPm+/U6+oCMq+LDIBpfLhHMnl1YtE7HGyT4DOae9JnehLLdHDhnOW95bnexb1jCTzi1cbeZtiZ9zLuuzRqnQFoZ6TPWjFxTbrUsDBbTKkH0DkhjwGVR7FWBQD8s062cu6MAKDbfuse83tOfX8SugihKf7eW6gpVBm4aFNsAmtITSMNpgyDTzcpPCh3QbqYQuLFW3lMJsF91vRSH+oebRSkaZnjtfrEE3RIsbgHEotCQ3f6dVw34AclnRz2MIKEfsOcdzoLVGCG1Wq3ss17C4EPlI2D3ChKw7/j0BxFhoaVzISQNVgMyofMGfR+0LiHmGN/LZTZXmnchKazWxB2W00+T2sP9AECClUPWD3rnL9Am2ab3ThQ8yFzQ9jDHQtzt2O7nD5/p6hPULatd1rtLE3Exm4CG9jwBNAhShkVhGIUjaUt0zVMWzn3Aw1iRhjF9FYZBGmo6OfIiqHEt6sdDW3QUmpDqgTSbLj4L0h7oQiv25p14TKP0xW5bNmRMtQiN6LU+3JSUxtVyjNi0bR4gtglKmpF6F7n90jiAEgBjKjPvd6gcVnA8tetaO79R7aP/ioAAFbQmf0j+OPvQIXLaGg2PajZ5JwBAEyDpP9AkNQ6ldc9NQDM/pe1XR/V7S/7Ut7X973tz2p3YcW1inWsWrS11BT8oQUWGgH/mVmxngMd7LA/LBxE4Ee2iK8pFuNOMRj7/M+fQqdiTW7JAKCTZTDyMoiSn70OaZaYOGdBHTF8/gDOnGGgOrWbn/gVQT8aGWSAGFmOF4NxUuaz475DJIv1iuBLGt4lAK5ctx4LBMjgSBS7/uM69kEe6pri0YENiC4p61HnouhodRlII6EirfaQXE0luo6TnTSVKUNh/UjgdwwtN66ETLw0AClRyEvELBr3op6twq0gwG66qWLXsKzewehICqEIuVkCCDoao3V38AFglwYTwCR4ndrOOT0CgBNnslkGjupx9t8YAG4wLRoOC3MyRd8IshRi+3D/4bQaRtpVEJXwvNdo5Y1Pa+BFobbFgDiLV/h3t4mmkwT7AcwP/ovAOB0GPJcVaU3pi/nkLIchduFsjZdCOqRS0vTdNKugzziyr3EuBXOlt7ouA6D4IOYkFZN8ZotRnhkgAAAgAElEQVRZ+LOxQB+Zcp6Z88XkWDRvn9lN8c7gIsQj3oMlmMkY5XbjhW0do68OtTofjB3taIHHOU7ispNZQbytVULrlrDsNrAFaBsdOQgnWnDkwuwAIBnfmDXzO/BgosY1ncO9RN2fZrsLfUkdqpYkT+nKYnImEhfDHGa4wSmhhIJW0UyGNATIzLqF8qIJ4Dz7411dgFDL2XZqVEGDfIKDvSY3kF0a9bCpZmEAAvUFhM4ZBLjzBgAxAeFizIFm8RVeTFPt5c6Y3uMAAD7vjF4mGkXNqWf82HloY8t+QOaogzMsgA1+jLJJwfMj9AlWyExD8yu4q40OFpnI+GTOEkSsehtovLAVaddqAzDihtU0KArYyircD239B2unXlc4VBRUAAiNEAcAIBpQ/v3qaJG24IQAZigBNKHPUO87Pc6Xz5DBWhMvyUYxw0cpAPQ/JlXi36H8x78BGGjQ0AwAYLZfe9NzNZvuE0hQR0AQ4OFZcFlkpq7fCLYAAOvlUa1XR5zaNVnKuAcAAGWC6wcAMgNCNwD9I/jVOgGLB7lvTgGAfgDpVbMXu0gX+w1GRDLBYs90pq55v6VypHKJHCFpxEVfDxgJQYAoAKBKqxIaZFE4QCGSRf0agEDnmZgulhY9LAdCX7gbsl7ORyr9D88DlACMpViKS9+4g3Hri6JCfCgDWEtyIvkwKKVbJRkSWbWGRVSdAWI7gXOBWwNRAwD55lgLgP1JItcahVMAQES9aEmWhFi+ke8Gc/cprITXYgBgYU3DNHkzkJoH9b9S9xDihPatXV55ZgEA9Ol2TZszsLKpwYchy9lN0MBx9LQEs0vhYGXgPcsmJMlDNKZ+EPLhb+FQOALMPIMRgChMKEZpwFLOsCnLr1hbof/TRsrShz0jlNZ0r4IOALpvBceCO+BK6yFbdpVvjQnJJGuVOvxIv9FshjUQimwLHTw7vd/cHbUazdCmLVuv35kX+TTwY9sfJgCglSkWZgBUIkqNQACgj2N1bToDEFx76wBgwy4ABY/ei6uhBLIp1UHh1ycSM/fmTYXvSZAPSSXXqZ5xCmE6a8rZ7GOdgzwcpPMQgvi4gU5dcyg5LBuq9D3hTdSJEJNukkOGRRvM4DwsJnUgfoSMq4z/dSwv3fZDls1IlkHGNSiyKMfHdQhnNdNUWKBwryNTkHseBsAHgoJtn96YirrmMWB4CsCOW9ooanEJAz/Dj2S7Xo6lJFToCnqzAPJr6Nkun7e7ITogjCsetjC+P4emDhjmGynlcAdoWiLWGupunBrXDGZ6HzFeH8pVZP+gJHlQ2dKWanOPOBYDYEdKl16YRNnBUHVCsFIKPfmdLIMHEtv9da97VukD1w5cESHpvFeLYDf06Yps78vGHvA+RZlv/Ub0AW0tp7RGAOY2P9P9NV1QCyAfAAR/MQAaECThIAHAngHA/qLm+/s1W8zpZCk9gBwfNQ0TYjYN71nh99GF2i5XtYeS/bo7+8GvknV+Zv8oB2gcMCl/CAGRcRMEAPjuaoJ53OwGEAPAQzM2uKxnyuY3wb95v3uP8X0ysAhfOXlNY1Il8EWNWbMacD8J/AIApjASg+9D3NJ0lkG3seEAKIhk1wIDNH7R8JrG8lBMq+DPoUMAANRfptynYVAMufRLUfuOWlp1jvG8sAiQa8RApfWhD63UWMdpGQ5V20pHPNeGleqERbPqlf23eUypv6ftn+s/JlthABTsOvzVyicIcDhDC+OKDEAEcpCVysFTyYtKhDo3FPwRIRKYlBUbIBkYM5FySOkBKLtDgSvnPF53n9bd0V2JpHS3sKK+YwZvrdm/aLiUZ5nVTe3fNfUwbm14mc+I6AgIwvAbXvx2ik174biW44PDDrjRsMgJGI9aCwfzecX2qNzK+GArfTHhPRHGlRO+ZL6HP2sTAXKGjrVhjcns9zKs7iiP090QUxRgFDBAcGTwMDlYTGQyZXEsf8SZeHomR7o9tBapqWa9qMdPjZIdrIQ6Fci4acjPZMiFekpTi8AVwshFAcQUbUyHEvDGT2dOJR+M2aB1TwiuYRkIAGyNi0MjDMDahiN8kM66947hGCdhkBJq951eDwMgb414iitDaDV7Z+pyDDSjx+sIA6DZ3qwZWYWKoH10fFwrzwHAR+X3IADSQnPobU5d07oHHSDHnMwoKqhqhRIAAAAN/iRSQm045j5Z4AIBFmt5uci0IrVwxWsx3pNWDyWqtWmKlqFLKK3KKBozlUb8PBGuKW4xAN2bnyyPh9SMAVSmR6LWAAJo4cp2JI18bnV0WDfDtTGTstwTJBAr4BMVdVpFQz/n+cdcibRw6nC2kk2bUVN146ZgnXnRKTszBPN64nMZNAqkrVv7H2r6ErWdKGW5Zsc6P4GAAj4FgAj8BgFgBBCh5ByoyYF7e2fZHYA2wvnBAZ0sZ2gpBLPATQ2Nh7InDPvZrpZ1dOHaWl44z5o9hpkAAKBdEP39MtbprMEObWYEDwr8xxg/nQ4A3HeUoNjLLxBAB8DsPd//AMHQqPETURutNAdqLwxj5GyGTmoRETnbMosGNTXK9fvMTrFndeilZY0AYLOr5RLixzgjyiej6TwILuEC2hkANmC4owXrFyVMMZem/dm15HkHAAC2emUt2QwA9VI+EKNB4jp0ctBE12AAkun60NAR50q7yw5cWnR4dPOO9x4DiId7xQQqkyqYxLXgkZ0IhkO7E+tiM93V0UQlAIkAVf+PkFYgIAlc1nmuwzBCt72NH866Vs5ngOTNnb8L1MHrYxYEdypffujGGjzuUz5ppRMaJAn00SNf0MYscu+zb8FuEB0mtnFKIaj3fewvCSAJPKHVAOO4UpsrpymaQY6pG89lp/X4OwJ7W8yLpdV4aXwLNTEDC8C/HxJq+MOkrKjr9SAzxz9XAVQJS13E95P7h+C+Q8fc25Q+BcYifh7aAM/MBWIxtU5S6DR3iAEgQhqDryn6BE9u4gloOxQy2xAvX6iCHQMr0GqsSWkN6nqa8QmsWPvwCtMWzvqCFvmhvKD4sI0MgbLmRK96PzxEXrPFbQzQBgAcWQzVsUEAGQAgyp0GwoiW88QpBlk/4wzQwaLD+rBvPbMaip1sLDFs8AaAs/DSgoJ5BFAyx17zGE5euqZQZaG3E4zSY66BKu63NVBTPHKWfAxBnTQAGBIEch+fcLE4kE99yi+NBfCMdy9OBnvVCRw4tLHwK4po0bNCvGrJkwZAjmN9XKx6qe08Zt0Ah+/YtZGH9MZT5ZhpqtbFa4zQBxMAyYi4zc6dDEqyeqcA1OEZVcyStzeKWBL5aquc6QOLdFJ3SAON3LIC1hZVtqISl9kdDnaJz5jdcXxvbxvE6GfteWPvoZsBNwvljNEciKKfGAQ1S1lcq1r/QvdPZvvUAQAAVFgAdwTIDVAAAOCAmoAGAPZrulg0N0sxKZOak9rdCgCcP1+H56+tzdGSzn8U8cHaFwAAzwPOgDtl/rvNEb9O8P/bDY2vNB8AJS78LKYIug2QrYSeGJlD3/clQb9ZtlqPknHDCf4Rv2X9UBTnw5YugfRRsJ9CHde+yAKX8FBTh4JavxEcCAAAinlQie8KK6Y4KnaLGgACXM8jcA1a46CtxDbFTkEgYyoyZGhwnIW267SRlNczSwkWRrOt19fLYT3O1CKpSyNBuKXWykhzI6wz66WsxuewX9F1/GwyLLIfCVk/y/VaGwNhsVqcp8d1NEMZ1wDA1swCADLKb9oC8wnUAHj6Js9k6zSUPORO9PMa9y/nSJggHkHximDLrhKOiFhz+PIW+74FNCX758wJWsB3jUl+LgypYoGi6gmvFs5xEQCYnz1o+5OGVTybNgQAOAfQBZU5M9SpKC0yS6VZL82DI+9lHQXiEvQyaUOPFqCJmD32OvcjACDnCcuv9q7IFNEkSvoKliEdWiqftF9tIJT0V4qZXeg+OcspsJyGrS6nLMy0hV0nSxl6LaPmBYp03YxnouEHPihNFwYAgMCP3+pH7Dk8prkRYccswAF+rB2RecuEJAd/fZzjmqeFZRDQEThEdesSQAMArE/LnpclgK1sY8caEBdn6wTraI9DN+gNoNfAPaPl7KlJU6n7RUXK2pOV6hyP6YXNhcUA2wFAyxY9DjPClGQQ+fi8Xwjzezk6IAI8rtVa5hagjwFPFgtMm7KIMrUnH77Y4DH90KMzh57gbXUrVf0cKtLOGqmJqUfwOFDX/ls/M8+pBEW1u7XRnK5z6ZnGeU0irqh0NX7To16bv3jcDPtozoZR2/pNC48oDNKVY40xShzOo5+Q8mTdkyDJNbhktPiAFHDM6pjBf2YAoGFB6W44UedNicYgYR/TvqCuZlmji0ClOUFI0jQyBif6/SuwT/cOqAXYUaGFMgB+uyUQ6xXMGVwksZ7AXizmNdvfL/haTGD+Mbw/AMACgRPrdrWs1YULdQEAYLms3dGShxQG+7BVcAdrXxx+K/4+3i5rcrym2I6CO04NtAcAatXQA3hKJAd3sf++H0XR1oQ1pCNmRJ8wgmJUs924p3mmXU15q3Nk12pJ/5tVQaXzAMELIN3n2HqNzhNoRhDYUwoQ4GTVpwmq3OpKRs/2vywz9BIAzp0wADJOlxGQGE0xD5qY6CyU6NNZ7OAFkKyQdHpCtZA0Z4HxpTNIq9HFCuKcpUBtJnvcmh0wPjHeecnSm06Flv1zXWvCYNgEsCwShfYOp830uFaw4kYSBbBtAEA3SOuYVMK0slwFYp28yTozRjtJmiOQRLadAeAeGbP6MI/rrah9t3m2Eoq/N0nPKOJrjCCNfAwAchDEI8RlUpaFLWhMdwoN24g4JjU/d4YAgGVHn80jADg8PCQAwNyLAAAy1i7xAQB0i/seR+VZYAGDyyksoHDsiM4vilAjlG6db14h/jwAtNGBNHalmUpphxDS2dpeiZRHj4dRGbRP6XSbXOQSAERGjMkjPZWxqkPbWjJvBuNWb9lJReoYqSsZ67CizdgdgOBvR67WnkXnJU86iwGL2/FMVOm9htng3EyC0Nx4C6PXULlBcaKXXbcxhUMGIONzDQDIgHHQhzLOUPrsPiCLPph6IPgXavcdACwsoyMgCUsytDO2sorrTClVpJSCdj3Wl5zdpxzCretBRgkwhGyjCx1byIK8MSYYiBGAAiBFop3Wrucyh1TBGdIDAKP7GER5OgNjhkR6drBitKgIGRba1DgK2uNe038OqlH3JIeuuw0GK1M9WwtmDE6i0KVnBIGfa1QGjiwHN0FoBNeZ7ufgH4oIanCIaWwUJVdV1+Y9RQ9NroRkNojJuqGfPrtAnPEj88eUSDASDK6gb5W5N4o7k80Gxf/+GQRyT/uC+MxtpdorECSBivOBQhOnfY0Exu/Zfm0x75TBf84rZb2N7YEI8gAkM9TRqP6foZUQ2T8AAFTJk6ozZ86orGSHN1D2ywsX+BsAYH14wTV4ZGpQw8vxjx0DmyMyANPduqZ4DptVTdEtQBGgLIOpCTBgYr01wHtIRkihUvPi7iGXEfHzFPEZAIhqVSmAlUMmGgJ9Cqxum6I7IED7cS2msDPXOqexy2rDrB9sGMtNZJpsZEMAIG90ZVmixCUkVuCfcBqOgAfePxoAle0khuMepSsg3p951XAmatFzKt0UehfrW9qec7cNOwimtfRZavWXa8cKxjyLbGbETBzrhO9vwRkAAFnJ5P+y/8lMEpm8p2Ev0xwtAKxtAQBsDvboZaCgiK4wiZc5GApAB0NSBX00oh0alDbCJzVsnx6JDfENAWZp44iVYIxsANsA0YaMM40dHr2NNc9fia7Qhtg96XokOMVa6fbLDJAGAKHZRwCgQWGKT1Tt477ta3jX/mJBEEDGlV0jKgGQAfC0WHW+6ROkDBinZp79ZoFxnRFU4itFgSwRe2BaBMRmAMg9DQCgndn8WaW6EUScFJW6a8cGQjzezFbRDbaNn5bAHq+R9Ti5ZA/YFYCyz8sOUmqtZqnND7X3oDh+YKBJe/nywTDztlJ9kJdpxrVGVppAMSXdJWhtzKKppLFuyBr+EFRDNYH+mM+ORXGCBs3Ur4iPBvqXw4JAGQVxsXY4oRESSgBNQ2BmgYveQiS+n38DAIjG1MSxBVTZvk+8J/ESaMpkbQ4ENA3cUJmCAACDSuYLK2A7hSxEp0Ml7SWhmFs3BetOGu7DOiMerssAtAamAY5GJbMEkL59s/wEE7tdLeigJ1YmiuboHJjxz7SJU9mPH4Jqtnj/uTofmRVKZUwWoJleaAH33lSj30H30ZZ4UHvavlCDXXncpjN8sUsaWiKw1EsHrbYm6MH7h3GcSmZAe0qMSBoe1DgoeoueZIyYsoTduI53VNYzm8aGgt7AVsF0bzTyFXY2zcu37tMg95GREwCgXt/Fnb7lBACsLbl1E5k/AMBsfoZgYIN/swBQDoFdB0BGYq7SxHQO8R+6AHC9BgA1IQAAm8L+bqzh9apWhxdqdXhYG7ABhxcYgNXBoa+b7bI26yOCgOP1UU2ONwQAE4w+dQlggtODOhLND6BYCu2B7hZpgNIHW1gzlFXwG/9PAABwYcGb9o5EuCr/aV1yZ8RF1MGfHQE0F9P+5+jl3XGtVmsBgLUAAIM/hyNJSJdCp95DRipcQywvoNSjmgJbA92OHI2J2gBVDuB/k+PanzN97yyTIW3KTE1U3OzEBVLpIEkAYMhN7RHq7XGx1IhxbGowjJzayW2VcDypzWRSRwDobMm1lS39IZXQMIkx28cQwDZd7FuNd17jZ8/sFeyMuaewPUz9y9AJ984TUME6UcDsGRRsQ0QjiadBpouLZWW3ULo8oTO/l8l4vrHjTAkI9/Igms3Zj9dhQpeSgUFROk7A8liAoOXWym9daIesvnU/uTNLQMKkCtbQfFb7cwEAPBe2ALoXHy9LIIDhaw0AqBQFZg/dV6K+Xa7wOYV7j7ZKnPnUXAUYo5Mq58NsKv3XAAB0VndfgOi3XElr54wYcqFSnbnK4RFb2KnlNmRrJAUDh264yefP9o6BHDHNjz71Ub+7pJTDlEZAeXeTuqmxsPzdTL87ixAQwLZaU53KEtVKFZEUjW2Ipl3DcyRo6nFvLR4MPhBO0q27OjjAhtKY0DYS1QidN4Wsg0FkG20ZEwmNCmadbGhR1Odz4G5Kbh9HbIuLf7kz0KEtjbRzDsRYf7oWNRoQhc7h0J6M7g1VzSlosUbVBmjfP2RWCNwX7Z+R2YUFMWoHVP0Tf8ZCVusexIJYL5quhr/bn83qwJPfQtFFMIn3Z9g32yJKGYtMwESDbdDlIYFnAE0O1lwzdRgJ7Fbcs83R6yAZQVS7rY7IwxD3UsYyOJjwVeOWUdPuOhVuGPe/43px7dBVAOwtaTUr0EbKHUwM2gxRM8ehg/sTui1zz93yJyGXZsYjwHLCou1eeX9xQpqB8QnU0HoOagAABCcE+t6RoXvHnnSWwGzc5JG/EzMAE4xiZsCXIyDEgSwPsBRglf8UPb0ANAsCh735AdmDtIG2ey9IVAjcDPzLQw4yWR9d4N+7qK0AsV3XenXItkGK9JDxw7AHg39cAlCg2tXm8FCmsDyE7P+A/YG2w+MtuzlUy1QZqQN5qM13NXd5gQekOwjSd58WWO5Nl09abY4xcVeYJkkcRoA7tYsaDmxkiMr+ee4oJW+ZlASe7rnnnAzsCa8j6oF0aKTLB+tVI2TxW+caycs5OgekNWLCbnATkWm2K7dRss8AAAhsKbLFLAbpKCiMs5Ev1jqz1hb0ezDEh0YAX+1xmHMeH78X5mpcW/h5tr9J2a/Nar8DTHVEAndmVlseQd0LRSyYkjmAJ9LZfk11Qygzlfg4jEKAWtfXJAMlOLHvAY9VC6YJwDgssHcMjT4nTJTw+Uctmr1mdObg+bipbnRKdXmUpdwYwZlllXhQ5xXOCnTNUAwYkzUecgEstkL2uaxEqOuJ+LwN/sbnrOxf9x/tzPy8SWDTIWPyHh4wOFOyTxnHhvK7fBDkrio9U080BKqMPxyvxnbBzHRRo6VYBHKuOEs/f7J3jNG0ePhszRnazHIBQSJBYDnUGwCgFTCq2BHDGQRYjd3WHMf1KvjjpmlYjQ5w2gj47vHDxbnJWUCcv0aUFH0A2pT29+3AybNa6HQcPpPUXdeSoRkBBBHIBEC2K2m9ub0n39lIM3sQLc6+8LQnWQnKB8aMSA/sNKPSNlsmzWXylVkGlvvSqTAI1lKiCCDDYXFuvi/KzgiwTW3MjOzmxd496/FpCQAm0zrw5LeUeJLtkymxiJILFEzRAFDaGkFWdcrJcQQsIwDIemoiGNLoWMEWnJpp0gAj0WWwmJVaGJnQcc0BAHDImcKPIFDtb7BAnjDwA1nj6+HySIzN0FbKLgNMV0RmzrqnlozEPmKKJP6DAx168A0ALBwSSBIAAGWMQKTP7Fq+s0QclPT6n80bAAgTolY0gAB8BfWvEcAY+kPRH4K4gQDnANgIiKZA7HDwvcM8VQauRc3mB7UHBgEgAK/hTgjhaqx1BQBk9muo/ldHErH5EFdGIQAgBsAZP0oCmCq4AiMgMSAiAOjiolW06suopSvwb2oDDQHaTGcaSMXAGIMvBwD8/AICQ+oIJDpj5sk/26HQszDarIPmdIipmrs6hg0FW/rdvske6i1LAXJxNN1PAKDsXTVssQ0rj/tmkIoXxFA3zv6NmKz5+RMYoo0JINC0P/ecQA41QqGsR4G1HRJb37gBwG4tAaVoatTwsTYypS6d473FjmtwelzL6Zat2IpM0pQg+AtcetQ7/Qvi4ZdWgh3v3/YAI91Tq1MWSXCbhM016ICKOAzKWU8+E2EMxdREKNSTFop72Zmj+SKZFEnjsJmahnlOGCSN8YcncvO3N4vQ3P0AEMIuKnByCmcE43ZqTVISg6X+/yqfMJkxAJCbqOIDxYO05u6MLDq3omJjabpPBtAZ0Oh/OKxoiivLCs2dsk83xNm3dotAFy6e7uk3QGrs6knr3+jMgpFO6wXSHRMwkAR68q+mqL4dkz6ima+z/I5EIrS6rpVuu9hp1SpWrpw5rAUnQaE2HsfIZn3yrHdGxZ74ae25AyEXlsM6gGRxsM8bPgKAzgJsam9PbU4SuikLGAEAjY58Lf3BSrECJCjh+wn95DDd6bgZ9+gG2xzEE/YQBPh50uZlhyoeLg44bAPJiGXXrhvCm0ypItXZ1F3FxmmBPEgi4vOBwM/vjHhBEaIATEBApjbi/6Vi9iAc14q4Tx38DpDJMTV2+SItL3YLRwDLph4BANfAsKlTOx/ZorAWI3BM8KcIhuUnAwAzLaGB+fxxmK5AEesAo2CPDEAsS4Wc4YC3cA88FgPW9YrZ6LauvXChaSwCRijIhHBuMqkzoM5dugkA4OFnMLYHEaWHK7HmzumT6iigzzpEmGmh1B1RxdSZElvO4DUB0Z5nKDDwux99hp5+GPugdj9bcDw1rH+Pqfxf1N7BWYoBpQnAayCjVr2b4IlWrgIA0/l+zednpSEAMMQ0wZiJkI1SURc9/RzCg+BHkyBlRY0mhhhwA4fAlbL+LWx+j2q7PBQIIAsgDcCeaBpNRmPmvyYAoJDQynq6OTZKvSvi8fMHE/Txo82wB/+MFU77MO9bjHXMVeDwpQkNGAACAAV4KsObCFAUccxzND75JABYrmBVrc4ksQDdFCy15wB4bjIDEn4fmzZ27f1ZZnS9WK6YPblhsdOBkPS8szykTwAq0Ehx8JDHWXPyIDPvmPIGxnmvexLrerrV+e1xwKNTYcRu4tsEoMGWWhdOALBe7AgkWLIYmETa/hIN4MyWXVhE3U2XSQCgccwtKPos6wFN5QnGubAg1psxE5+5vKhDnr/SZMO97eRALyutTs5/iTUMutNBROvtTFeVR0ECfgY8tViDEoaTT1b5ED+sBaJejW3WVMsLGDkpyghiaTxOWuG3EiVLMPI0icA+TEDKIWRrKSwPfxCR9WhxbxMnJsSnvo/noX64n7XaB/ml8KE1T0Ymcf6GE+hvj2uDe9jog+va7o4Hel50BABL1Aipm0mvbAwptGBDwePDJmNO0MQhOXcbXR5UcwE0IwER1QgAAgx0XejBlNEJg78Rvv+JNwwZVgBAlLxZaFqYGcfZF9bo+USXwLTHWQCia7CalkNm3PZIattMg1Eq1NW5NxGvjRnwEtSON02CTkYH53OPQTMthBFc7cm9tC0A5nl+yGzzRJ0ss7YDhLxgsFX2bbDBw8qiJXUnCNvucQCNMnR8YqluTesTAOhQHJ9LY4j8PqdBQW+DUR+0nPDsYe/MjBm728vo3uXFDgaAdJ3XHA+M+V7tuwcedXFcN0sAu22dPzq8DnVGJoLlp6oz6JlPCQB10UFZDDYB7XUUg3hwj45Pa1JwqM5x3dFvyKKVAYu1E2lc2LeP1j0GIP0WM4AhQKDtF/yK+v3xbF5bZB3TOTsAFgfnyATszc/U1A6BErUh2EChtaV4Da2AZAAW5/S9AAQAFC0DVn1fbUMAVypjoSRAe1+uaQny+HfoANisanN0KPp/eVgbmgcdqfWPSvFtzdmM0oVlVNQDQByjQQ3teGrzTCspylPJhnACHUx3FAKSmkXwOzVWWLnjycyS5Zy42U83bGNLcJAPgNoAOcipCahcdqHTo9pDAUzAEJFRZAba6dcEiZGSzvnXmSyIcENjqzwGa2EoxiN+az/TsmD329ungyUrlj8EAFJ75/RBOOV5nrv2kJ0sfT/QkbSOF58TywAArD9R90oQZOGD8zDGaSjf7mo5W9MPgMJFMhh2E00WzEPJTnmZgZAuCD4FMACm8IfnlIDEZKeVP9w67eyaWiE4GUbnF6Ffb7xye7ZBxCBK131FsqduJyWAPkfMII5jpnmmh/ofsnh4X+JR0APBZYrmW9PGuUs8Fy8RsaWm01lS6ZE5ACCGejR1C/Phz9cByDFF6aM/gj2OWweVks4e+BXs+2+ClhP/3AGA3sftGdFc+Xsnl0wgAhQCwYcZEVsyVPax+McAACAASURBVPzd9Q1zOFEC2Gked8x0JI/RA+Pm8wFEajWuYG7BYBsWVa1jABsCMSjffYvkBqFEZwA0tKQBAGcBJwFAZwUCEESbeFHBKS2ioyY+cnBn24YbghvG1R2UtaZXD4UsWnxBWTFDocc6N55opnZ4MONnFzRpKOp88Dx4WHbXqaaXGOpCrGkjs9/saooath8usxtn+7zGtIdYUBgiuG3OWHHavMZFDj4nCl5o/asJbGQoTJO3TNrKcs4XGEpI41oKsEvZRvHeG5V90CzMS8BjhJqNG7MiHGQQK9L61TO71d/sTomBAQAAwJmVtk9kePiV68tm0Ro9rgMzAPiexgA4brC842FYnK6Ykg32hTUSVPXHvpYZfmYrUCBjASZGLUsDkOwfokB0GCygEVgs2L6HAL6b7hEAbCd7BgAXUQzIoA5WoGa12bi9DZP+aiUAMHMJAABgcbb2FgIBaB1UfDMlbQsDFpkQsNZSOWcQEAEA6/4I8uvaHJ4nANgeXagNzIMICAAOZBYEAV5rL/PoYLXVqasAr59gi2xJ1LL1GLtNnZ26EyBZIXwEYia0zbCV4XxwaYuhB+WGyVpaAO/T1K9V/+8AQEBMLoCtBLDdFtq8ABSSsY/116zz8TzkK5op2NsD8LcZC9YESk/wVOCsBJfQbDDGAEUbWoNPr6ckvo0BYBulKdPSPPeITNPP3aj2aR/HLt2tuwSaK6DPnREAeCorh9HsHddysqzt1MN4HORcjVH5xJ0HBCS0QZ5ajBjvDwEAEb/d8WYEAARX1D/4a8zS0MYMAN1s2nW2JqHkPUtschAcdVR0JUwL7Qn2Rp1L9HfwMKKIk1vsaDV4HZkwHiNYgjiTJU27IHLsucpYrmy7bGkwFnvG1pzWmR585gCAdL41XxeziCtrEZqXBBnRRPzrD/7pmMf9acZyRgnRuwUTjHtAmkxH5osmwO/0/CL9M1L/YwbXrXE7zOgAAAcL+iCV61AlKqsN4+6YsRyrjxIo19QYLRQNAMaHOgYCKslNE19/CUC0pSwWMzCh23QSYCJDj3LXzoQBAiSPPP88garRRYJOA7bSg+lUS3p/FRyjzjc6ECp0TbB10Q4lAMqMptPamrKOeC0thulWyPAgUZcGH3bGm2IjrddsY+ssQac5cV20QY2JUPpDmzDmmOKeoGcG+WM9K/rvx+SirThv8hyCWDet/a/fq3EtjcKVgIC8H57thsBnwLBWZ6smGLtm1fw1qUx10XGAEBX9VMGjJx41O83sjhoZ/+8Kjot7KVPJsStK49T2GTe6EYQOt/QwRwRksAijn8aInAYAbsNECSAOdMz6Zxh2BMp+Tvc+tO7tLQ7IADDzBwCoPf55cXAR2wH1e1HHu5ksn+nfD3CzlEKeAOBM7e1fVHv7AABwCNRrKvfTGF36KzBo63mhzQllIgZqtvfB8Q8UP1r/NrU6/7+rAAAOzxMMbBEwWQYQAGAdPCYzZBA0MAhDhCgKhMUuO0Z0ILfx0IgVDQAIJHMqYQMAYgUy/jpbsddvcZaApwIFLQCQwz3T63g265Ub8BIAADMmI5mjwyNl3zwN1UOdvZZAm/UcgJySnNakMmr8G862kQHgCWEAkBKD1Pm9SyRGZQj6TQQ5uKWCAWAp1QEobKFYOfy9jHZUXrouAGDgdb1e56Q6kjhRb++4VrNl8/PH21L/wqMLQj91UWhejF+b6bo7cLjTdP8l0u77pp+TJqRpmuZSgMstuP45WmtP6b7GwJ/AqafY3WrJGOJ8Y5fMkFghXrQBYmrl09keoarWPcVw8HnAtbDDVx1aaluX86g8a9xIOZiJpfuHRQJrlSJk1y2IdsNlBQOZxIgWG9C1xe4b7cd0T/mU18pN23bL/CVQ1z1Cc5K6HFr8isQgXgGZv3LarOwsAQAQpFBbO5RP1RTGzK5tp8YY4G8Gc5ZW5zIH4JiA1wgDQABgypsAoI3W7HbAotz1KwsrAOBkCUACO53VCrNB92r9sCmCAYDc/nomDkTKPuT0quZGNk+lrrhUy5CPk3QJSNMygIKBvfBrtoXrGQstOIYBAO0eBoDCMrMAblfMONl2Q6xMpkAFiw+HpOlxugha8a/3mdYRRrRa8cyDCxm9hVQ4AAUcDBpaBu7hO2jJIskxsBs+1MhkIMndrEWKtwV3ci1FGxARmBZ1hkzNCADYOTpAV7V8u25pGhOHLfuF3QccVawsb9VHnDoxNRS5nnRxmJDnunBRT0pvAEiLEP08+UxdiGxcUPrS3Y2iMstk0IhEgyJfC4n9VL+lc59LAAhACP4waGLrnvv2qTVAsEbmj6ydk//mtTh7MTUA/I0JgcczTrYjxQ3Tnt0Fj1kwADi4mCBgvn+uJvMzZBUgLMQ1oFNij3MCOlO1gmBuA9U/Wv9gCrQSKN5CALiq9YXPYaZu7Y7OkwEAE9ABAMpEawKACAylMYi2AAFfJQAFf2fGXI9gf7d1drIB1Gmq+zaJDfVwtwTKV93PPm22XJtwsZODX34pmLjjyN0/Oiylu2DgSJvwdsdx2iMAwJ4Rq6PN3rpg0pFk4xkKziaTOgD74vOMDIBBTkSAubJWEPJAmnYOQLjq9ukuFOsMAN4HMRfnp4TUWpsqozoB817HxRoiU0iYcqFSVydKKAFAtMweyl1t9lZkAHhP/Fwy9AcMFuMnWxDViiifF9HMKgoKACRdyv3K55OYV4Db1Xp1OZBuR/lOwC1lGAH/nvmPbdCjsRrZwsm0NmApBg2Wni/2hwdcDbNdwjQoqMPJtmptESAy6Zi0qSPFv5uRmK1y4nZIo7YOAFqGPwA+iQj7bJ3W0mi2C8+VbYAt5urK+i/PxRj/zh1vYZQA5nKmcR2l68WxLN1f0gINWr8DsjsazDIyACNyC6oYrsioJIxBr0Vkg+YrCXZvNLwxKWVT28muBAAsvEh9xz4AIwDIITwG/9RdQq03lJ5gYiTbuIi0eXj4EBkDAwD2yppO1gfMjVJ7pH5piXd6OzXzk4dPW8y2vUhJBK8QBBiEi/uPNiDoWAyspf5PButhRnxnB0gNcNB7EgCgNY4AQGhTg4TkbIitdHh41JwPmQlhbjyyZFJQKmGIlu7iJ2yezKPWt3QA0AI42wABAKACF708UqahTTXVqqvAyXC1oUOgutVL2yh6itpjCaxDTDbP6v3n+7gEApoP3vcCKd2BLRoItvn4c7V778OoeRawS0KdHCqR6EnzkLWNdFpQx3bUAIA5NBINEMvNL25zLfM+xQAEAMAD4hhtQnTyg+pf2T8AQESAB+cuIRDgKGC4O+5m9rbH2gR9fwFeUiwTTOdna+8ADMDFtXdwcU32ztRs/wxfDwwBymlgStD37NtAwT3c7pacEHhI6n+Cst52WbPtujEAOzIA19YWxkFrtAPKw39zvDSZqhZDsgIAAXgdCEk57VHZf1sHbqcCADgz2RbUDk47Sf+j9TOugpvVSmOHHRQC3ugXgPLfngbc6JdapgICpEHqPhi9RuwhRbDOXsL1sDOT/J4268HrYXCly1RRPHMCAI6CVdE6lrEAAa2VeUhmKIRr2a8FrGCQCEhVCNcsEus1nZxJma/hYTSvaT3z/ISeYyIGFJonMQHaO5zPwNcXyILvAYI/QMBkb1fbPZVQ1N6GS5BagFkuAABSZHb6pNLTTbOEBmCX3RmA6wMAKQEEAEQESUCPwUtjCdEiy8QhUtyDxijlYgEjOOmJ1sik1esDADqb7E/i7B83mWftniZyIvjz7GSCcVzbtSytwZBFV9VMh1z6Zd4+ToMd2xUzJ8aMQGYNELgYOOD1MAguvmX6zPKlyC9ZvfcSniq8jr/0iTkJACL61XsA7AFgDvMFolea63NqQQ0CihEAjIihX5KDkf8CFA43g4fxJEPrNXAhdLrJaY82BEu6DSJmonNloaHZkjlGN9AOdQe/XCcXetMQdJWjzhR3I/hD0ypzgiApW1YaUHBYg40rGkJKUD/JADhk+gFon7ZOgJjBMBgaxQLpuud9nK2QbBg2yujxbuMYoMRnqqCvfH1sXDM0ujkOlgz+u5oNBjmL6aQO9veLQcmHISlJZHkcdzrRuFjW9ZVZcB5ghllkJHJ6VtFPn2EozX9/mPnNV1TbWIASnsuJccZpoRla8QIi6IVuJ0o9K/3SIA0zO2GVInzx90iEqaSkZUTO2vFa40HN8hRABDpPrP3Q4lemwHVuEBGBql5Ttb+W3ZjpaEYnqPGxLu/wQ7W6ABiU05rZ3n3+WYNmMFY2jsg93UfLH5z8YOATa995TfYO2Ao4XUAEK/c/CPogetp5/gDr9cjAebJCQAgQcbZmYAEOblCz/YtqAi3A4qAWZ6ANgM5A762hRLM6f4ghQFtNCFxe4Ljg2ixrhvo+aPzVYRU8A47OF0AA/n97hI4AtQlCl0jRHzoDABzQVcC2PtgIa3ww2YHmHmkrbroGrusMApKDGIIUbVhhVgSb4s2GQVaHrGqyMsvxIchoKgOj1P61jjpgXS6XCoys//uMocMf+u63tT4CQBEljOfMM2l0pbN4mZqSGAN5oUI7dA73kohWC1SGY1t29yBrt3C9CU0jNGM2qGK31l66odhCrMObQKa1T+P0sae7O4ZohY7RzzyuMp66q7CY/DTGKwEQPiBaMmzBYxuhL4V2FLDGkq047ZTXABg0FhawaO2GLkHUSgDMyrQYxSVBYzklzw6eI1LJ2HgIbEv63JVxEyyEIUxpdQg+rZTHvQ/2VIZKvQTKT2ZhHmZBLLuhlBMVBVD8/DF9cKAolhGSklGeDe7dh7GUUz93/HtsvaKy9RDdjKzFT7OMLQFx1xSBt0WnYnbcHs/MKMSTQEACvWzRVdrIfWUbMxI5l2ATL1v5qzHQopdjid7OqsWepgHqXbvZzGkGIP+fN9bn7gESRge8+WnZSM9j6/m1YpezvpNd2QyIAECT29rmjO+/g5AGsnRKN++d6+JDO6WDDKIeg4o+qTYJAqRmv8MJUDPmx8/XaZjOACjguN+btK6BOrvYRFi34Nz8xjy+dFjQ+R7NPwf6kyXlicDvmmLbTAY4Eb21WeEEAPIKxxNczKd1AEW5s1B8JiBYAIAlBFjO5hEEcPjrvSUczDMMg4EaGDUMbRiKuzxAfTqr1iQqTVIb++xHvQKeU1+c7vdtbM9UGa/Bk1pw9FlkCezAyuU2IGNvFG5MZBA0ZTGtPVK1RuGka2mHa42KVbl4VQCcpi8xCGh+82QAXLJKOSoAjPU/sC46MLkeWUqQ0I8GT+4IIBPgPzMQQbGPKY3INDlcCD4DEOxxMHsVWgYBCNjaBwqfQ1pJ/4dIRaZG+EYjDbkF7hCN5+dqtn9J7Z25QdXiXE2gBdg/W/tnL675AUoCKBUIAOI6VxuMkF7XannEEcHrJUR/Rxz+M4PIcHmhJgAFywu1W16ogncASgL4DQbiGCUmiAIR9KEdQOnAAAA+AkkdWTpyn3x8Hnbbmu9QAoigUwAAegRk/mAC8MkBANgeJ37Ta4S2daSQsf7CLuRoyuGZNlgBU9ujxssDIGDVnQcDTOPy1rwvbCSVHv8cosAfZ63ybuUnkOIW0aIThRmffyBap5jOKBlSQKErqecoNNdUB0M5OKhsEodB9y83H6q0mLIMmhr9oDpnmyXLtX3OSU13tZkwDeGm03AxME0Qf8sECCBAvgJiFiJQ5E7CuTUVA6BQ0rsUcp425pLPT0xOGACyOhjmlamBg5A4Pglqg/Q5cOor0w9OYewAIFl0GhMzzS8Mbp5xAIBaILuIXSOfRe1jLQEoMmgbiLkHqiv34dRoYXPWHH+gUfAqh49mRp0lxjAhU6LO8gNOxAKoBKDYaCGi1xTbmFGqMrPBM9biRflfZPZFbK9PJu6T/X04iOAfTauO9YGhKwBvHibgZJDU08BFBNWm3YECLV6MxnxScGGqw+UjKZdhW5lxvFHQDwAA74cM9l8GAHKo6kp9XVNoQnylE6HFHGIK3O6R92sU/1jL7wCHgS0CjaEWE4QmVkMPmBvXFo0SGk7qwMN4QvuH/tGcaTOfzmSZ+XMzmgEw3ZerCQAIVYgcHpkava1dAtjfg8GNaWhIxFYruqIdoTZpehubjs52AAFYnHHmk+JEwdztWqnhZREzk3bJQIsSQzJUMiDguk6rzqCLGNibBEz6yUVBOwAAlZKG0oeM2JsmQa2t/NA27dHzE00v5784jmF9IvizRMKe5g4Zj6CCH2c30NQJw3Y0dU5QXO8rWtcdDwQAWH9gAIJUNB2R2X9Mqegb4H1Gehkbd87WP/yZY5tp3SkgAB+AQpkGgIAAAAOBBCAEIgazK9DPqKGCaaB4cL92GA98cEnNDm5Qk/2L6xjCwDMX1/65S2r/7EWcFyBfA/k8g7EIA7A8PF/rJWYEXFu71QWWASabo3ra5Z+qy2+7rPNHVf/x7dv65ltVfc1NcShV/eOnN/W8X/lkvf4dn1R74GZZFx3s6mVP/xoeTt/5yN9ll05ETiCbv+chX1mP/N5/W8+4+iP1lrf+We/C2W3ry29yST3r6Xetr/vaG5Om/uQnP1dXPfO99Zpf/jAZr7e87fvq9ne8aQsKf/UX/1B3ucMLuGaf9GOX1fd8/zfVDW94pj7zmcN6xUs+UM++6t117tyiXvmqh9ed7vKVtM7Gv73+tR+ppz7hLea9q85dtKhXv+H7uDIecO+XdEAZG3L3+GONP/LRd64nPOke9eNPfmu9+bUfqRtccqZe+urvqrtc9lU1n0/rT//k7+vxj3tjvff9f3Gioov1+a53/Ujd6U43a9f/53/+93Xb2z2zLjq3X6/+pe+uO9/l5rrGT1+o1/zyH9ST/sObW/vZxRefqde/6Qf4s99yr2t4T29w8aJe9ervrcsuu+Xw3m+uD7z/E22uyUUX79evvul7+XP3u+c1XNIf+q9Pra+6xY3rfe/987r3vZ/fGDCcBQQcHIktNXyMhYjhzACQebUT7GkfgF4U9TAlRdCmAWgAgLbcHQCocyJJlhI2AgC/oJQH/RcvxXM5TnRq2Ipc2pNkzc7jB/0a9INoo+T450G8jkOY57hZZJMzJ5kAsfVyKvRZf31nH69ruObEJ7E7aAEl/zN8R85QAYBMvkxpQ0yrRqLjnFIFoDuxdgbAGjj6O6TC1p/M5My5fQEAjnZ0Tcy0wUjjxgq4o5Z+rTLO8KhZohz3hHMsKALCYBXpckMHAKK9FhM4AXRaOT2RrQTgQTQ6fPt7CyFNagHHtOu5web12r8FiTpXd8YmaiQaiKDDkQHIMJDW9+/Hle5AUbzOAF2fpimH1eWYBteMRAYKXzSQrIr5qMnUGEET1aosSJGbfzU0nTYaTFObiMGQQY4CHAO0h/8AAIABOEKd13V/uNfROc8tUScWbmwr7WQYAU9ETFh4EcwASEA9vUa7mGv9/R52TUADZf4cofgQgHa2aOXmdn2UhiUWAaamS5W2TZGQ7VPI1nz5+4joOEk28Sp0HlZe494EAASRAwCw8yIHBVpr5ns1XwhhK1A6fzALlL2Aa5/ay1/30Jm+jYM04lcAQAPyJMLk6N4AAB6kEmbuUAIjAMDcAbAAAAKokIfmVPBHGYGqd2QHi0XtYBU8hX/Afu3mZ2uyf0nNztyw5vf5dYEI+AhQdIhOAjA/KZXh+qUiVsvUunabdR29/9/V5ujaqu1hTbfLevr9/6Hu+JVH9WO/MqsH/j+butWXHddzXresv/6fh/VjDz9TX3CDaX3/z/51feKvP1s3++JZPf2xN63bfu3n1Qc//I/18H//u60EgLv45Te5uK656vb1xTc+Wz9x1YfqTb/2pzIBsh35i5979/qGS29cP/6099Yn/vun6tk/d1nd6Ebn6ju/87X1yf/12XrXux9Rf/DBv64nPfZtyq7Jlu3qOx7+DfW4J9y1XvbiD9RrXv2H9dwXXF63u/1N6vGPeXN96b/5vHrs4+9Sv/yqP6jXveYjdfU1V9S//pIb1kMuf0X9zSc+VV958xvVs65+YH3jHW5aH3jfX9Xl936pvT+0htkdYkbz5re4cf3y6/4dX/NHH/X6etNrPlI/feX96mHfe7t67lXvrg9/+P+tF77kIfU//sen6tse8NJW0sTTv+SSg/q9331CffCDn6gfecwb+ZmnC5U9f+D7bl9PePzd61W/9Pv1K6/+g7rm57+9vuRLblgPvP9L6y//8h/qFre4cV394ofUHe/4FfXe9/5l3fOeL+J5+3M/d7/6nu/5prrqynfyvV/ysu+ov/nrf67L7/8KBt2vusUX1gte/KC6wzd/eb3/vX9V33qPFzGbxPn5tnf+MD/bve/1fDEA1A1pnYaVw19QQIlARiNJuzTy3JNrT5wAW5I3nMc8P72f5UPgYUUMjGLuGuuYEku6djzfQFekXycBgJ6/wHY/g2VKpVLs9Wm4BBY0ggNpkUoiVou1UkzP4u1R2BjsMLO4GpSR8t5hpUcWffxzEumch6w0WPIxhjAlqkpoBADib6B9ysSWrod4Lh0AiAWzRbJlNWJRAwIGAHBw0T7VB8A+Qnvda7jTDppidprCzSHPLM1qTtVsVa+j7zEDgiRtwjJ9oE54Xhz4+1A3U6XvPvBm4yhanqNDB/r1ZAkAVov951P7YaAIBWPbT11EJjLpdpPqcgnk5EPsNaQGAFpngBdi1KADW4J/aRlzAAAyuaZRMEAK1YVArim7JzN/AwB8btC1TVBkYUeYAPAFcELkWFLPVQCcEghQaYYtXlsBgCNoAQD7MEjOVHCczdripb+2bFux2blNQ6VbkU/6yQMn2IjFcbK95zavFUbgxOI+4TkBdilVQdvmuGdZ5YA+o6LNa8/gEGTnCJoun0RIc5qtaiNATT1mUloDALhuZneikTm4ZwGlPmrGWP+ov8vkRZViT5kka4D1j+frFk1SkWIASOfHnx7GPdzoOqyQ/QMAgG6NcRCDMtpCcX9A0YOhIQgAQa6hXRmpLMtav88C3gHI/he1mx3Ubu9cFQHA59Xevd9as/2zNBLipED6ArivmUFXrbuydMXnwTCfdR397g/W+vB/1259ngDgGff/ZN3xZkf1Y6+d1x/+uaYCRivwqPvt1YPucrae/oq/q7e95+/r7dfcos4eTOozn13VhQvrevgjP+BZAQJwV/3UbeubbnPj2t+f1TOu/mi94df+jGp/3P/0bcuVUMT3Ux53+/ruh11aT/3xd9anP3W+nv3s+9ZrXvXheskLfpdnxpo11KqX/cJD6ha3/MK6zz1eVufPr/p5cnxcz3zut9bt73CTeugVv1if+O//WN//iG+qxzz2zvXjT35bvf1t/61+5z8/rs6eW9Rn/vlCXXt+WQ+8z0t5YBFgOH3KGfjCl3973fmuN6/9g3n95JPfWm/8lQ83ASqFgHVcL375t9etv/7f1KW3fkbTFmAP3P1uX1XXvPAh9R9/4YN19fN/R0F3IWfJa5734LrTHb+iHnjFy+uv/uKT9UOP+OZ63OPvVk9+wpvr1974sfovH34ymYx/xjVeu6x73uOFTdSnZAPPcVove+V31q2/4Uvr1l99Fc+7//LRJ/LnPv3PF+r8+WV96z2vcTtz1a+/81H8fPe+59WttMD9M6jQNCZbr09GzXoMVv+wMcBaDV75rczr18h5yF0+OCG2pChC20F3FKEzAZJD/ukkL+d3m9cxAIA+UEp+AA04UC8YsyejCc+ykYOtAUZzJuqwo5VjB60Da+unR1+nXDv4miTgB0y2rhXW5nuJqEelDgAYiw0CGA8HphVMEXw40t0QHYxYAIVAawRPJc84Y85qigb90Ogsdt2Z9AECYytXAnCjXKxuT1uHWiNGBsAKXbe6RfRC8eFxeZqeGQDXvseAEfvFFgSHf8TC5wxnA4hRvR/6lwd9asyh8l3uAP3K/NkWoT1wpYaiw17l/SiNOwDgn04NbxDFryl+vL7TNSy/N4MjnGTZX2twFOp/AABByA09upyhRY1pdbL3JIXF1iqNN15YcEZ3su22lptNHQEMIKNBydhiMGb2g9mGwBuEfR0AtP5di3c46IKDcWRiRIHU/4EBOI2O9f9y8uIQU7dHxbVMrLFEegRWHEzkvmq2MHEusOZpGy1H0BrAFfMRHj52TOQ9ihCQbTgWpdnRS2tegR8sA8BANiavYai5qXz2LwAA1PctAmSTnCfREQBQhOoZAROXEBw8yAKgRIP2QDABNDaKSkt1bApYef/nNdk/W7vZvgHAmdrNL6rpwQ1revbzau9eb6kZ2gE/8sRanLuEYABOgwCBdOTjvYhx17a2t/ppivkOP/CDtbzwmdquztdke1TP+rZ/qG++2VE9+XWL+tBfCACgEwC/f+Zhi/rGW87rcc/92/qjP/l03ebmi/qzv/x0veRnbsnn912PFAMAMeB97vGl9YRHX1rv+O2/qW+9x5fVM6/5WL3hTX8mtTVLMUoaSHGSlq16ztPuWne+45fVI37oLfX1l35RPeEJd+IhfvElB/Wpfzpf17zgA/WSF/9+veU3vpfU///1BefqRl94cX3qU+fr56/5YL38Jb9fz3vB/eprv+6L6/a3vZrP78EPvbR+9ufuW9dc/b76+Re9v77xG29S/+2//q961a9+Nx/1Fd/6clnr+jCPaOvbHnhp/cTP3bd+4y0frwc8+Nb19Kf+Zr3htQIAjB+Tqjvf/eb1vBdeUX/yp39Xl1/x8tbGjEP/h//9neonf/zevH6UDf7xHz9Xz33R79QLf/599coXP6y+/uu+tL7+NlfyPPj2h96mrrzy/vWC5/92Pe9Z76lvusOX18c/9rf1+jf/IK/xW+7+Au4HTgNlIjZjGeDqFz24/uRP/q6uuN8reHbd/o5fXn/88f9Zb3jL9/PnAgBwH37zPz1GAOBbXmh9sTqQcNZGbY7zVXoc1mbVmsl6vhkDjDO3WFkTN63zGgJgYw/jhjjUxDFdMxqcnNnROPGMHOj/MS40AEDtK2ex1AAAIABJREFUj9t4XTLsXQWZb6rAzky/jQsWs6fj2Ry57ZTVtZB5EbkAaY26B4BPYP6MTwi/yZhM5txmdm6mq38OMPDqPuq/ugBw1AAABPT2xgx0Qznb/gFOPjvd72ty2DrJniMROZgxlu+BPhz8lUPPRlXJuurQxkVE1zJ/1Yx5wJoJ4Efh+MNe/w8E43lp8VwAAAsA8Xv2QTcGixgHpRXrxCJgy1gsgHUTW6/nOIlP/yIGwNCIaAxe/KRXpQ7O+/bJS7297QQAiFqTn+dki9x4cFAMNwTspsg1CJjuJrV/LKtObpwE/qELgHqAcQqUX08Z7K7mC2xWTRCj4ce2ODBnsbcgVU+bUYgBd7s62qxrCZtUXPYc9JLa6xoaT3+qx2FiZ1PgglhroJc2TzxvAuW9mWx3CQDGxdtLANdHjek5CgAAhCIz52tT0CgGBswD+sj99JQxkXL0zPbphOLGAIBRCcw1GhUx6o8eQqLJgvqNfYsmH83j1rMOAEB5A0BggWlh3Ovx5O7aFqjxq9DGpY4BigCjATAA0HRsiS3laS99AMWAk73anx1I4OcBUBjsIgAg+j8sB/eL278kAIJmYL8mBxcz8z+e7uvr4hIBgHP/qmbf8paaogvgo0+mDmB2cI4tgQC97CnHvYZZFg7r6XFtv+anardZ1YUP/GBduPbTtTn6HMsAz738n+rOX7msJ71+vz78V/CeQKlgWfe+1bae+MBF/foHztfzfvnvOSsApkGT9bJ+6Vn/lufA9/zwB+gLcHZ/Uq940TfXZz67rLe/52/qSY++dV31oo/WG9785wScmNoY22BKO2bTuuJ+N6+ffcqd6g1v+uO68qr31k8/9a71kId+bT3nyt+p1/7iH9ajHn+nesCDblVPePzb68pn3qtufOOL6+rn/1699lc+Vk9+6l3qbne/Wf2Hx/1GPfpHbl83utFFdfvbvZDP+UEP/tp6+pX3qVe+7D/Xs658l8RWk0m9+dcfwUf9oPu93OtP6wFnxrmz83rNW3+gPvvpw/r1X/ujeurT71vP+Im31xtf+5HWsfPsF11R3/Hw29bR4aqe+ax313Oe/542FAhr7dlXPaC+++G3q5/6mbfXy1/5e/WUJ92jHvYdt61H/ujr68cef8/6oi+8pG592yvZw/8dD7lNXfXMb6tXvOwD9fSffkdrbXzHux4tAHDZC10jFnP6ohd/e33nd92ujg7X9exnvqee+8z3mAYXk/Fb7/nhBgBii/ub73oMj8V73eNF0h15zDk1OZSmyGkuo4LZjocM1EJMBrrZPgGApj064A4sH16ztYjnDIk4kcyWO590eA+TAn0GePOPITJ/JqPGEulQgrWVOM/MgbUNho7YnGUQtv86Xvns46CilrNOao12QIMHWpO5U02IQlMRw8iqvH3SByVBf2TRRwAgk/PErlH972PHrcwE/LbWTllDE3DFTOb2+aeaqJ1NAqMoIwzFdDHhmad55MMlXU9LIC4+FO9pBoDiDiZjDuQJtJ4LTjQ5BMxWP0HAo1OfelYZLIdsOihqbP8bayj8d37qTPjqn0ElgN5Skg8YsiViPQSSAIAAidSjNL4R/LxpQNSVeCfNq/CrD+XBPUxoKqhc40kDAvTjHrKBzXBcdeDWE0UfX2HrAuitQFSjj0JNLvpdzef46omDbl+hdS7EgPM53z+GT4frVS3R2oP3Yql5xnGV6rFujcC1W284nAQbQb27BgBjWw7oKzzD+V4DAKGcTtbAurhyLA2IWsWagbq4AwABGT0/9uNC5Oj+fAhHVXO0dfK0CGrw/wn+ESkykGcEKYHROGlOAEA2JsMsDAsLUSdHfzIOiMW+AYBBgrILC0P5aJPpey0MIkBqHLgcbApkz4VQ+fjc+3sH/Pw6ruDMiQmDM2o0UAYYAQDbnUD/szyBB7hf0zOXkAFAC2DNz1YtLq7JwQ1r76LPr+k93lIYKTz56BNrdgYMwLk63ttnOxnPOJx16+Oa47MCgHz1T1IHcO37H1GHn/t0rY8+V8eb8/X8K/6p7nLzZT3x9Qf14U8AmK3rDjdb1U8+cFIf/ct1/dhLPsU5AZgXgC6B6XZdv3jVVxHAoQSA1sDH/dAt6553+5J6ytN/v77wRmfrKY+5dV1JAPAXXG/QqnC2PMpZ00l9y91uWs972l3r9z/0t/WYH30HJxDC9hreFxhehePwAQ++tJ76M5fVL7zyD+ue97p5ffazR/XQB72WW+mBD/rq+omfulu97KV/UDe72efXpZd+cd3h9teQnbziwbeqn33aveuFV7+3rnnh++QzAADwGz/Ee/Kg+71Mhwn7rOG9sK2n/NS96z7fdqt64qPeUF/0r29YT33afesZP/n2etOvfpT3MvM7wEg967mX1wMecGk96rFvqDe/7eNmEF1djw9ATephD7tNPeeZD6gXv/R9ddMv+4L6hq//v+s2t3mGAMBDb1NPu/L+dc3V763nP+fd3Is4f37zXY/mcX2vy16gDLZltNhLs3rmcy6v+z/gVvXYR7+x3vrmjwu7Tqp+612P4p/vc0+BIOy/d7zrR/Ra93wRQQIHsbnkana/9j0rI+eDOhUUVQBoMX6aA5gGADBmwC1Yxdwngl92QKGLAOeIAmALpDbf0TPo53q+Z/ybOKXm70Szuy2UIvAeSMfSNn0QfP901vicjl2xhT9HS1nd8zI8IXTsdtBwrqGL7FT8ZBcbkgw6T/oMb0XDaHA82dM+MyyutJKGBH8R469RfrNwXZ2kckwdQcX4Z3RxXOcesswoRqMm6PFsU7L6j+ZAxd+cZgBG5y2RIrGidbuDAx1+lqKFtPn4eRIo+WlqAfR51CPzIF2B+ki5ONLz7ieigNIFDu0Gx/QhD7jdWNWVGy1DROdhEkEmdsRozknpIqUSXCNgqXr9/xh7F2hd16o8bP73tfY++xwuoqENXoDqiSDeYsZojDcUsCAoIph6SRovjdio8TY6WtvhpSND2owMtRRJ4m2kTVQE5LQalQSIomDgoILRVNPoEU2pMRXOZe+91vqvHc/tfd//3xvsxuXeZ+91+f/ve785n/nMZz6TH1WrlZy8iEJNi+HBkLBRrmOik4xJmtWmbhxGp2KQIURnP0M/FKyK1Hk+XjzpA0JRW3wCmp2knjLOjvrqw0QEbID2DAC5i/XgDnS2UiTO4d5wVPO4bxgBJAjwdju/J4EYBT04aXWbZrNDR/dT64Lp6z+My/Bcsayda1c71/1quxXyvGa+dc318Em0Q9WLZ67xZVeoOC2SQbBGxZIWBT0pkDRsh4pGfFoc+J2LjeZQ4nuxR+yDcT25YMcMAO9FqEBbFLN1NKHAkn3I6Fx46UXzxwFQpy5A1cbQFFwhoWMdkxAyGQKrmskGQY9whup+UgcIC+kXgC10fWJgv1rVAWODWAGMuX+YAIH+v/7Emj3v/6gZ9gK859trdnavpgSguYGlcBmcOhjh3O2e+Z1s/dx+69fXzYffX+vbj1btL+v7XvbH9Tkfd1Hf/ppr9a6HDvXSv3hZX/1Zu/qDP9nXf/1DN+vWI1e1vrjVAABYgP/1ez+OV+Qrv+HtXBb0j37gP61P/7QPP4rm682+XvnD76n/6fse5LSPxpf29df/6jPqb7/8U+v3H3qkvu6b3li3H7ug5TSYB6wQhioChduLX/oJ9e3f8ex65fe/rT7jsz6GSv6XveQfM169+CXPrO/87ufUD/zA2+rpT39CfeZnPLW+4iv+Sf3b/+tP6qu++i/VN3/zZ9d/9x0/U//769+tliUmDH726/n6vvgFP9jMqGJy9dqfeXl9xmd/7NHr36x39cq/9+Z6xff8AjfyUY8ym9bL/vNPrVd87xfWK1/91vqeV/yCYoPbTkjukvUf6iu+TJ/3P77i5+r++59cn/Ps++vLXyZh4tf8zc+ob/zWz6vv+m8eqNf91LuacdcDP/e3eBJf8HwwACqAFDP1PH/pX/3U+jvf+4X16h/8pfo7/8PPsXADEP75f/ZNTGQvfP6r/B4O9TP+Xs997vf72usoaqWIWV0keY/94lqkVUwRGooX1EgGJ4yDQ6mO+Nw1VN3nw0+AQCiWdw1GYOHqWRCafY4wPGmu6cCq6gwtOpe4Kd5UbbsVIZJWgjnHvOY0CzAJIB1m2PeFb8FC7sa+egyzawHEAEjk61th47asFiaoyji8AVIOkDJX/r+dHe1PwPfhPKXKvxdRzF3WIeHPsllIThtSfwM+3SKbtyf+Ag/uHzzBVsdI63PP0GvzFjgLNEJjtBtAG1cs47nTSjhX5ViFOQAMVyEbbIOivaF+VpiE2CZyHWRuiJjY1psT9eP1rMMol16fPqLWF1jI31d9yTd9mYN2bkKk3seoUxc8Ika7NvFT9bf0VTcAMNZsj7tSebKXuxBmunRmceNQ4eo9jck/fycqy725JEN/S6Wa3rpoNLX/vbnj8eeoglBnJAkHwcOOZAEfeF2oAoiIhVh5B+w1nkzHyjZuWnwr/TjFGjXvSdV+jC76TKzIEoEkiq6SjJxNcx8DAAgC0lv026DIp50/exVQ9e+Qm8mWkX2JBoTxU9ci99h2Vdr+ZyDTT61ZHz2RvhQjHJbjlgDxsBSoUZSmKq1YJJTgpICfHy9y+qc/9hZTjaA44Qo44wetg/1BZgDgBVMAEAti/S9n/u+t2bXH1fz642vx3H9KD4DFe76tJssbdZids1UA2pbjl4xcZo8A1p/xXQR+F7/0t+rmox+oq1uPsAXw/S/7f+pz7r+ob3vNtXrak9b1zc9b1zt+b1/f8eOXdev98AhY16YxABgdvKr/7RV/oWYf/pT68Te8l8hXy1TEoj3r/sfV5/2V/6je9Cv/d/3mv/oTsTFenvNpn/wR9Xmf/VH1B+99pB742X9bSLK8O/tdveA/e3o9/WlPqJ/9mf+z/vChD9Szn/P0eupTn1BveN1v139y/4fVp/2lP19vfetD9ZvveV89+3OfXk992hPrgQd+q5785Hvrsz/7afXgg39Y73rXH9WLXvTMetKTrtdrfvLX6n3/7mHPUlf9F1/9l3lP/9GPvD2PSCs+WhurDvWsT3pKfe7znlFveuO/rvf82h/VC178ifVx939EPfCG99RD731/PffzP77+wv0fUa974N31O7/7Jy5tJ/WSL3xWfdzHfni97nXvphjxBc9/Rn3sxz6pfuKfvKOe9rQn1bOf8/H1rnc8VL/+4HvrRS/+pPqwJ92on/rxd9b7/t0HWm/9r3/NX+Fr/NEf/mUm0C/6ok+u++//c/XAG95d733v++t5z/t4jvf99Ot/o373d/9YdP1kUl/zX34mn68f/ZG36dweDvVV/F6H+oc/9MttbpyPFX2NHCPGfj1HXwXJGaujH4n7qmPlGAt6VOjPSccIqv71OZ7yGmh0aa+cXBNxRz4bEz5gr/yAJi8pIR4nQ4IktroUk1/7yp/ke5FGzPt+/TtfQvB+zNGGUXYywWRpIfocXuMwBp01xk1cP3gc4Oer82//Hfw+7OORS2t/A7jWpyAgLY7ktSMWoqresXuwX4C7/GnyZwGAZ68+k19GJNYEBnca5oC2C6rI57afxzGHrkLIEciMPBAz9rajssP3YK+JFa3XO4Y2cvUfMRpflwUZIwAIAsyRUVbRhRSlkoN2qJf+7S+XLID/JmFC7IsNMfxtUoF6FtxMgPsP4a38lkNldVBxBwhoAMCaBPugJ1l2ZCj6ilbNBhyhifku3AKRE6KdrfiGYsrhPJ+RF59xHl5W3q5LYuIExI/v6d472yh2I1O7xQnP5zIeBlsvUck9d17soMZ7xnkPfB+iwGcCpDhOF0UAIK0d3ZycmYyP6rDpu7GYskhTPf+uZ0jfMUC0PdR8//q+xDpHAKD7VWT8z0ygzpADVWs/GZCEHdD544nS4+099toLoCqtwVCfvegDBMT0OT/7Y29mcKEOHuccVQpaNbTx1RIhrj2GQBAMACyFwQLA+Gd1o2bn99Xs+uPr7Hk/TwAwffe31nR1X9X8Wh2mZ1wShOsIkqWBT1yLZ34Xe7wXv/yNdeuR99f64tE6bG7V9730fWQAvvU15/Wtz7uoT/moY0Hsrct9/fc/9O/r9f/8T2qyWdd0t65//IqPr9lHfGT9xBve69XZnp6oQ33C/Y+vz/t0AYDf+lf/oZ718U+o5z77o+rBX//j+piPvq8+8j++cRSyrta7+vlf+L364/c9Ws99zlProz76cYxLH/jARf3KLz1Uv/Wb/55v5Dmf//R61ic+uZbLWd28ua43venf1K//2h/VcjWvr/zKv1gf+ZGPJ+C9utrWr779oXrTm36n7yA4HOpvfPWn8+f+2I+8jdflkz/lKfX5L3hmvfNfPlS/+ObfbUfvEz7xzxMAvPmNv12/8a4/qg/78Hvr+S96Zn3MUz+M3/+xx67qzb/4b+rt73ioPuWTnlIvesEz61ff8Qf1nt98X73o+c+opz71ifw8CBXf/M//df3Gr/9hnZ/N66/9jU+vj/pofQ+8xne+/ffrLW/8bVPPysx/7av+Ms/tj/3orzBvPfGJ1+uFL/zEeurTntR+9r94y+/Wv/zV3+vmZpNJfe3Xfgbf290AwD/4h289ut553vWo9XR92oLlIq0m6nJJZLCfpK7Y2p7iEzbaragh0as2caL2j9Yjq++o+NXzkFrI3Uyn/awBAeT7Na3TpOq1//Nr9DRHLu9Yx8p/KDSXANh2Fh0TM6PsZFJrTwEEfCTXxBugjRcPTqfMXy5e8XXMEY3FTbEpkNby56CraEAnE3Yn2xTx/d+5/zMAAHYBMOBMtCIToiJcqND9oT4oghku5vhnvFS8wRb0hzehVKs3ofg+QDInAgIAUM1q7WqULbaOzQLWzkytN5OgpYCZmeZcrP5zWt3e+ync5je8JrcPuLaVFL6nIlTDNbFjqH/R8PhfUjEOYrZN9cCvdKk2AFS04q71KEmekGUl6sbqMeh+52pFuy9LJzr7VnuBBQVcToJY0hHXLJDx2WqWyD7HwnbTywATdPhy/OYrJOUOsQ/8sPFAa21nVvGq19fpa46YHGAVqvWYBACBy06QetB6RZ/AgcCmZUUe+cTXY28Mb5WUxQR/zMy6f3rw8826Gt5lCk2I8OcIUVmZeCSSQCOjjJlWGcoKqpc5e28vd1CcZjWifuSMs4OPlgdpwkMVEnwa7ORooewWoiHGBjEAmNmXDS1U/2q3sdDwchds/UM7hpMBXFYTF0GdDI6p2jFQ2oAOALZgBlar2s0XVbAMhp7AAGB6/vg6f/4b2QLY/8a31PzscXWYX68pjIIW53ztlloQaPLMPfO72QK4evs31cVjD9fm4rGq7c36u1/0R/VZH3u7vu01Z/XO38OSnovabS9qul3X9uHHaoL+PSxXN1f8O2gAQNdjqRDsgQ/0xvd6Vps0IZiin7/cbmtqepTn0wAqAA7nkFCIjpfSANAF3qOCGhmzJiRb4DBS2HaPZIlXTxpjqxATNKeDWIaXdc89y/oHP/yV9eA7HqpX/cC/sOdJD8y4fps1TofHUXGuF9hvgfaYbMJTZdKGHKeUggH00bU7Ybe7soYqW/q0x2O0DudjlQVeOJ+e7MGTAaBA8OuiidXiQKnn70eRc55HtgAOh3rO875PALcxUY5gYbnCmLlPns9DC4DL3IbQ3ulo/WXyB18Ti5P+yT3yBVpL5Ev73LYyXNgkZl0x+QpDCQag8axJRCf5hjHB9P94Hfh97VPQdqw0a3XFa/i4nAIAghAWZRhDFUt6muNiV01DssZsdrGiiqCY1NlK2veAkc/gBy6dfCUDAMi9Gv0OdKaPcJzv6d3+blKTuwEAIiwHsjwk+fJR2DUm2UaExrYygDGHx/8tFX8rozRjS/WoVN7q98dXIF7w7qsLSUiZ61Sa/j8uYkYEj2gQu4+1nsfAAPRLYiMgPJhth7bENBktoQ8CKRn0jLfcQY7fY0xzBCjaDchKZCTWpaccZNHJHjRWf5JK2ynhnngMSJVtAxokIPbZk5xEpVqbWpO91ovqwd/xdfEyx2rc/XEqVmn45BlRU9UIRk0DgIePlLAScgyNmtaCbodSkLfNYayCu01vKKnM8Yf+j7irLcXA5UAAvdJa1g6A4m0eAJdDo4eE398aADz5QuLdRIjB0CORPCt0IMuUireMhcUA4KUBTwCANjES3tGVyIMKreLQtRGdqG1suIEJuFyh7DWzqeZn0wWTusb+uLhZd9zLXQqjfA0kZGOd3Ng4s2/DH5oDtQ9YBs9qhxns87Pa2TZ4j8p+hTHAewsA4J4XvJlTAFfv+saaX3tCTRc3arq4h6uCOf0Lh91tBJ5Vs0/4bgowN+/4FtL/2ysAgFv1vc///Xrppzxat64m9V0PTOunH7xNADCBHfCjt2qy3tQOK4IBANCnxwd79mv6/UMD0AAAHTA1ejnfH2qxAVCA+ExnCowQSS+3/jh1xDaURtBiB8w9CBAMEgj4HtiwB6wk4gq/lqptAewjkyj2UXfNFCdJzZGcz+mnfspT6ju/54X19/7uP6u3/8rvUScD8JpYhNcLAABATD8rjqdiPBNrahWQyRbTgwIOlAAAB+pSuPQIa5NLIjNUsjTJiTbHz3RYVUkHlPxpI04gJV3PaXJIMmL7bgAGieH4+wd/7b9lq+Atb/mdeu7nf/8RiCCAT8Hi/jjzQSjzgAXETFrh3tkCPi0auwCuqXrs9KBEmmzV9DwGAcxJ7odTpDhYzCOAsHD062mJ8S4A4BQI5VrAKrjdKBLGGutTawDriheML5lwQOwLK8gWwF2KY753CwOSEsiWDGJxnVk5CYbNzOvn11i9GADAMmgAAWI1lK8j6jxtfdyZ+lvnsibn0+lB3xAz2EJdAQDp9ecg5WKNByjJlmsl0ydPkk+F59GlzJby+w1zorjIELkxntt4Q4IzJX7ehOZ6Z87U76ohqEZNH687TP9/BAB8eN2/0gGVOI+Wj6RDBQSyux3vNwCAjnf7jUAA17CKB4CIbgQe+j4WdB309REEquyS54LGQ3a1lOGt/0d5niraVpYhuGh2n7ZKqVITYLZKbro3+p46SFIIMyFy74Ggxm4rFoDUEp29UIMqsDF+ca+BRvBoyOLxNmU7BWdWpmQCDm21sJl0tWYI1IyK7bCHIMxE7B0MOVsAAHwdDgPRNMR5sVOQTv44Gz6rzqXqaAz6o+Ru+QDoHGUHezQlZLvwYJNiFwU3rmImq8HOUD9XBDHDWA6tkPFV3h7JiQs6ceHzBCJzlsIEkBL1L8YILF/x/oAIuTIlQN0FNAD4Gow7BQAgOM5mBQZgf3ZWG+8POGBvACYBsAnw/PF14wt+kdX+xYP/lQDA8r6aLW/UAiCB51b5GTIWvKr5s76bSXX34LfW5vajHAPcrx+tyQ4rgMUG7PkBAHC7ppt1TeAPfAljIAOA/bZmUOwPDEDRYKizAHx2wKTg4wqgQaZEDQBEp2KgFEBKoJzpHDJGu5qZEcgzmCTB7YM+v3rWLaS13SzV7sOE0tECKzsjcuID7wViTHovSFuSs4vnAULGDGJBtKlK3d79BC+2PCcA0JgrfTYwacMRVqxT9hQVhHVugRJkWlydEehUwVl0xb/3WNrdYnMSyhG4cZHHGG82ASBprJCT/CKOQ5JK8dXad/jZiCM7FDFq3Y5gI9eosy1+jsYmAH1YvOMgCc4MQMTgYZHpB3OHFk3FS1f6H7crRkBwypLkmmRXAL9yoP9bDiIIt36qCcLTOraS3s/zyH5Q+Oy/x/fWRtO+jEogUgAgXdkWGFzk4DV2EWUw0sD2NAGg7cnvIgYcQcBAkAAAzAgACDaGF5ZqZqz4xwsZkCCUs+eDkTeeKl/z/qYtBuoq1EZDM6zQ7PqVYJ3+S8R+uYp3aSEwgdvpb6RhUoUi+mvcIwg1OoB+WbLcQu1z8wstIHsLkxkAjKRxqyF+Z1VzYIJvAMCgIss4mkLXyA+hgKNtzSNhTyMk9e31QLZrg6jM0kC9bs6Hw3TH1ZM20lUd4OoSLwKGosyzK6jge3ALHlsRXvJh50dae273VN6rCMbvIyWqikPz7W63qBYrzrfjHnGEbLi+Sfw+HwwEVlmTiuPYUmgh/XzcAwXjiOHANOD7tysiUEOgM9hG45iZgs/DGyovfTwGXVc0oe7jLkYAgOtL1b/EpLi+vMYxHooA09aiDQAgUM9xLWRco+dG/ul6psQkEQ66t8/njMDALRAu8fGWv+gG8DneXEfPADxfeN9O/uz/o0qEx8NsVpvlqrYGAPvZsnag9wEArj2u7vuCt1bNz+r2O76u5tc/jPsBAACWYAiwxTDCS0+2zp7xXazWdw9+CwHA7uqx2l48UoftzToYABTAAAHARU03m5pdbKrAABAAaBEQAACq/7QAAADYBkBV7mcI9xbJe3JxSZOmJP8wAOr7CqDruLgl5P0iABFoCcwhQjYLoNgkF0slC7fnrNuRmFbCZd4vOiCKBUgC1HkFkLOTqZevoEgKAxCBMp6LEQAYdUtbYmEjjadAlZsuBwMA+1gAAMSTLQZRDdapgcKzetICGBNfSypOEhSIniSgu7G3I0DI9yOQ8BhhzKW0vbRPXIEi50rltqBLBV/YLiQ6igH92k+BSHrYR+xsawELdGfheo8jbgNkda7Fo+062LkSRUpWhI/5avxZY/F6RwU9JFi2OpsQWWUHp4jcblWdaK2Bx7T5vRPLhnvA1wmWxzkrABIAAF/D78nz6fXPBoyJgWlvskhxCyHj8IktYQAEtLIC+3hUXP82KP8Td/BeRwDQAlJDEMfU0QgAAhBUQWIdJca4VMGqqnXyp6kNRqk045wLONIbomox/mVq365Kom27ErPTKT7qBi4SAOrK33nAFDTmXlcsBNgZAL4nRgzEPKtbGbuzHU8+7ryJ9ABAgsYFRmowpViHgkikIT/3I8MRIWjoBqgC1VigbjpnnmtfZxO0GGSZLAW6amdESA2qAAAgAElEQVTuAPDYG6fkSHcbtYM+ZmWNMTczI0yOeq2iqaWpYPXrHjNqClT/XPOJAwr6Dl4MTFL+uiHY4mrA5Y8qec0G8fewAOzjWmSo5G42Y7BiJpPmxVD4fn1k0Yibl7L3Z/n93BtjhdqsPDWJIHV976Vht30zf3LPlQ8z76379W4BUJnhVhMuMgEAvYi0WwAvZcMd91KtU3uRZJElT2YAuDucZ7wL4hSg+jpT9fs1L91BQP7sESJ6AMRSVGAhGwO5thlsByt+iQC5zpliwHntprO6mi+pAThgsRD+vFAbYHLtvrr3hW+jV8BsgekA9P/POHaI3QDQ/rRg0hgbqe137/zG2poBuLr1/qrNLbYCIAic7C/qsLusPRcFbWoOBme9qS3aAQYAU7B6WAMMLQBWBJMBWNMNcEf2TPP+aAEcbt2mSRNJ/mbfIabJT2ivGW3GhKSN52d62NUcjAOZGQdWz3QjceHaw12QlK2oID25Hl1FfID/ACZ5kADZ1nGFzPFbg42cbc3cu53k52GzVQVLDqMp2m3ehefLDpcLaK3wQCPWbHe1BWiqXa3pRGGsj+rXYL639fr6b7Y0LHZlokZxxfja21CJz3dLgomTHQBoixgYQo7P2mEyzw6+B14nnqewaBxLsy/MZg2ffzGe4/j23V5DkmFyCa8VEvCRXY9iZb4Xfj9lEPjarXFApEz8cf49ygX4mafC9NOWSJtSG1wHUzRI8hN2VqZFfP1eO87WywkAaCBlAADZnxIAoHZKBwCslVxEEFSQ5Uxbt3vBHBVJtAbX9Yrz4Xitcq9H0NPaSXivN5arw3hxctPGve5ELuiBDL/a4YEZgQMsRW3uneq59ZIH/343AMAXhh4Ll0zYtMcObdzQONC3+fH9AUuPJD38Dw4ARgZAugs/qL7he6BxUFlt3M8CQCxJceXOCwysikpDeUh9Z9LrnQE5srBMo4ge2H2ygXmJe891CEQYdoAUeSFof43Ji1bkhwMXqhMkcQngM0anCqlR8R6XB0BJ0JCyBEjC5kbMeHodmtNHwkyfyEtQaBenN83kz/l1K9TZI0Nfe/jVrHIpX2siUfUJ3cfyp+P+z72Jq1cOchVLBYXeuX6pfTISQThzAHhR4YuyNDXhBixBUDQAZgJCYxJYeaEQKXHuFxcLQKYnkKuJoHQGGqL3siC2ZQYrbQKuGXr/WNjRd2kIDLrK88Kg3T6LV/Qu+XrJAGSngECAPAAWFAFynS8C/2xRl3D2wxlEYMY0wOK8ptdu1PTavXXjC3+Vo4H0CJifc/xPmoNlzaFN4SZNBMm03eRLsX/Hy2kEtLu8SS0A6P+dTYGm+3XBPxPufujdT652NQPAs28EWYDtGuo4gQADAJgHcX3w9ooAACcILYC6uMQNry2odDL86GuLScHHCj4I3sjn6ejW75nDChuvw8Y0jE1or7Fq9fIonFaaOmV5lE17MpZoxqyJj61aBwDgc4YNh65Y6ZUB90wLpvEcrCH6HCorEV96vglEabY2qyV0IGAWcb9ttY124voAINAFXBHKxoI33u+Mz1s9U9xuaTAIAMDy4S6j2q2iPIrg6RtbSOz2Fyj86A9Cf+P5XF9d2QkwltH6+oBdPWZN/HTyk4YpsDzFo5htMq0risCdWId/a2I9q/NPgYBuymDONvT9x9dzKmIfAciYT1T3mAVQ30Gc3DAibJpUZ4kfNrAbCtBcG7YAzJQwDrgF8MEYAHzvGP4gUIqd6lboI/PTkjpiPEX64zbAvgrYqXhgaMXU8O/vXZ0fWMH45uXFhnIIEqPl6F0AQBiAjrzb4+kG9AdvAWRsAF8L+pk7vvmwwLFNhjBabaHtUblpYwtB5hCC860CHw6ivkzBraMg/Z3utc2FTEEr8TIEi/yxGpsX2B7w7ClODAKC1OxDwOs4VLI6UHptHG0cBCAMEFYCiyR2f98qf8INU09TVLi2wI2gSV8vtflhD0SeXrV61Or/u6pIRcHlQLLdJc0aDQAAgCt0HDslA/X/2SO0YxcFaTBN4vUQCODVGtZdEiA1SkrlXKtaQos72fj5Zf85vakEE+oLiPTR9l54PDN2XNJr6Bd8GPQn/dxjAJB7HCOjNl6agA3g5QDIasqugGoDCADQyCodC/pqqgpjgKa5iKqUfOC1ZFlPAHSviFLhyJQEoGrrbZx5DqkWR7XviQD6BLgFMPN2wICA/Wxea2wBnC0kZgRYWp3V9Px6za7fW3V2T03P76spqP/zx1MEuJ+ecxJgubpey+VZLRc4m9J9HLabWl/c5AQAPraXt+qwvl2HzUUdNlgPfFno2s7g/kKR376mO+0T4HUBkNxgT4B2BWRnAFZW137NDwIAsAFoAeBrLrFCGEkb11orlruWAvcXAFvTLa1JBhBP4LivFXQAcXJzkkTyp+bAoDYFCdtp1HpY6BlKNyJks094sE4BAO7rKQDgFIyXKgnAwvSqV+xqL2Ibpbd00mhLnyMh367WaIkwvigukW0YhICJbYiPAAApushYLAD+xGT9WQAgADuxj2cSTzGZRlfdGaNN+xUix82mbdNUKy1TTAItjFNDfjgFA3cDB43Bw/kn09ZLiPwb48rQ/g0ASH7Kj+xu/8N014cAJLkO7Xc8//g19P8DBMa8F5tfCpHtWouLAebk6JrGj+YEAMhOuVf1Sl5i/vjHPwMApAUwVvTsIJ4AAMWafkeONXC9fTq5b3XtgKoH1p95Aw29mDo5EsYk5A4jJqRY+PCrV9z1nd3aV73j7FKPkY6Th13vMgIGAIBlNllqow1SGblSv4WHPT+POq3R6ejoKLZqvd909UvyfoXQJcboO6NwVfsoFqh4PYTsFYgFcD+S1Hjm2H19xmoYB7i1AJyIc9hCA2WERoIcqc/VEJD6Hz3uVsFQoKf3wAcBiXyjPqkYDI1kdgCgMRMkqSygAfXbAcCkNpdrBS30Uj0BwFaC7ybGXHi9qEeQA12W3BDNps9qANRAULbnmZ4VrRf61Pef99dgwwk/dGb6v2QA7HXQBJYMQgIAoAXceTAmsNjIvXgEiH6O+t6GHgD6aKGSg65/Eg5VuA5QTCgGAAnSCMRxjWxgJ6Os0ynHiE4BqtoBagHgqvN5NXOh1avSAQCw8VqTLpUOAMkf2wRhFVzzRW2xCXC25CTDAXoUjAmen9f0+vWqs+u0AK7lPXQCrPl1mgFNZ+c1n5/XbL6s1RIaFhg/7ajkv7q4VRePPVJXtx6jve+UFTbG+q5EuU9g/JU9prARXtFOHDslwObARXJ7dVHbS4CGK4KIBgB2V9whcNhdsRUwgUsjVNioiClOBQXg9eRkuAwErdhnk8wunJLH7AuehnAGJMjDeQBzsNnWBiDEQl0BACV/iGnJ/PhjZEHTMhPAlnBxjemGeFRgjBUMgJ3xIlwkQGsjxWBRpJjHPYWlNoI/pwA8nsr2E0BA7QkAQv8yWTY9TTdG4+PoggHFUsS0YAc3M+mDPhQAaAk3Fa0TJBu2AQBmxxxMzF4IdOj122Nj8OnAW1zT6rb/GoFG/vYUBLTP4fZLTwFYA4SviQCyfdfMw/s8tPhtwJ4x5LGYbT/br270M2hsY+j8pjtTOzVswBEAcLQh5W82Cf8eBnR8xhnbDQASE6IpaAlccE/tcwOA6ChOGQB+77tc41MA0FmS8X4M453jRMi9y2uM6RDlpCq+GwA4uggDW6CLHVo2fZJMbfe5xSTQTrGLgs8v/VGJmIkflBkd7rTdbgEqNIKXoUKTs5gENkk6uQnOBI0B6D8sC1100fERTXaUvAi4qP7T824MQGtQdhDAwM3sEzOe4X35h+Kaxt1wVNCGrqaJhWeGk/RHAKAV806eqAzyI2jUM6ndWpWxRiHty+mcxi1lcMuaY71tXz8LAMAKZHuozSXoXI2SsKfWRvp0rWAhzDtNm1pUCwIBUbOjUmrXP/R7AFKXg/S+noMQj7+DOH8OdQ0WNioKMEGCSpdHgy2CYtjUxB+DD8VAxcU2mk6VVCkr6Y49QDIItgFOf1gjlwrOGf3MQysQaHdEJ3HQ6Mfnrvcx8XVnZ1j2cydNKmoRiQkaEP87uy0SDwpgILXxrsiwCDTiYlHz1aoWqyV7+VtoSCAknE1qj7bAYlbT87OaXbtWtTonG4AdATQJml+jHTAAALUArq6poUBffXNVm8vLWl/cZgLfr69qskOPXUK7+QSCL2lFWJEeJnV2fqMWi7M6W2L5FKxhd7W7uqyr2ze5HAhAYnpAlY/v5eS/vSQTABOIKSh02ADjd2qAtGCFZxojiRtN3EAwJxeObIU8EDyeTSe1sLiU8jWwWZuNvo6TALLtbjoa2ir3nRvS6egZlH+FqEWtJt7WxgBAI3C4BV2g1oCxNR78JgjouKGu/vGcIUaph65JAP3SaxgBQMaZ85An0aclyvFB+gfgvWtr5GaOnfbHIrCRLj+qGEcZuLUQBYYxagtT3xSwId5xxE9sbPZqxJ+Bz3xhGVcHAKfJvz83xxNaIwAgcB3shvI1zQE2z7Sna06ZVgIIX9K7AYCeZ3qboYOD/rVtiihMgEugo89N0HJrmxoztIPcv+ftj99/JicGejOTbmR5LGgOABj3maBoDijkmKINkEYgxWtoB90UhIpDY8Y+FgC2tgru9/XZSszLsE3olMYcRQPtQgxUFSkMH/jR5CGiEI2z3VmhE1GzqpG4jSEOyRiCNNP/HJ4DAGj9Nt2sjGppTTD6a/KCHhGYLpQ+0gLQM/chAECQKBmLYQ5b4duOYe4rMvkaNrk/HnqZB9g0GX6nWtnCs4Y8TVXn8/QT3Aaw8QwDFqNSKnqpkPm9/MBOD9PaAwBQRZ0RQG3w4b3ltislE9DHoJblAX+w9zpEPnrYY7jikXgzHtocyEcHiQl0V9t3L/fEiK3ESHh00NcerxUATolWiVGhLwlxzwIE12iDyo3vw10Ynk30OlfyaLBRk/waArnwfexEOZz7o4Q8ivJONjdypJs/UMwUmSqfsQguIx5Tq0NjT70/iGuQu+GwPvQz8TerlTQYd62MAHIXYAjcK/X7ZKWYFoBXCUvVqSVBCwCApcR8u8mSrRlUgTtcSxg/rRY1Oz+rydlZTWAQtMCiIGgA8HFWNV3VdAo9wLQ2puPZBtpCzCdTn91mzUQKWh93EJ0WmURJEkIwi22G1x9f89V5XTsDCFhQ0Lu5vKj17VsEAGglFBL/5qJqe1m1uyQDsN1cslWwv3ILANd1pzWsaCnwGd4fVIGzJSYPDq2FhvhF3gAr9MMz6TIAALAAGgXUtA6ZNeg7JDxpbUok5Uaz20MC9w3iQTwTm/VaegIK8DRae8SM2g9ez71XeyMmepcFnk09/wKw+V3gQVM9I0M6jkzjEWimVjjz9hAIC4DkuVlKtzJS5D0WHieA03PIM48pmgEA9HXg6ofj3rMpGrOt4RpRA8FW4d3PvvLl3Vu0ev/a5hcAkNcXBiAFk0BVb7PlbPD6+dnl9xsK1DHxjyBozGPiDz2BNFT+auboV/cwTJncGUOdB8WF8WenPY7vz7XpAzua3KiCBMWrCtGISMUMOjeyFaV16Jr6Os3u0bMd9/1HCDC2AMb7Pzmrubaqyoq8PQTpsRyNxZz84BbIuewgI1DHfSxdmIEQH2wNhR39JtkE7gAAeArJPywApwwinDM9K5U2gjYSDCji/gD04H93AMBbOh6URmRIlco6mNWZ3L164Db1z+Qv1zoAEPTo5aioKrP9aqBEj4f6WbqBHcWKCkwwIPWD/c7DyuSs2NWIseaQOftKhmRahw3HAwbFs1f4Ubc3YcVIRSlvNOhmzJbuGwBg3iZaleNaAAD3APj4Uxtt0RqEaFmCgWsjsZUpSAY9JVQFPT0Aev/dhbEHXCzjwOWEtwKZ4D7IKHePgpFOkj89ApphU+Z/7RR3Wt3kzGb72olbmoBIhFWDCNMggAAAbIhV0g0AeE+C7ifev7w07giuBqEUaw0b244CIgxiliuCHgU1nR6OjZH5staCXF8mAeY1Xy3J6KCKP2DBD0DddF/byb52s0MdVrOani2rsFFwuZI2AMr/Ofr/qv4hBKTo0W0tiuc2Er1tr9ZUf6PiBLXPCpD0tUB5AAqWCs3veULNVud1vjqrs9WSIAHMwebidu3WF3X70YepH9he3iQImOzNAqwv2Q4AAMDPAZAUC+i2n2MdKnCaCHH0FnPzMhXCC8H9W4KetoNkVmKDUcBHqHy8R8SMTemDAMBgemQQcc7yDHPjI5gpgBRcGzie4ixRktH3b1ArlNFUAwBS/9bYCKommyi1xPAM53sEAEn+LdC70sf7AgXfAADdLUH9V20Wk9pyJ/ydMZAM5+DOegpC2QI4YQC07U+jufxn5Ii7jMfhPSAiYlUZp6ed7E+fg/G8B6S0GMi2lgHAYASXUcj4wDBeRPfkypp/ZwCVn/+hAMDI/CX+pJWc1xP/kCHVK0+1hqjbFcPyNQG/npgb+DJDGQDAO+9PI9WfkWa3jlDQMmYOAICJP/F1XJiU89RFEs7fPf2M4fBuAGiyKvgA4IB0FzfdIAehOMjl7A4goF/MKZ3PBHB6YlWVGrtX/30SYuvJON5xjtub4A4TwBLuswcIkEMdeqygiGHEAwrQLngeIwkAOH0AwgCAsmuH08LAdgCttOQNRnL0coc2584xDy+FiQEdlaJeiQlkvFgyIYZi5vc2Ym1MRK5dkqpd9tyy7MeHHKNcWTRygkq9C/sYt2JzawAw2y/cwwclq6EaOvM5gbIF00QBU1XZGAWkah33LSNobgGYmgfly+EsVq/ec88WgEVpEWeyjzWI4KyxUNdGIyox40m7pz+ou5oiYTHAy6IYU42N/SA9G4tmCagaCPCjSUmCAcfIsLSHelAW80EYQDQfXIMWAcpeUbDXjPc/H1T7bJmhX+0ZXyi6d7L71cPb64YEu64VEBMzvkaSHRjdM4smmlljgvqe8T2Qw9w4BUBBIDcJar0vpGSb2tZ2uq0DovZqXpPlnOuaDwDJUP0vzmu+QO//jACgAU68UwRYAoBNba7ABCCJIulNZE7Dlc0SkS7mi1phARFshs/vpdvgGQDAckGwADHhfo0K/6ouHv1Aba8wTfAwBYW1RyvAYsCtxIIEABttnkyyY8IrMwBI4BAQug1wmMh8iWcMLbahZThj711UOQITNBwU26GfDzMvPB9eK417QQbRwTojszm3FB9yGgDtEYy8iQXIs64OoIB1Gy/Ntk+3s6QNMENpg6Mx0PMpM9t3NwCAr19gTM/gC9cKZ5Z+ArBSX1RtJn3+e2RC8Qw01feQEdrncHuhjcdYBbI60bUjG4MpLT8zbVeH5uNVzkxrSxa30+tHVeZJ9T+2JvD1HHq2GDbXhGp5aF0cU9NLb8xEKmGyOrKS/1AAILE/7b+kSImM7XPSAFqcZsUAqG+fjarJKGJW9Rx7DPEuAICsBQBcCqDoDByPBDQBOGcSvRoA8PpZN5cYhu8TE6gjdvMEAPT03/v+TYNwwkLeAQBG2ohViAHAiODGi6kbNqsNHgy/2QR2VX+6SA312StglDOw+LaRBZ9JXBCiTohO9D1AITP5Y1QIfcoIIoy6IRJriM6JSIdTlahGdvoFCbrLxcI8MSkX2jrqUNLH26K0BaqojPxl8cTQC0YgDgBI9SARUBgRAyBeI8+X02FMr8BAWyCFsUQjlBEnbDbqcYuG87pceRaSAZhhHz16+m1sLXC99zmlYLVDmelmmtbwnmgrHBKbKEeJqfjVUGqzUvL8fWgr9Y74WfC4VxsIwTKbDft8Liq4DghjUZzBRwRxVXQ85Owr6/qr+zglAKKhEu63XdXICPC/4UOB/xJ6PqpwBsA6MlYSZhoFUIku45c+fqkzkJXPAQCahpFxjFTmSLvTOmzj9id9QVPDNEAcHwYFtrGtxgnLqa9/qxhPrjXZF48GgmJfzGsGHwCea4zxYVkJKkkoyje1nWxrjwnWlRYIcU4cIHaBtsF5zfEBMADhoFku3vjcw41n1NdbCvMA8GeYYccaYQoUwT6s6uzsvGZn99R6eU/BgRAAYInXhUOMqgXakO2aAGBz+5Fa33q49lc3a7q/rMkeVb8YgAOnArY0xkFSQ+InA+jKarMBA4DqH4lcLABaAPuJZ/833KbQhMOYTMA9lbBiXxvaAm8FADh2tzsCAEuKTBWVjkYBreDFciTQsGx17bT5NGJW2TVDM9Q1QDyNMelyT1bW352mlSGUAj0YADzYwaWMZeaF8WdOSnmMEJW4krMmLrgOe+q2hpnFkSrm0811t4o1ab21WI/LNBp5GaxQl+SR7ONtrGOClKcCx4LDlPI99bGe0+q/aczChOI5ttYHz0VG5eS6qOkUtScRL/V7KmIWfPBxoJ+KfrXCYkzIZpuzW4A5KdW07aFzXQLfx98pMk+rIG3ZoahgJT9mXrd9o0FK7Ek+1EnJ5BNig0TE2RnQwOEwoXdkYT20u9nSDj8x3OOWr8jQmoGO/4lf62SZFsAw1nZKEfEADsuA8N8JtGEBdEA6tc1A7p4Zfrio03aH2o1izOGFkAhF1HNmkvVn/AMusMQx0htIMKXkQzoNAS4U9NAnyXtBD/aUGmoJgAmY3RcjWhzeAenhdXkwPu+Xr8XOdnQRwwIdW4XSHIbfQNRyqqoAJw1MDJ7kZjNygBVIuogMh+biYt1eEBM0wRlYzCkrA/RcKVqyt3xADAshvB1bkyqwKAqkKsfDq+3qGmXTrmDtmF5COAinOwY92+kOyFdBE2zAeR32EG6Bv29OLmoD8LU5OXvHON+MOyXyALMTpP0M+Lo9C477vI1JjAGH7pUgCkRg5wuNg/GtnbbIPJInClHXaaTDqAGgmYn6sPT19qRJ9gBg1A8/ksEsvtsOSqBJJwcEc4ztaTaYbRaPT+JHBiirAvE4qMEr7uWUVbZuTM71CITQwiFdDSZiuaj5EgAAbIDEgqjKeb08uribHhjUMd4Il0NUiZgemK/OqAOhGHS+4AjgZL6s/WQpa2iIjRj0lWB2a7ABAGazolcBQMDivBZnN2p+do0AYjNb1pa7B+7h94NoES0bCDcJKDZXdfnow7W7eLTWN99f+8tHarp5rKa7i5psL+sANmCyqd32WG+wBAjgo3io9dUFJ5XWEA5CB4Bql10vAVaOIVo4HBExjIXw8/HfmAYACNhst3UFIyI+RNCz+BpmHTauEUyWLArE1yHpkw2IOAUTNQTjfsZx35YLMVYGlTIFylSOznIYUsYFW2gmDtA62BlBdLK+FyHy/lAr+HiMshj6o8iETTtBdG7bspzBrhbfj6yTa4I8A3oeBHoBJFFhZLKBr8D/zmuIbOJnh8JADUnrGpCxtJ5ClJ9Nlqyn8QKgHv5lgqaEbtuzxnghns1rYT8CxDe2GdB68TdAoQAwpja1HFDJGPqatfdlplWFoIS1Gd/LtBUNxmhCJ03V2OtvrzcahjRvTzM9pgC44Kvb8waIsIVkn5zGFjRBoK4jiSe7hTYB6NBKGUFN/jwyPNHDpJ5prEUrGKOXymSDGR6ch2UtDhj3kgNcV+af0qijiC8XZgyiy1AcpntaP969mvY17R0fIzWQurwOpq35ehRHG8VCQJolNlyoo2PINz548R8xEEOf7gSg9f/EGJYBwAgKdMoHWstzn7gWuVFCohKxcT44Xs+4yR7ZCQDgNTUyjuiEoMXuf/I0UPZqfSLT1RyNUh7Vv1NY4lYAzrVMAMxagMJOBSuQpHW3eRTyuyEPx9AWHEXTw6M5YwKAxZzvi4Kjtq1RuZuvlWwGwNcZgQD7k1zW4qRvAKDLqF66vPV1b4NcVb1b1BeQR4tMvBQAALw3aTIaXPAWSJzbsxke4h4kToFArKrDUvHfM2qF1waGxWOX8V4ApZldAARljV1IYPaYF0sDdo4bAIiORH7tmp7oewEAAFz9AdyCwbDvBe8Ie/LyxNd7RYsJUxcQC0IAOK/5ckYAQBCAs4CJFajl3SKDyE3jblhyJKU4WQOIQLFx0IkOQAA9/MP0nAuBRC172Q4AwJXMpjBktz3M6gDdwPJazc9vsPJHS2EzXdZ6ea2mZzcEKLD4yGOBZMGQfG8/Vju4Ct56fx0uH67Z5rGa7W7XdHtRh/1l7QsMgNoA0z1O44SQlPMPYDXWl7XF1sHdmiJAAhwKZb09EgAArSF+ABBET2QRIQSNuD4AAWghngAA2oXPp9TKQK+hsU4ZsNCEh6OJAkXxJ2FCpdB/r5XMMW7hMx0di5ROTE5mV3D4EceYSHHGRx+KVJVM1hamFcYslWBS8kSAGvdL+ibYiI17EFLVOn6RAY3ALVM6/p0aAMfJmAAxyJgVY4K0MVKbWsq0BM8rCiS0GFXSRkAbMM3fIe5MgnTsoG6Iqn7vEwHg8w6EJfw1DEgYaxh/CItoNgcWuAMAOpd0AJBJAQMAvr9ETQOVNuXjexD2CHerTYI54Ssv9UmBFoAbQpgUGCQ8061yDwNgwXAXhzsONiZGIvYddFwhJJMDBiHxaV46BQBUzvd3abbYU3QGr7n/vE1hCsIAyD62U6gfCgCML4ZB8VCcI76DBDGFFDYgyDY/PG8Cr1saOFBBdrHj73G0E7ISdaQtdgZurgJFoY7fLwE+Ffv4b2Ew8jmcw2ZmFS109GsAADzAGHE6aWsA5YGCziYvivTwqNIZLYd8EHeY6qPqF4eUrnNSKY83Fuc21wpzx0LMfRlSUyMj9eKAKp40NKyVBph7RvWm6la/BqdAfg6qW1HIpLZdweN9su8IpDEo+HlJQmVyJwIOL1TsouNp5MQoJ4dDmr1Qg5F7i3xpsOnTmLFD0PuMKHaDG+KuH3LM6HPqn0GLBPwElLEsYQOO2sPg20nq3udxvL86k/KdGFsAGsHsLYDsOmDVk0VJDuoK6O4DW+iXoJ97yh4xX6uWbtFPzQGZ7a696Gu1aNxXHQAARFIAIUr+85oukazgCghgIckIx+UMAgQDOLwAACAASURBVKiRiV8GziNaWKh2Qc97x4CsoTHRsSCDAyFjaGWa+aA6I/2P+4UAv6gDnAThK3AGT4F76gAAMFvVJdYLn92o1UqsAD6orMczAAHf1W0yANub768aAMBke1G1u6jt7nYd9mueHQAiJH78DhdB7A/AaCI8AzCtQG8G0v/e1ogeK5ZhoYrzCLGmiQ4EArjvlxeXBJsb9PEByghExQDw+OMMLWa1WC7p2YDrgmcR41cEARusMw7trhYFR/ncslr7eodh0xlVO0sOgQLXcv5Uf71NzOBAxojqBADwrGLXSir41BA5e1lA5Wdf2wH1EcZK316DhxHyMVCw9LTw1bEi7Q/G/yNFvEWMBPbui/u14rsQMA3LcrJNs4FpoWCNtTqx9X7+odZcdyufARZR+N3VPxcvef12AEAWIelNkeLU8zokf7AMmUoTCBC4ztrv1vuHlT2uT9wGGw9wvLSux8/TBvKkziDG9er4xqB7VDieM8obnshgGE47mPWH2b9jDd3Ythzj1ikAmM4FjghAMoni0U38N8S8YpA6G8CfCAAgvhkJqlOjpz/sqGc5CP0ScEEV58YGCCTfECUDAY4ztjzYVq2WbD81syZXt5b8TROHgaBxRmMBciM0BXCUPIcKL6iMdNvJGAUpXZNLjUIa3/yons342ODPnGQ5myIJqw3ARy0jK6ioTlsmFnfw8TMDQERrYx+9j/4icFXQwiAAsjVq/pV9SBwqonkBKdL/QaxeJSs6WQ98iAj1MKVexygXOFWqwf1zWCS1rVy6m/3hzaIVBDQEh6Vn9KX0p7TFQklVK0YzLpsYFPmzPYkVBpFBVcEHL5dO0yQ3snwIFYZMc+hIyAOIBgZ0B0LBok6H64ekcLLc5AjEirswm2ELYIuyIgKM33Z6kow5gVM8xzpHvfephljOFKt/i4miYwgAQJJaTVShaSY3Og2BHU5Ye1QKFT+qf7UAZEMq5kTBTgnuIG917jeQlwUmBpBkUP2nHYHfWRkSAKwKX0Dwpv4LP7g1EtUlzgemDZbXmPgn5zdqsjynvfBmfl6b1b01O7+vVmfXaoa9A7BAnswpngMAOFxd1P7ikdo89qe1v/hAzdaP1WSD5UK3BAC2N0E/sJUlAIDbuqNHwAEiQdD2AALYIQAfgKmAM4fP8Jq3VfODphPG5J/3c3UFDUE31mISwHPMlg2eAzEAAQC4zwRU9hLAGGAAAL4/xYlOhLhHV3h2BxGfWnBK/tyV4R6vLIqtDXJflsdoAAB8xswA8IxxUZop9zwvOX22wSU2sVo8yTEhRN4DisrSDOkauSfBc7rWnGLTPwgYK/GGOMx5z1xXZ8SKfhRJqPTysFA7gkY5Xh4DgEycoKgTAJC4N4ZD2vAnar7T62pdSpocO3YDAL+nsehivLefhyp5j9elTeH3h/s55qMUgq5L06xv7VOVUfolgSZ3qfbWIi9v9B5D/709r479nDKpWqOHYe3FmH4CAJJ/7wYCcDXmUIZ7J4D0CAJsnIjB/b2CdXfflqpR1AkAAB63PDV93O2UAWioJtSvf0cg5Zz+0ONngLH6PwmD/tVZ8BAq1WMyCHBrrwI9bgEY1WStMD8/H6p4E+qpCh+D/mClOQIAGt94pKJ9unuxpO1S2RpA8MJbiBEByfh3AQCoPhlT3BcTFe71jPs9KaJGD6VP5ioBgfvKXuN3sCvOkKEkpVrto5aalfVEAtTzEu4q8dA8CBXelGr/JMf090HtaysfKGk5A1Lx7GvEhO8NkUxAEf0NWgsCu33VcnZmcV6fFVaPUtQ6XebaYxuPUU9XcMutNzRa6BcGgGZFFMnNuziTe9ctUVSErNmUq3SOdB7tPNAFsVuvECCciAAVzJX85aSQVyt19swiKan5Eajy8Pc+rw01JHol2NIrUPGjdbD6nx9Ez3Sj/4htkPawIyADG0NBavrIuE+wHIYDnZM/UD/vCcb+4N2P108NiLa7KclpidAUPWSKCMEkABnoa2M0BBEhwy9xml3s6AypMS9qBOarKhgJnV3noqHp2XWCgO3ieu2vP7Hm1x5XZ+fXJTKc4/tNySJsLm/XAQwARICP/Yfa3foAWYDD5aPcM3DYCgRgTwCSHfUt0IxAFIjkz+SAZwnz/Jhz2NUBI29Z0kQr4knNzKKAUWlAJkp5O9XF56EBAD7fYlAQRNELj0gTZ3u9XhMESPyn0bgAgJwoPGtrOncqKURISvLBviLcMum1uaxMPZ0AxgtfAyaH/WmfFSVdm4x4qRaTtz0IWrSjAEysH4DfqUo8cZtOqjHzMQgQFhfTBQAQEV8bb8xjarZBJIHtgn22df6KwInnj9bGOoPSJihNcgw57Ibj7AgAtOzLomaPOybxS+SrCRtR8S5mTBbKktdW6E2X0wXYeN5xaloDxW3YMAHEXynampvt2KLWo5yEPzIBBAAZWR1WfCs66CsCBKT/6VNCYrTF/O7Yk/KkiL9OImcXXvHuD3viCjEFJM5uWMoYzvE7+h5u4LMxbjoMS0AAwH6hlIQjqhvRRv58CgQUTA+cwc0VisYhnscScdgJr62sDQLSQbmEWK71WYHsOk09gpEmprFVaBCYDGyExnDU2eM8eZg1D9zXhOa9Bhni/Wu7XhokFs+ASnUVHySLr200FHumcEmzFSkurik23nzOKR8DANL/7vHhe6M3OV5jvrboF9yGIIWI92AhQEZaKJREAoAIbJijBwCAaQ9GG3lQwtxwkQ0EPzIVwn2CiAzXj68F41i+DmIHYCQU339rCryJkH7T+32tACWbU5imCKIDiHVy1A5JjaxePV5JnUECDF6vG3Fq9WjZkpKRAp3SvVsc1IuIdM+9CxtECInzme2BvshHQqi2RlbjQDKMSfBWokELJueFrEl2SPi6UmSpgqkFCp4ZB8pgcgFEVaocizRNgC1x3M9AmlKTD01Ixi6NqlXQ/txsyeSvJxxXY0MA0ANvS3Cg+LlESM6W2i6m88BXwllkbKhbyHrYyUG+DmJesOl9j10D87PaL66RBTisrtVkBYvh67Vb3KjpfU+u+T2Pr2vX0QbAmCE2Dc5oKgQAsL+8VdtbD9f6sf+3tjfBAjxMRgDbBnfrmzU7YCoAbpJStnNBEKcCUHlvasoRN63glvof90XLmiDCnAEAuAVA/YqZDDrmmWkkiPV2UoJ6V4G4juwIWCybaguxAACAS4U8F6/2lhgAVlfU3cB8KXa2nmJh+6hP93DLJFo6sDZ2W1AtIQV5iYwVQ3NmPZ8rcaqFeCIuNA3TeuIYg3O7KL3xsZCIWI/AxaOScVjlM08AIwYjz2Dyl+hkFUaMrZ5dPx0rxGIqnHdW/tEgmLnCdRh3yWQ6SkDIC7/4DA4shQWPem6sgTBYy8I5vkaPOVNELrpN1Dp7h26ptpkcZQsCLS/9yihfrnlY4lGM11L5AAKOc6NYFYK5oxaydlUwszZbfYEA/GI+AqilBkIxb5yOS24bc/KYfwUuFFU5pWUhOts9Ufs76Web45GGA7E3AAA9tVAId/shecOj+UVeACk4WlO62lFcFnUTFSf6wfQJRwUlqiTjIEiEF0DYRnj69z4qlp/dKH5Ffv+1UTNefsvbfaNS5q+jGh23tTU0Cy9qj+wgoGQUg6+dFZNubBIy5zOdTFkBI6FiEsDjOlEHEwSYo8D8NB/YoE8mWxsZefb8CGRFMOPESGSfVcttHDF2pEjC2lqGaUzquByAAABoaWybYPnYS1/RRIuTSa1gOMNxeNF3GPuCqEi6DCQOr0W2/yAFal5mxLEtPKRMYfKCb7546Mvz4caDAMUvwqW+L3vpsTfOPZcyUInTOgAAgJgXZTwQRyAVFnMmfASGFsA4koqTQiOeVC0DeyXGR+BU/cJQt07kFipyHLZVMBYBxucbaRJreQOw3AvNA9x6pkPwjZmOpDcweFELJpbSWbTkzg4rf5w7tgDct2Y/1BLSLC1K5cVgzu2RvndtiiUeBHp+aEvLKQIorzV3zbPN4IQXB+HfglbDu9mqdovz2s7P+DuYgMW1G3U4u6/q3ifX4p4n1o0b97INsFiesZcLR8EdBHyXj1EDsHn0T9kG2F1gKgAA4BGOBc4OVxwLTM+HGwaR8Onlr/YO1webm6GQdKJ12rjX0AAITImRzIy8WhlDYdP6XwGQqtAEvRx+HaABACIC5BRAvpdbAKy0BgCQHriMlSwE9LPNleUBAHbLFEsae+9j8zABDlvxWtxDKt9LtEZRGccAkXwHBmDsIabvS28Fn0HxTbpmnKO3Q+JRAosGYGjdJp7ekQeieXCBwsinsSH13ZOYk5yjxzFThmutkV7rC1QPu6hDjx7C0mxClcaBc1sMDWK0gsBFCnaNQxI44j0jj5O/2j9qAaVAaiOKJ23uloOG1NNaAER6jnEnAEAvUJ+pfIKYrXvNYvT/JwAYgdlpEU4hrN0Is0mwmdEZsGLte6Y6NLpsEfQS+nG6nn1oAMAEeBcXNf49AYCo4HEUQYBNqJFe2AhgVsk39GLKEl7ScdzTzxlV1wMdM8xVN3qkJrXCfPKJD0EuOqt1r2kNxR/6MxeMM76m16Uu1cHiQfeEwViVN6Ro+1zuIudkW1aqCo0KlHhZki86R8xCozuI08jIv8RI9IcHfwZD0JKTDxMrQu+j54pVAgDY6aoVQJ0cPPQtQNNrBuJWu0ItAChvcf0wJqQAiFEpsgAEAKLXYD4TZ0TW2t4kCN9+VGzTw4Z9W1jAcOGJH2C6tdW+FrRazbxDRgIhwjItNrioqbLRtjRqARjDtS436urWYyU9LQaL1fAgpAzNj787hx2uBavj2ctIH6hfkf4CAAxajWKUkxrPk7UCZHYyk4wEgh6ohXgNGDeIal2Ed8LP4Nvgfqc7GLhq7tm4QjeEiiKZgZdWzqCpAQZiZ62NhQd4wdNISQyRRhkFABiIWf0KfGfEjc+ARwgXNZfRT6oTCqgQUw0A0IKZrWozO6u1gcDk7Fotr99bh/PH1eTGk2t544l1z4176/z8ei2xjRDPvZcC7a9u1RZjgI/+qScBHuVUALwB8G9zAoBNYd4+UwjQABxgUYyzT695u//ZAhj3mwwAFu3QFLCPqhF8uwrkcxg61ayTPtWb8FglaQw0TJ9iOgAGngN4IKBCE5g48sR3AuUWxsyWeywvPyOtIemXVPGS/XE8ZVyEEdpJkuQGymGkFu9Bynjvs3DBhHN3YQCQBDYCgEwrIOlTXDcAUfwbvn47tfmV/QfyHAU0x7wq8fIUACA+RQPA9lfYPQNPtFECLLXHYBASwkiIVrfhy1zYjwAA8THvd2C68I0IAKhD0v0PAPDj259CZb322igAdYs3zG/iet7/6bPcgvSJBkAjp44dYyT3a2Y+oQZHLURhFEyZbDS9AUbbQv6wALkaY8I/Zej5Oh33Yk89TnK0VidHTz166TY3C5rz2fyAAMEg4m/UElEgTutjjqKwvtKQKPjqShfAFCjeIntOGF0yCOCLz+1wD5a0NhgAvDgWQOPa3n4LIwJU/7ovc6HHPvQrW+3cHm9c3gd+LnZutws6vJ4gqyT9BIDQcgEB7Oud6ANyODg2t9lw1zcfEFcG3PdtY54zCKhGlf/YU6KKdgAArhr4+a7kiV4Hb4I+b47ADq3UpZalRDmOHi93yctJLpRWKgua+7CakKkQvNSpJEcg2VlMhp4lLyLGzfAAQgmOD9HT+DwxILs6J7HtTYLuZkeAIryrMZ6MATqbtl3aqNAl/ItCGr93AIAxSCUkGTVFXMUgy2rXlFP6i+OsshmnRrcOrmxhAObYhjdShTFlyT4F03iiUuxZkAoJF5EMwODTPSidsx4ZDFFsbjNKFtJzNpFoTpoL16MuYkgftgpe4JjPiV8bABBc4Hb4cFITCOhMEH0EAk4ttOIZN2uzdAsorQ09F0hqoLZn3Da4deLfr66zBVBoAywhArxey8c/paZn99b16/fU+bXrtTgTAKACGuY7tx6l4G9z6wMCAbcfqcPlzartRc3Qvri6WZOdFlKp6reJEEY7AWy4rVTqDP5OtiZ9okNNt1q3GwDOZUC2Fo6LHKOJi5D4hjBxccyhAwAFVTFAre/rlk8/045rrioBtAAAEs+ixme7ysyoquskKcc5a58FAKwZahMCqqgsL20W4MJz9gpAxT051BrPxdAfTrLNm+AjgjgDuS5Bn0Aorhfe65W5ucTBjD8nIdLi3OuJW+GVxVqzaV1BJ5G130x0cya85ksw6KFCz4vRUIMCAABur2wtcPxXgC/ti7QQuM3RUF3thjiZCj7EHt3dsZZvsqmA3CTjkP06zFLwXp/YKCfZMn9gH0YYwPS4k2CQ92h+1o2c5OSppN9eBJ9Z6xgYZ2VOhRDK/SwBAAP7EDAwLqu6AyB4rBqnNcxQaw8b+HKZ0KDd4vONDwAAXBN5UfeMP1JBBqbaQzJsU2sJFoFmvSaqc9xVfHeVOVbq+nutP0zfBbf6El/IdnOSeygxrQVlAnRjmH2opsRXJYYe4AgAjqgsoy296VOAke995/gFk78DLx/sIcATOYZK3u9qbivStDzi1sXgUxABLvvnDwGG38NjOjkpUaBmfjVVKa+jRTdNPs8Lit4iHuEkSSjmqQAkdZ6NfUx2Fp4wEfnbId2sSHFbeY/933BcNI2p3hDEhOoja+bWc8ekard1xqpCwYrrhIcengCvdAdMCnau0v4U9T+XWFSDr/aoo0aEbEkNXQNaRJmnpjhO89X4P/7Za15zT9SzjPiuG3QEBBiCC9Th3dCLvAf+doATSSi0FBJuHgfp1+JlYCe7x3r4tQnG+J5eHMQWUfS2I1uEPfGw5UUCozuc+ZMBAOQZ6lMTeE/6MVD7r3EG2HPu4ispsAWWUsFpzbDFiFJU8TUBvCr52/bZ74HTF9N5bWpGEeB2cV775XkDALVY1W5+vRb3/jmuGj6/dq1W19QCoPCNLaddbS5ustJnG+CmTIEgDJxsr2q239RhDQ0AkrFYAJoCgd5HFcw2kj4438Dn0JI7e9RPNxrNa71PruCVW2Oc4yKw47Uwq8cEhZ9BoxkLP6OXScUYulSSC56rpoR3yMSkRZ5TzXVLj8HqzoGSHZV2hhyHckbnim/RGqTyJ8Pa1hzHfVAso5I7FnUdajMwED0udZ+KAAC5K8JgiZr11gIgA3AKYO1Lwmcp4r8curxu5wN6K1hxT1rdCTZJNQzs2EahTsg2uEhQOPv0s3ALSntJlNSjQ9IaXkFBTLyAQs++JbIqDeRm5E03SNHCLEECn9mA+BckZ5wWkRyj28gM6hQE8P7QRr0DgPwc7g+xboGvIu0AX1e1m8UITacLaQAGcd+Yw5T/VKKMv5pQcJjgG19jpgFSvIYhaoX4tcX8INFT/9bji2ggh0rsDgASkBptxR5Df2nq/1sx6mAYfJEfngvNHpStMFMB6Q0rITVU6lvZV3H61kKZCyffgQEYb2IuXgMsTdHepx76PIFuVBiA/Hmk7PMwtO/LHqJnbFMVZp2k6b54QSsVDte6XYyEFFXh/DwiH71q/dkHcBAFisYE9bsRgOPneH981se61ygKSDvfRZX1pT8YI+UrmCqxs/9psZ0SrzXE9jzPWB6Dw2HHdawwI4qantfD35POjgYbMgEyXU+PfdHSq9WZHoAE7th+eskUjZAyVmekresolzt6mbu3xgrCfdbcqwhSW4LwYeDcMO4IZ+bdQnDg5xm3EVVwl3rMNjkKAMCRmS8UQN1GCFiL5oIBIsmDPWSZdOhhxfiZHPSoxOd2MAV4yUhGYG72IWIwBMPZpNa4b7x3UlnI2Mqn2gGU/X5aq8petakWab2rcdI2cuUqk6dkMq81ghwAwHzVAAAmAGp5VrvZWc3Pn1iz1fVansMl8Kxm2I1BbY0S93Z9UQewVJc3pfxH9b+55Jz/DOwcpoRQEYES5YcAAOh/Jn/4/gMgUOwaP361JUnJ0wioU+Osdiwyw58h5kvRkSKGCdstvKhOI8wN85Z2XJsiSQIPGPB/k2Gz4p9qeCd/2WzjxmfdcKepmyaFFSnigo2BslGTkzsdAChZenTXfCandvDzzECkaBgDPr4tR5StAWjV/3B+6RYZlqslq6EqTtvRsVz9d8d327hH0xT6P9NTeC0E8IyFthfmMkaBEJz/AAA8pwrzvZp0R1AtWavdwXTRGp7noRukJYrG76BHVX1bxuwkgsGPJQk64TggKqpenOO0kVJlOx3xTgQAuMRU69gaJ4L0+C34T8ybPAryn0H1GwCQe3eU6VNsfhAAoHjTjfz4Xhv1kEt6lzH4a4sZAUAOfH7oKQhw/jnao54ky0rewoJ8Hl4PR08G+pUvKuNX4ygZlN2uBkGFZPkJ1ZGc+c8bU+IAAIAQCgCDrAD+fXPcAmiv7ZSuSX/95Oq2BJV/j97B/6Dxu8zFHK8CBaqlVY57LOH8Rk1AHvYRbTaakT1KVX05eKGk2sschH/5Oy3y0YpUjEap4HcCmcxVpUeYyYCf9aQSGOlRUIBh38gAA39Lep/ViwhIdehc17MK8Ay+e/1z0HWNrnT7JyDA9s4qWnQPefDdJ0Rwha8886pHpNQ+0TYyVhF+UPTwZsZ+BABTJvG0ikL74rPTa71bKyrfm2t0nbx5D3y9I8qPqDEAJ9bLFBviUZtpTBE+CjxybmVRWEixpCsIbnbzvotsjsTvYIhYwVIeqMeXqmIHrrRHvJ1OE354vrDKdVZXMy1kkY7FlWxG0Jh8ZIWKcSosvsFPefHXfgFf2+tf/YDbVnIDzfw1px3A50ymtQVNO13UfrGq/eJMDMDijLsF9rNVTRf31HRxVjOY6CxXBESoirNlEC0q7AQ4AAisZQGMZUCz3VYz/5xf1XVikic1CtpSAAJ/PmAPAIABKHtfZ1hwcwJ7i2s6AgAZO6WahA9AJj94JjJhY11M2gp5xls8dPxoKvaI11qS6swQ7llGAckAsCI2iIsQjhoST4AkRPOxcgOqTeooAcp2F/HFi4YssG1+HPYf2AUADBXkKGijvsMg4MjJEOcX53U+O2IAZGfdW6oyFnJ6HESuBEYUp8o4KYlujG34e/b4zYBFk6CNptKkXIFBxnPQtEB+yonAlLgIADABM5PboHbDaPqJ7AoZRDHL7T06qtLJ0L9yjzto689704o44UY4x5fhtcypunMPyAAAlDaOQdNNUubrOka0KJZWJk1kNVjM4TnXFMB4z/J6kdxTBI8swN3GBBtwyev3N8nUxlGbEj85AGDMh3djAD4UANAPFeU6vmgibf+terymY0a3JooAi4tLdEG0VpMz6XbfTAuAycqWndQW8OK5TFpDjPbBNQBhLMYLNL5nFdVZXpP5av2u8a5etYOyhiArF5XVBhGuNqnhd1LsbSzOhhrhb51gkuRxEOmbPgCA9MPzGrvqV68pBwUUJ8VfSNFZWYt+EsfIbCdLL2pUlUbVDV17tXFTqPo9oZ8YvwW24SdcokKOgBsB1VpIn5DXbqdZbTHm8UpXpavquVf91Crgc7lTXd8PxjF5AOiUhrHQ9EL5CkSxJvknwOBv0PtE9ct5d09o8IFh+WzKNkA0YjD/vYAdVujGWjYZ16fZNLtG/wwmWhvAQjOiBI0p0tnchhwUEuaBd4NPdC6qH/Vfqdalp4HGLLNSmnP6jMDC8ezVmnnAsxYAgOsHAHABHQ/FrsP8tdkFKdD3DK7Y4JeVvl/8tS/kc/u6H3xDu0ecwYd20NUm/RupBZizFbDD3gCAtcUZq38AgIIAlx/zmiH5L5Y0IOJ98eIr0vkIkturqo02Ac4hrsv4rLxZ2TJgpW/mgACg9twFQDMgMgMaF2RCAQCAsM0AgPf7pBeOz7u6BABIT71TuRGBsqXg+fJ2tpoORIBfeDm0ZN9uKvdCgTaKB23Dq/euY5jRSx7IAABPvJAVm5nPMlAnsCTYs6NmTHFo/KUWQNoD1H34euPbh8VoC4G8TpgAH6ZY8QHgJzuuoYUwMABH6ng7C6pKtniSU1H2kYCweykNU7RGaUUllwAAJDGHqu/9+kmt2WMPI2BtgHrEvGAodgjaIBrGbhKvAAZg1M8yWB4YhgYCrDVIDA9Q6a1Wg2wXrafsdvJW9AhHbQC3AJT/FDOUmD2XfxcA0Jlaxz/mOwGAUaw+nuURAIx5q7XXT3b1jAw47jDif8tjA6NIAHD0yUd0Y/9RrCA+SAugV2hdnJIX77xay6V64EpCfW81AzD+B1Sn9KEHiXP++sCvlmw58zipWeag8TSh8jYAOL04uVnj39/t/WaT3CgwDF1EoZnFDTiOnGRYQGDnfeBAuOu+L5ymR1YeIzjh4CDJsJ6y6jSjMXno5jNcn84A8OwPCaxZaDo/9X6+B8GwDYW5RMlZbnkACvIdTyJMBQuTnpBhrPOp9Jd3Al5btgQqXk1qjb3wBjBy0/K2OgZbPICuyhBsGlq2SyHxjwRb2oQoO1Yy7Kxi3bLwIH0c1xKwcYDFkAgk+ki0P0N8xfAygLLW62qkjds6A0xNm4AAikLikw7b4FSY8StWCLy3juwcBcSdnWvFMgFANzjSzLLeq+6B2y5mR0h50qgJJ8FeCOp8yliJQds9X+sQ+D1onqSKdz+f1e3JpNaktG0GQ7Dc9TQ486iCVAnK8Oclf/OFTEYAALzGdhQkCBh1lbxRAgB7bH0EAKAp0FkVpkw4QupV0RCzzhfcPwAAAFaCFY/oHbIAEPuR+ucWRnj/o31HDryL+7gZEiyVHB/WVxC5gh0QAMDkCbkpawDm++loh35UveI5opVvjFCGjWg4a1TbI20PACDnLI6ViT+NRUiiUcbl+nIKtZpUUVVpY1cN4NqodLunelgOMFIZ9GL8PIIhzcrL3KWPAbZiy62eHZ95L+GxhiGGYQIKOkOjiDGKeSZpt49a0olngr8XfUHidOheNLVY2diHXRU+5EjImCRijOKZmrQNofFOEAiIlmLCzw9pjWSlpUR6Zpo90z7HDwAAIABJREFUufVCKHTi5a+KGi0XY4UIAjytEU1AClHdD3uiWBvA6GgxZnrmrWD0mYnmogmJ22ijX/UAAJLDKHh2G7GzclLtd1M5Fb144jIlcjqqfgcD4Bw95rachwCwO4p4t439VpvWoAGAzAYm//euY0+d7OneRQSokRnvtW1pzF9HQUfW8Xbji0FvyMALEYmSIfopuJmqe+JYln6746UXBclhjj3fK4yiGYENYo1QfeMFCQDofzcEk2HCYKz+MybCvhfc2Hzw26HHgbfoCL9r9Mi0pAWMfAhticmb6oOIBwUUeAMAGWVh0DT1ZC/wVCCiNoWOBaAwCieVM0Mmx+YEAFREmBrjVbVVr8ds1AOXWYzGCuUbEG8E/BQAAL4SV0VtNTCvNfpxUmmr9xZDJJuWEMzIW4/VNlG7vh2MCqmA5SIi90ctm05bidcyFJ7XjrYAje89nRZfXVTE/Hn2Ws+1dGWYc0fQ6s+htzyrCjNUDoh6wPTIMNnGUtUAoAEVRkY5Kaq14TKaARn9+B2ZjuYJPoAABRpM4bCrOlT9YAhsPmShXtTfKCqU/FUNgv69VZO68graVF96VsWoBQBG9Y9A/CVf9yL+/Wtf9QBn6rmAi7bI9uEnlWrwiAoT/4LkjuVBYADQ58dKYUwQUMgE10EAhWnt0RJBUsGpcNxQibMxAMD0DhgAPbezAxhCr7N2mwNJWQAAYj6LATkap480f/H1c7oA9nnu8RkXc+L34c2iBOVOrjiPe2hoBhGowg/un3QxDQA4IaSQUVU7IQBgyyZJ0tv5SOCT1u8CLzEAfQqA5wUFtJkjnokwAH6NUcyr+h+0SwEA4d9coVMHYlFe4lxjsIZR5SSOcQxO/Wv1sJNQMoasiONriRFi7JbATgombL3/5p/gnCBqXuVdAAC1NMzuOvV6rQIEAADcqJr5/OwnoXlT0oKvtS0ANm4VZ2ETvlnGJpvWwimJyZi0ctdbCSQlZ4WhjxXxsb9+Pq9tFnVzVJHvRKMf0aLNxdJFHQGAYumCJlFI/tRLnCT5uxat0dbFo0I45mgSjl83UPPJ6+37ny+QOaAityp/EBmMICC1+Wg0oKSsG8denxXEYgQ6RSb2wNajFLFYiWwlPaLsFXo5+D7wHmffF0/ScQDTixbtpxEo/BwohQ+1WyM89QpqBCpi1bJZS1XGKLRQYAZFalGLK3v9NB14VsCuQDHLSWMZH3qmiCxP4QIVm+2EMjYDQPcuAwzRw35IEUCOGAA9LD1hqH/b2ZMhmPj1TZZAxUoiGknV7wHEeMBEYam6kzgmh17Od3g/fF9W4soIRg/JBq0Nty50GbrvNT8HoR7Ilip3KcklKDN97aDO3ig93d1FwCZhgiLzBq6s8F67YnoUa46TEHpgAQDWombashEGd04R9GmThurNQBFpxyYU29yONAAxjxGI7wBAo2ayeo7jGA4YvOONrymR6KYlZAAYtfs+hlRapHLjPWC6n8khjoEhFr1SVA6Oog4zDribTuv2YVprAAnqQlStUSBHTY2BsfukUX+/9OUv5jl73asf8P3LpjvfQ187fjXXG09pCoQPJH5U+vigcDf8MHrRBAJqAchREYwdKHSNBNLYB+eR/hH4ANRZ6p9pjerxWbp7AsGC/sWN9iQAPUc8DeAx4CkYACfZPNsBeYxdqfDid28AIKMfjB+iArWQLwJ7j4hJgW4GyoFZXvrdzREApIFLgnuv53VCoBiwR1+CPiUmLUCbLpTcWlXXPDsk3FWvPPR/Z1rJkpEOl16HJzD/bWOgJAUp6jvNrhgQ+2+3XfJsGwQkWdJwqVlcKy6AvSMAQLI2G8VcsNvR2rztf/FoH49RtoBnNtJmY2FK8A64gMwLq+JbYoWEQLp1WbI6l/ZnDYdFP5PyDJf3irZuOnb6BmR8VCBgAP0teY5iWGkUMt0VDRt5z2HTbXJPn9xyhUMkEmCIbahdHNimohi6Fmzf0Y/G2i5cr9MClpqEUwaARbOt3v0eeA7yfs1gHwkg/e+TJaefNEvU0V1P/aKM1N2Q6tNUapJ/ejR4EC3k06iGJWYeLYkKnr1L7rDX8qAk5su1xjlwEfBB+1f4o9NCV3PnqcjGNbKaPazar5XgWqVDy0rPTDMAmn62ZDT+zPp8eekTzdtGMfFMEjlsa9IYGoOpH44GMnD5sMZ0FPDksDv44rA0+mjwddZNwiFTC0CASiuGGcgtq+HP5YvK2kip/UXHw8RjTeWLjC0gvhr2g48OjR5DU+WSB1KafgpwPCfdREAGQXj/sSHWaFnOgw70Zoud7l5PHLFRfoYPG9+Pxymbix8RvNs/oawVsVpDSPSnkn0X6fiMEllPakNDkwGU9H/m9+lJwaCB190BcFK1wSiaxxPFqYzwV5b6CsAQ0OFDFD0ZKn/ooVOLQwFLgkBRy5Bio7luYymPjfFdJg5xRawYLSq1OVmh8ymHPgR7914hhnJgQfvjCiuTndSix5EnhfYH8IcM1xX/8dKXfwnP8+tf/Tr9XJzwTK9YNJgkpRYFAhlEgWCLsF0Qs974AHjSWZTzpLlsVnAC0GyZNTEoI5JtYGVbOdlpmQoTyD5JWYkf4EspVWCAzwh0JJg955ifWkRpb6l61nhwpjCWCywL0zibHnQxABCRQRA7ByJ1wpTAQvcq5j5g/ZLA9LtjItc5T2oJAGAxWhwK2PQywAPDqTuZCKXfHZnIhPH5HXRCZPbsVCk+VNV/1n6yonZM1iaI+GOIvYM2IF5IYZrQqtE2SlHPWmCDz7vSvg7rFZoWK9W5hbgEaPZfQCFGZzvHjNF1FT19mr9546QKGicvT+mkBedOp64HcTKsu3X+mXe4jdwMM+NFF7kmz7DtxHl86LEQDCiskMsFfA9Y1HgKikBy2+zmUanQUIqgSxV8Ct42NsuYHZBnQfUJs5Pzq2e+F3C06mVrVSg0o4GNYYTIlvFeYknZcHvCxcUyNRSZTktvJIQFigPkSE406YRRC9Xi7nE8y98zxi7BXLKhIluIruP0c9LCZK/io71TYNWB4Atm+1niB92YDEVJXKc+pA4tVecMflrvKwQnAJCVv7StoJENlqOkCnSvzEk9vXVo4JIckoj0rPedAnT6Cr3oB0vXENvkFOCzLUq1nChAVok4gHZe4eec7IfXfHd3ogtg0j2XEyEBlGdfeTMbSjsBAEwg2g4IZSN+1/WTI56AAl0mdFQ5/73W9Tci1uhenwuP+xhTninIAABtXwODosqeCcOBKJQmAYCVzS05ZswTAjSOZvnBtdNYBEeKWR5BMevBFBm6FNeHp1bMUChbgn2bFTEZNu90BYk8pIBuqH4HEs+PRmN+HXwShHx3DRjwXjeoKDkGiL6lRwMNdPAkaVkbwgnscul3yL43HcjcpqFqOyY1Fq81sIp45MQCihyshXq2ErsiiVDLwmmaQy3MoLCNyGDggAIAAAYMFRfMYyg6m9Ql8ujghEnQEEbEWoaeehRcXgIAUFVv+Puv1z7jRGILmyTKUuDTrnkJAgmEWeUbzODgcYrBY4YUycoIJb+0SyHHylR9zGHwozd4fjUDzq1/W+8FaOyLeBK2vNgCEFUqLcydAEALjcyGQABJnYnTr3uzHNdDZbvd1gJJwwGUWhc+R7C2kqguep/eC+YwurDE7lBLt2nEuuEM2e0ztLj/LnFF1yUXCKymBM6JKwRCTMg6k4kdlhpqKVEAwExGbnGNlA9BCoDcVrMN0Gr4vqY6FpMaAIDXATFtDMR64haoSFGCmISOj6aHAgIS6zDWh3tDncCgzQkICCCXtqqvYTc2a+yhtpXKBySJVRfdH6raCEqZP7a47zhfAIT0PuS5otU3q2SJTFEycQW5py+iJeBuE/9SvPH1Mivc1pUPbIGAf/86tnet9A9DHhvjAFC1sm2mx/0mcvBs008NAIin4RREivBhjF2x0ozkUJgFLIxGTCnaoj9jzl7OJgeKmOAlyvfQuxik230xNJ7hqg/BKH1ai5x4nBsAEAgQIjX17rOuasYqTwpdnPgjWKNfdtarqlvNuXYmOvdkW8TtdMh0D3GTaFE+LO2meGY7AZSMhB3bvKiHVrVOLhrFymsXjY5fXMBjAECKfGgr4Dpxn3RUtEkIww0bjSTGR59XHF7w084AKOlnI70MmnSoBAB4z2l/F+Uxkim9UBWUmWD0+UwwbQzH0wgMVla1u887AgAiVJVrjcnBuk4AoTic8TCNjowYAxxUxlEa6/j2INK+R/PdV1inij9qXZ+tvEMEAVLwETKlD6rjyvcIAMDUGdprdNNqbMAA0AbvbLxPAgClF+1ocDjNc60zxTVT/BADIBaAIj3dlMbgCH7pIPD+UbjEvcRK/gGXgTG0AlWFwqUtAMl+n3IeVPXPoUNUXjBuQCJjSJvU5UbVHgOsRYcMyrb3TTJOYMBR/pKXv5Sv7w2vfp29zB3ITMu2cUS4AXrcUa9EwIWBhCwExsDOPM2hgJ+tiagSU5GIPOuoIMkAWOnqAsLZ7oYHL4DWmvP9b6N6BgBtayVrAjEA7rR4o6EAwMC9K+2yhWjwRMfBbc03mtyhDsmLggDQ6KzJZ19xReOy5hqNSfB1ZADMdjTxXwMBgS5mAPhA5M8so2oCDYZbAIqbnohwKyBGTjgTYQDi2YCvYxmm8p3P/ZavG2dCwC2xQtoDneQAACTCQ63NXnUA4PKpsWd6dhWXqBdponDH3GHHS8CZ2lA6D/nV7rt1OCMAEPNnI7Huhs7dJDzDnsdlSrDmKeomb7BGl6kOZADAMttbozHWAgAsOax7wfdNETtqNcSOWNGf6tuTUP296E+nKn0BgL6MiC1BB/7c59buYQHiIeQUSmk1NeY3BWoEwfp2AQCYmlJf5riNHQCQFg5/5mBi1wDAFCoUgrGeVF0D8weNAIBH13Qi+3UWNfGH02XL25ZS5VkBrvcvuiIPKldCgvrkOlqJ1ZDcNMWVtoQObHat8yA4GOo1IgD7QBsA6OpY4atv7IDsOtGtixw4xFO+Pid5CSeSdEW7EhyYYmfgbfaWuwLFONogNgbANzA9Gj6KuaktSYlaVkWQNKTaw43w9mCzJ5cJCZ+ozNZHfKb+c5K3AAOtIENduvRWv17MBSReru1EUQUAuIKBSjfJP7O+OUxjtde/Z0bmfNmteWCFl8VGTLQ6dtQA2zaat86+EjEUWqDS8NhcRgsDCBCoYVRDEnuw8+T3aT5s+TdRiSzyQk8yIVu3En95/reqE4EKBHgBACT+GaoLVFP8e7kg4vrFoU5TJWKr0log7eyKhVeb18QfB+zLkD8DjhoBAFkPN6FCfRNMQJSfzXYChVdrMEa9paZkK3pWoLj3l/PfX/L1X8pr8Ya//1qWjOlvCmG6PeKRJgIAtmr8ipxA+R4wXggRK+1i9RGRbAC5q4uW5MZkgOt4cQsVv8YV9dy63+/YgfsvihogKX3SqOTBLBKSiTGy1iUMgFhGT6GQaFKcEkgGdbKryRVEiaJ/qVtIewUtSbsrppoNe8kqlqX2vpatAemoyc5k3wyYttnYAmAkYpzB60986lMucokTq8Sf3dpCzSJScbT1mPUzxQAo+TOK5Idb+aNTazjLlieAQxwWNXMzMgBJburTZ45dDICqWN3NsV992scOgFEroicvgQHFUmc0t2S7SVnatx0AyLGqj9NJCSgVPbxjANzwHtE+FgMgBrUvlJKPRECX7gH76w1Ea/S4tU4iLKeNdhZqKUcwF5i2b/q37ojgi+PYHhyQKn5giHgc4vcxtpPJhLoZFxbZ1zEAgN4YLpJHwHUKAJrAM2OkC+ZYHIaFeppHoghVNfh1ygA0AOAWAANMtiu18Qfu8BKr4O/ThSxY9gJ1Lx52BCdBOvUMEQgU2NKTmU3hRZ/3KBEgw7t799io1tYPt1lwBQj8bPR42wiMA6MqA4dgCI0c7ILAmx4N79/rVLWyWDS1tuGpykBQaEHO52m0jpShR04+M1XvibFyyXZxvyZTUx3oNA2gron3xaevCNo6ohglZjatlekgDsNcfahdXMhQG3a2oxrb7l6pdtrXA6FyaYWDod8p77lZAIjNxsTdfBAMdvLgq0JVsm1AAIGS/QhrLHzhIxjCrV5i/ncAABEXsn4iAyC6tgGARojqZoyaDz623JOTdc/yIshIZkZ25BGA+4G99vgdandV/moBSKkPAIV17m20koxNPrTaWpVTvPll0ITXHQ+ALQCAVZs040HVS5U/YWhLflp8AQdFsGxdYb5ZDyIzM09kLcYV2xSzZZfAtL4YDAAAwA++ViN0o49GHgL2/FUJK+KjlzksGWKrT+kkY4dx6uyOnU60OV8GYI02PUzrEj2Mg7wqQns3RgUiONoKi/qnj4QX5cgITAwAGY+BXWwtPxsChZaV/bSeDwo08TxdbQiCeL/596rCsyCMItqh182wH8fJHVo23mQX9tB2wDpLetyS/KMLcJgQADBrE8W2vk4aAO47MftA8KsyVUK3POJtHbUBAAsUAZB8Ok6SJYB6lnjNPG43AAA2U3Gfqd43+5nSJDsYTJ+nj92YJSemTNi0XrYF0wEJCYVqBXSNjq6rcsagwfQGPS++4QOs2J9CjRMYxHJgkDmP5BksNne5TlwxAM+0Jpaycj4/iyn6yEsmYKX7RlAb0ZgBJyQUMGSsesXfB4pNS0Vh14C4H4KcM1+Q6NgSxwRKvP/mg2oAtIsguWDc2aCCUcLrUd9Flhv5YDGdHEQJCQBIMKmj2kQTHA0S0lNVEZlseqZO8MMGqND/UVrqEKsq5EpgRm7crF2h3SdFfUaWkPjNApjCknDipA2gV6nXiwpm6I0EoDBA0JdbXs2cy88oI5OTWwQUhmh2mt+1LxZjYuAyFff+CRl8YeWs1PS3Lcd3PUL37e7YVwCgCdMivHLgFnUM1kENGUkldE9ILzJ5qxJLENF+dF+DINT4FHiu3z2ZhnRDzZMBOPIFsN6i7SmHylYAgA923qXPA5InlhnxAcjedD2jg92tqeCmJFZgIZCCr/ewjZKjQWkD0DJUFXEAgNk/6yk08bCZgsPoTlphTsxUqzJvPWgTHGGLkDQoEusmJ7I1xaUSg0IJCBIUqEUozq0BiG/fHEpuX0Mmfwq6cGR1/yBsw13TchgIF8MAcP6kNocZaVucVaRUrWoOAyDiPdvwZJugXQCyj53QY0czUvo1Uv0j/Z/pAfzdi7/+S3n93/Cq19QEuzSaiFD+5gLjAilKiDBiWUjoh4BqqhyUOEWwLTCqyk4gwvMmEVfYxfRL8/usNhu5ofG1N6AgUWS+VsxAhH/W83hPPVgEgHCIx7q+SC0VnFlNfMSBDThGOhc8NzxraxhPOamwJtJhGUd1Ezei3xEDIPEg9xBEJKzHW1/rtcoqZKIG93MbXS9ZUWN1J1p9rfz1qQGy/8iClWB/Phizhg2H0g7o7IYFUGcgplJ9AVQTAvLliNrHz2MczmYPPhNqgSgGKc4IdfVJmaMzN4i7E+MERu9cKBQAoG2AGQs8Tv64Fcu2rCtOl+Ihqc9gDxysIRgAjCGKxVD0sbMsAD6fPY+TcmJK0zl4+9La+PQNzGxj//wQybNkEBs7BkuzovNtOaaanyZTHcnF1gznW/+NVprP/jAuGpEk3Q2Hyj8OhHnWmeJY4FmvMkyzZRqPGgKyc96A6GJpspzNDABU0WTcWglOvvF4wacAIH0wiaa05nKsGKXU9L57P/ikXRHMaUai0Qz0xjlhwqQlxaaMEVARdWOTIMl+QU0B+Xtj5GvIS/yjLpQPLRC8k//o5cz5VD5gMWtx/789xEoKoDSD3FvxPAQ0UXWd4GPvK8IRgx4dr66fGFEyKSk8qBFssYrXsWH/39VoOAuH+aZX6D9dyFJK7JhMKACIhFHUkYZDwII9N/r4Z9hmSCDDOk+mIIIAvU9tpFPlt1gsLd7sQVEtu46e2yE29RnEvIXRC9J3xqCs4kYUiz99di3IzKS1Ank9WU0vll7GY7qXYEhFqxKyfidFjBaVqVdfYVcIakcIZCEYGgCw5SLBHwHADiNnYAJEscv5EONsslfmz/HPioiJe7+HCQilQz30MNi5OkwJAPA8UStIdTXAI/5b35PipTAAKGAD1nFudngdXb8yAgC9RyUKJTG9/y96+ct4Dn76f/lJvp9UPwpkJv/cpoB2QcK/eU0Bhi0CJCOGd72R+ZV+xSe+L2Fqz6EFw63693U4HJZuYUCw50QB4ERLYID3vsoaK4apeOaYoNozaAEirkBsuMRYGs+5Jg3ws8RgKZYp4kfA6Ep6BxAFZsFrpuLj7sDMAEo02dufKQIIdIdnnSnaQF3nyJNN7DWL9s90USp+tpCa9shAFEJHq9PFCMEgx5ZYBsi8aW7XMdjHqa9pADogxD9KOxcNgM+vym7HGDwBisV4oW2XQeM32xyftQu6JvFJSKLnKaCg020MCMABzuyfEkYwAABTA4xOxl4en/d66gMBwFj1p63G9jPyFsV/EHW6DcD2sVoZSmoS5sWaWuZcfibszCn63SeYYCGaGjYAmx5g1Im5OuMZzXPW8gD1DyqcjS0ai51nJBkDEzUBQI1JiDeB49FoQtSSHS+0BMScoLOuLbmuAzevIzYAaGd3BAAU/QwtgBEANAEWR4usjvTDjpvBHvPQN7aOuplRCCEKaaGf1wAAxv/cAkC/BlSyRlCg6rSIxcsklNjSdlGVzP/Rx8A9EN8G4/HGOjAhZ1uYImeni3e7WqKnqjDpd+Vk4L6g1oeaYo46vIW79IsTAHVgxqAAjYAvbav+OwCIN7+uER8Or45M20MztVHL6jXmc6M4Tj8q/9hn9cV6BM3ykA9Ul8YgFfFjkNETiIAEzXvCAPgpycPOLV6wiM14j0ezSJCZldHaTxtrxP/B94DrTLHTLE5oago2ipOhKNsWTYFSW2Ygwq7+YtUBgH3iAwA0li7f/Pw5CSnACueOLSf3TKWox/SGYAyVxftpodUEMgEJUwtVRdNjrIhNiCRwTpHhDOg+KdDpAUWiz44FTmtM53WJMT6eLwHRBgBQZZmujC0uAQYZbDN1u0PNIXga3BKpWfEEjECjqp1GwU4OAgCHQ/30K3+yTTQ06tFgMZMwoFAJAjD+5z+nT87AyTHYYXGX2aj0iGOElOuQICe4AHABAEDprrQZdoLjlBGDqyeOMCFgu+20dXSHNOqF2MIZctIjnQHgXHrMxiiklFCW1eweIt5F7TbdhIUMhhdVicEYRF0EFnbYcqLr2xY9NE3WSJ/HKSJUaB4Pa/fe/43sgHYPb+dgvoNkBV8HxCrqKjgfj9ips5+JEVybTNXwOqX/7wkrgnULF8XKxVMg+z90F/J8E7Z7kyhjME9r4qKAdQR0AXynACAUc4SauPZ0+DMAyOcHAGAXgF6nzi2XU3kCSHvudTbsDSfqnxWTr7cZHK0oB1gU1FErVGuJOZhr51mN1JrUBQCIsNPsrs6nW2xSALlFGRWir4dDPttTo97Iq3n5uuOqGDY3haJZBTYXYaqFd2hvgQDk1Cm4jh8MANB7DCGTa9zxOvSiNPnitiregxmAiDY4mbaYatJ4MVs1DUBHIDLjxzfk3L4DiOZyuz0pkj1Vn6Y/2u9tosBIy+I/thCMYLPyFSJG0KqgkvHRUBt30ms+UjcPqB+FCG5ut4mkA577ZUFHSPjw2JcQqlMsCiain0WzqHqTb4AdrSxOi7UqR7h8CMIE9CDmfe1HPU4dzCRBVl6msceHI+t5peXuAEOHc/As9ziSEpbeYVoySsQaoWKlotB/pGDdrDVHqq/zaElr9TQpmlXk+f4+9Bjz4zpe/eLDFBbAVr5tUiMXP/0wj6YFDEnIZArNnwsG4OqwIR2rMUkdaJ0R9GjFTrTtYbE3zMMHnwZXqqnuu/BN1T9HluAbv1CVmIDCa5aHnVsQ8RAh6eB98qQJACD5mwVAtdlHAEmcS1VMO2TR9XH3zxgjnpnQcRnRajRtzeoK8CHtKc9XswWgdrvuPnQENMDpTAMrQ7Bme2gRBPJYE5PC7kFSKmcvxzHT85Jv+DKeoQde9VMawWMP1VUwzbhcqU4mtVxJ5Z/5f40x2kltAGx5JgJOGwCA0yJ79+rf5/nTEZjWZocgv6CxTHPZdJ3MCh5GXG4HZMlPUhLq2t16S/c4AgC0KQwU0wIYAQDbJt7nAW957KHH7DgrSI8WkhXDtTUIWHBeOiyE2IdR+CW2zTPxTiZsKVgoKB8F0fIkn4dqnyDZz1OeMbUeFHtx3/AapZ/y7L9NxlxbqlIffPozqpuKFi5zzp8EAAISkksy2TTFuvRYfJ4BgIdWJ2O+RCkanxvGFPE9GN/Sdkwsi1A6Y20eCUxhoPMKq3EBALGEnvLLIBI0QCtrwGz+Q/+BhcR9mGY4QAS7wXbAnRz1OFKu55k6iMREsqoC2hCARnx4fbVkUSR9ladBwgaYPSAMkNlNc9fL9QWL3FpcztoCShLr5iMFa8y6xMjBq0N+N8SjLngTy3HdmawdL0dtWVo7OzwfbgEEANAAyQBgtVq11xxdAL//AgOo6JTAcOdEBDhqAJYzOH7pBssVTQlNtQUAgF3V6ORlKxXnzNxYFba2smRsV99NPVYcRbjrhQGIOlpJEVSY+s/WEvAggBrX32v3ePZfh6KWYlOznEnHvXJsCfywr4UlBurx6JBLk+WebdgBA4FGduZmDxV5cmDYRoa4KLKHPqFer3uZWHfKAG1ZQhK1Immz5dQ1ULtDACCWot2cQv+cZC+2RgyCSuwcmjRNmkFKa2m0d9CuRf4mh0fBLyuf1baJfoLp6kjk6EmNzAsPG7/oDzAFA7BTP9Y5KyKnBgAy8+wWAAViEQ7TCMkGTX5/AQDjqA+S6WKJBKNNkmkDjGi/mVHtpSQWPuwAQOOTFnzF/pWBOrsQ2qCcvSVUMQG84JceUlO8PorgDi7APhh88rWZtQAISPsiC3IAAkaKlCNdHHvSXSIAsLomDMUDAAAgAElEQVRYaEpUekSO6eO+5Bu+nP+MFgC8DfCFpGxZ3ZpaNLDCumaJ/+akUUbfeZ5Zu1/mFQiUjiNJCrrc325amODbgZmqbVeIsqNWfAlo2TLAQeEt8JDKKJ+H6h2juKmUNWnTF+pojFWrc1n100dhpiRCAAAhVRf1sv3kypMgayGRL9nGxKIWk/T3IwCgKyGNncACyGCmKfQDAEwNJ/A37OxEnp68AICmYOKjArGj5CUK99g8SLqXwaZPg4T1kzupimYuT6JeQmOsSniKPYpVGp+j9sOvOwwvwxFF91KN6tnpM+pHiX3QOY27UAISUpAIP6rFIqbQ3WS8YO98oI8EWJnFrBbLZS1WC4ICaLOw3XJ967L2m22tN/CQAJMjSnyDP1MEJ0iknrv1bWbkcK/P0GKIbXrY4UbodovnjILre5gxJlXvKY72BJqdcM9/9AHoMTytMgCApeKnWdQ8I0qhAgAjA5AiUj9uwvcuYrc1FQTGDMiwiyej66M3gAAAxphg/HAXAMBAyzl3MQCi544BAK0nYakJK0MKVzzT6DlN0c9e/pJFHG3ntURMB6irMbM5mu0MBhG8IHqE3HPyQXRVw2Lt5BcPY9uq1lKikudwc3EklhHN46HwIYngLr3viHjGUUEd4lz0QYhIgNMrrjzAWeqTG6iKnhBKkhbaoVIMIPOjUE++hnlYpWI1CMBncdd2QEDENDoc+lm6OJxgaOIj+xx4OUUCXKOfGmPgbWhOXLJPFeMjkIveHhCsb4JnvQMCeEbzgNNMx1V+6DY48WWKwQ9WGKI44zmuNYcw6lDTcuDB15hoV73HM0KBCteZAGAxpytd5tRz72TYEdCp5L/doiLU2KWcxdD71zXm77zmuq7chdCqf5G88dXnWB91LfnVDaYIMiezuo1KxSNVUqnLZS2aBb5ObXZyc97WzlnwYtl6S/wGARGHxva491EP9bJv+gq+oNe98ieKUzbWhgiENf5K5lBY+sNxSRsYcdW0NT4GDjJJMa3qWNEVyQYAAwNArwv3WoF4tBVSVV0rLhwnaLtqMZ+WRBlUe401hCBJkBmzlS+HQAYLCLxe3Uavlp1zmgIAgO7C/JATGxc+udomEIAS1XVkxuGaexxErNutpxDsV4Fnl+BRVH2YO0k5LSdxwg4jxyZkWBXvV8nPSgs2r0m9cjz3en8br8ulQdQw5x2mhYydzysAAMGSt7US1JgF413HVkfcb8cgfA8AKN3cBE+9E8WKFkxbDOgsskFTQIIXogUo5JvGVl2vSQBABaIKIwI7Jv9FnV07r7NrZ/wgGJgtanNxVQCJV1frWl9tyCjAvn3NWLWrqzW2DVox4pFk/OwsqmJL2lMPmVISvNKbVstB8QG/S1AoYKfP0DPfr49BuP8ubK4K5j5q30DyTAAA9zUs3MgA4HqGOY0IMC1kLnvLyLJDDE3L3O+P9iI/NwDALYA5AUAGREYNQIw48D1JMw4AQJW1kp8AgPpVeBAoXOG8shzBAgAUxMcxFlfsXKCGHkj2yPlC5+LbHpQ/i2ImYR39bgRsMcyRwM/lFhkuZiEHKFfHUS0rQBvFZgY+YrD01LgNywciDnLjiFVEcW6NqFoxa+FVrGJPMnrTUTpr+okSqtCw+s/R+aT1oPfa53BNDshbwX0gAVE/7FQbpXunyKwE0YWOqUYlOBxSVEZOHEyyD51szHZLzYcEU7q2S/SwBraiMSShAu1VnWUgvYJxRQyB/QDiGnji12k+l5W0ffABQlvFyn9U62YEAOrzKQmgIqCt7Nz+5Uw06Y8pWpPFQCsFrgj7qu0GOyBAKep+pPJnjcK2hK81liVhRW2W+iJgoZ2B3xU+CJqVtGwpa2U97jHYCwIAXnP7TdlR8/8j7cuyLLuO687rswogRclanosn4H/bJBpSnoHMbh5eIAl6BDbRkaI8CulDo5ElAJmv9dpdnLi3qkCLLqxaWajKfO++e8+Js2PHjh0JED6d3R2h0lyMl7gPLXDPM0iwzoRDOjVyC1ivshnjg5/9hH/31W8+U9nN/vQiDfyfaeI6DEILtzY3/BzAfyC2QAtAYTvQmZWmrU3+HKWBcTtpaHTFFavOuY/MFMQ+GB4RppuxLsmuZBycQbcQ7zycIo5iaZg8uifZIbPf7sYVIkCLT9FSxePA7Z1sLWSLs9agd6Hryqnxq8RG3TnYUTMAau93aYHaIRSL1PnCI8OMotZF4ku6USzqik25GYDIoGITjWd4hgbD95umO1HiZyhWYoIZAAAA3rewRo43jNFIBuMEaAaUe920S7oA0lkTkEUA2Zi/WSJVt0qKov3wZ9LAWRFifdLKycSTdD4cBW/j6elEAHA8Hcer916P1++/Hk+vnsYRfw/A8tiMy8t5fPvt8/jmm2/G8/Mz//z88sI5JgAD1eHlMFeJDjeGD3rX/Rk6W8k34KFy/WpjZnZjE+uIjVOccgeXS8OKvVqTJmw81A77ZAIA7IvOAATspsQiZkwCS1kHR1IaSezsuMB95bqkXbd+ZsUATAAgFfo8BNJCly6A72IAOMjAAICZAYf2iGbr7l/MksJz54RjSQ4aBAntDKPEZPuEoRtXemXt4iR61yLIUjlbYOg6v4Q4nlTmeCBF53R5YkPd46LWxEJ9WgAR2KW1hpfjdkAuZPvUx9xI4iU/ILY4yhIz9BY7INbWmBBRkgHw2d09EMrzw4JHH2hThKNM80gltHUxzT8oqb/0v0nPBLAyt5wiUjvzZXOmZadQZ8sqAgC6LuCYzx31dNC26UjUcJM8KHC1yWAQPnEYT/tV9GHc9cw2AIwi0EEDku4IHxBSvk7RywxG93G+TACAny+amZ9LKnv1raPWCACAGeUYQ4sMAkBV4SvaBI0Djt7iMV7sVZ7av4yBoC3RnAnWb7lW1DWhA05lJhzNz9j0zQmOnhrsVmgiHi4Q9a3nOpSYmI1Qjc0loylgUtHIzUktiP/opz/mDf/y08/IACbAcA6Bh6gECMSiOyUSJZQJcNtxcZub7qVMlvRbSYA0F669RkxaotK7fA0KAPoPFtKlvpySGfui09HjWjYQG538MkI3xl8+4WTlDasBD90BpYzYxPuMFkyNYxXjpBiVsci4pQfMXjA4I/5DMdI1ZBzlnFdvC+y4YLJhQ2GLIuXsOQEAmQ1JC2ANDw8chbwqo5piJ4Pl8pfYiegGdIKD5kYs4rpm5mdqP2JF+iVo3bAEYACQjgUxju4NtwYgDGg8EER+udadD5YSaATS7dn27Zw/hyVcgoB0LM2uBHZ94J65C+T161dk706vn8br998b733vvYG/O55OFI6jRH1+fuHh//XXX/PrN998O56//ZbJCpiBdEGlLLK+PrV3FxYwEm+ul+necMlCbczek+78yefSllRA5lciK+9VmzW5asmk4LB/EtmfDiQnjykBhDkmre+kKkwsNA85+nVcmqn3WijB5b8VAIR2xNGjntGpAYgIUG2AadeD6OKmVguj+mzsooe9EN0nw7cQnXWiCDCHlO5ZsmBsGLVZ6BzC5lNLFK4JlB42lQCKEA9ukpyh5NYl855Q4wEA9gQApr9hmOrsAhD2aNmyNQFqtQnVmSlRqavFelXCGj4gZ8p4PQrgrHBe0HQYp0v/ebWd4XOrBdJ6gDbVS50PiSzOXB/wIh9iAVwrV29s4P0ENjw0A2xcM8JbnqketQjHosnYnnbRCV4JKBKbSgBA76E+ZmVWmgdhFy2XA16ecX/xyDwx0C2CPMgQBNlatqzjiBERmonWA98upzlRxRRKOcitjaCCkvH1ctHamSY1OqC0YdHmaUoZtbitKOHL5T5ezgYARNlaPzzUxZerdRJGRHhYdKGLbDCT7vB5cTjo/tCa1y1W0ZjAB/yC9RVVeD/IwzYlv+b7+9naPwKfrwKPpxDqIIl+xQDA2hbe781j/Oi/fcQD5/Nf/668MSSc3ZHxw3Wy8oysn6Ou1WKFbJ9Lyz4Q8GF/QZ3bNftcy/QcgJjOw1C8XroIl62P0Jx1DirZpJOEiFwToedAG5cL3DUS0V9q070EgDiheQxap0hOeFCCAYDOQ4FMgM3jvKlGN/PE2+e+VLpiwgXVIIAHtAEizGcJcvGsbBFMmtZqfRz+iGbTcRDPw1m7cx7RtWmjzoyI7G+XMPn8TbFn70Zk570Uy3aeftA1kKHYVAkgrW9c8+4MShcA4iVFdDZBYkx0Bpt21Oqjtwh7Pc1uHojOin0YLv9elHqSJBfiRP+7Ff10OpL+f/Xeq/H+97833nv/PbIAAAAUfY4taX8d/N/w4P+2AQCwAazxk+XJWpvxRrlhY54JpAVMijE1AFAHdWuJ5qwWexeU94p1BrUHFX+SHEampTMVZfWTkoMGACL8w2lGYNeM0hLbpNkxcDUMCP0fMJguFiax1ENkxgSNgJYlgM4ABAAYupfqXFOadMgGAIiynu5uZdPonmsEWyKvFrBZk9J5bgAgMRk3e2XDCmKXx5mLVzsLNAYAgAf9eJY7nY7cl84AEABAkGF052yRdCfLGp7hdIcX9iTB9SchdFKTVHHbGczQsWY6I55QSCl6GQGUD+gK6kljMTm8Y1UCCAJlRrBDGYAepFqInI0eRkD3VczoTPN1OEolf7hppDiDlSnITCxjWYE0YmpaquOmdYiGIQZyHaEvxmA2IwpSVDwQbK7i0M3Lo1mcB8XEvAkUJVS+MfhxuUKx1BgXRjytlzpEUDy18ZWAqtXyQ2sRANw4j64OMpZg3H+tr1M0GQZmAgCUMPyzAJBoCUMJ4PogAGD2S5RNWkl0n8VJzFQQ0B0sSP0TBCD4y145GaVYAB2sKfXIrvU+7pkV4HojQWbdD4NXdkGJ7scAmir3kP0yRW3wJZgY4ZkOK21gHf64vx/+7COuaQCA9HKzlY7ZIeYd0OeQewcKa3bEYE95tG2cxXCAvuARVAuVuJxejkkNfWb57njJUC5aERYfrZDjwx/3is+qoo6ynOgvyCa5xz1lBomppBtKVxI/dwMALvKT8SEA4GddZv8BAPJi8Pwte++rNVaUaoRwHMfB9b3hV0qs7b/PZ24BIBU/thzmxEGsmNYZIG3E7AIgi4jXZtv9BNGxH2crbBTnqQ0aNNJIBmvEDADMhPSM7QlCNmcyANUG6NIOwZqzzrRec4SxtRR4u9PxWJR0Oil0Sa2TyfE1cXaKAbc8lFjWYfI225J1WkcDsCcAeO/991UCsAaALqQs2SHTfyH9fz6/jDPo/5cz48bzN88qGZLNU6k19DL+aPeHYp8ZB10OZseLPRZYAjAASLslr88AIOUXlYoEnqLb0mPhqVk6bTGtHlq0AgAUyTLZ2PBcSebfW9jFikkvIduwqY1hnDMgJPXfAEDOHooAaWkaVWnRFLo/WdihoOqhMcXobUWqYU2q0f2iNrNhBpBhKaXWn3t+iz7m7UE+AM56KNqhFwCsfAEAQCcy/6/xjWzzpK2nlCOhWIU1pgJXCVusGk00VJ0TC85mI74zrhZI8AEjn8NBKuK0iVj1iweKg5+H8G5fbUxEzw0A4LDEtdHIwyInshScEvYYV7TVkL7G0YFFlnkIYleIkGWfaCCgoEPcih7b6xgHJzcEAK7nSoOyYYbvrVWficIfnif46hayIPRQy9ZtSPMh8VT0DdUGhev3z7H8mBYrHkoKAGAAdOrp4JqZslCDzGXmUJGwERkmFa8JqHyxhyTmE1CkaAs1/rBOnpxINqpNl9Senk6Qsz30MU5Hlaq2FD+hFLUlA0AV8UWvk2xLlr8KTLx7zBJAIYgBkC2wR0xz5r0QOpG8GSo+Y6uTMcltd9ibpE/9MMEzJQOmX4LdikDqBbcIDHQ2DwALB7luyZRJM3KBRsH/zl7q8Rgf/vRjrq3Pfv0/xeJskRmipg4QIACgWRHwPkAtXkYrOlBxr/ayyN7tx4um+jbhazpVcgBEIpLuC200MQGNKzcrJb+dSZ8CkOiAUAkuiWj68U/49+xdgv+4Vk77an5uTYn1tD//vxkAijzlSkAuEt/GcggPP3cfuYQAQIWWM4qeNX1GrIHna+zuYgECAGgk5rZKHDZXsFoBACzHqVc19L/IiDkNMIdmBwAspaaTIvqktm9THkq3QEoAeM5HeiVMAHDBwegOpPiwYF+yCwrx93YpfoaMcEat26/h1etXxQxmEiBBYO/4afqADgySFQcAUkDrDgfFLwHD/XE/Tk8S/0EICAHg/qjuNHxW+EMg0QAQoEaJHQEyjQIQYBx1p0famJPoXQkBlPRJeO2Jr7ZUZ9Zc91jJbj0rAgARmAIAEQBG/CkwmpkpAVNcz4hHtCl2iyHWGsrp1Y6q18L6EVuT1nWfZalZtN5wMik5/M2U5vXK6yGs4Wl/oP3JsUwXTN3SBCV9u30z69+jtNVV4bixgt9ZoFTVxECl2ifyCao1CpPSHUHzICRjO95kZ9NvX3S/FgsOYm1I1hlJL3IUS72GAssUpdDoxVafS7JRuAkVaOYAFGfZvxsPkranorS7eCIKeAbOsRlH0KU88CQkwx1jdudaDtgAV35p4JIhN7zqzWMcno5U8rJkQSQvIJC/izgjLK49xVQW4TjfSa9LSKPZAlLKpw3JmBfXCEbDwTZzw1XPChmmQ5qb2OULLuA8A34+CD+vHGV5ZRqWLpHeeinSggyA0l4xASkBOEOAMp/5qoPEYhFvRe9FNCYrella8u94b509kkaPyDG98Nvx7bcSwXGTlphV14n7dWSblz4tFeF3zD9Q+xBbmGA1TOGaRIlIOujOF/tUKqclSKMJDcpgcJajaY0G/KjebO2Ce/G5/t2lwXY+Ogu6ayIOcy4Ms6wUYSmvQjw8UT8AVPVY64OqRh2L11uJclPL/fBvP+arfP7bz8YGDAqHGslXgEpxrGkeihsKqViaInUt61LsDdWbwWjALEmgF0p6tZ0aaLsFN4OJkkQkmKUEwPXk32R+7DRZw6YqA7ZKKEp4RLArhJdWttuvvWhaHLhsAWTqwLkTdzQ/GYWCwRgbZFg7evoDSpBUpmmOSEeyTK7n8nVoL67fTGwuSFCsazHTlXp7Sn/SfFgFzgVhepnTO6E7UbtzTGsKANlpVaVSrd/ppqo9AwOYut8GIUUYEmlNdrN4wN6z30ScWlOOtSkXOhELq8QSMPVMWAP06lZsXx1QYWnw7HmeYKyvgcFk4PBqSWgUg/hZYy3NrFbZ7P54pG03vyLucz8BnILij3guB71YYNx3xI/Q6/iLAM8IOtkDFGtzniUxglO5K06w5eVRo7dxcxEPBGxL30W9xDykCeAMDMIEVFkcZ46ai6Yw1kkyz0OIrNHGZ4SW7qcwAfhrllL1BmIZvHd6UtWZ29zjzdPhAPKHffCgL0O1MVbTVUnUH6+fL95MdcLn0SBF7lG6iaI5pFif86OjyC7xkEVQRHc4NGl6ld5IBcrqGY7wxQK7HMARG5EaYBuHfQVaCx5FRDbKEWDSZqhZzzxEfYhwEIhUupnfDpGQAqoQHTPflC8cIBAwOFjDzlOAEwQA8SKHStfe8Jg8mGmu0kY9xvawU1Chsh6ZnEAEKG+8jhaLkK5u7xTFcbO0DpSYY3BbWZQT2pY/pSjCxYIAxtKGOEQxPnb7JBI3KZahIckw0xoJdXkBAH5ACYwIEj2Vja0t2PgGGMpIxP4oS5G6v2+YoONsqN47HnBQ9TQuHHcLiCEXO97mDnBaZrpQMlQoZigctKKJYtpjULUruSIAsMBK0xA1RpTmPFZdkh1DIKT1qAFAXOjgAIcuEIv6OIWONtlitnjXEXBustummJTRR88hbA6Dlks1ZDbcfcPbSNofDEr6fs3quE4NIEDg5g4KOYfex0d/+xHf//NPfze2BQBy8BPSiwXgcC5Zo7J0ZK3HOCgAo5Q24JjIkpuCfGr8fAO37LEE0oxgGNAoHtSxIqbCUydVF/T0TZcTDEYrQyQgUKsvOjXoNMd25XQTZZiP9jMcJ5Hp3bcQXKLsYhCALJU12N3YP/S58RXZexlS+QCl40M7/DHGldk/2gA96jz1/zw/PFNQuKH1CQKy8KlBwAEgK2jGF9f+05mTsoYOA41Tn0Y+OmRipctYl3jg+0OhX3kuFE4owShV5fwc+jfuAdMpszVWGMLd9GLtUq5FKEEZtts8+4DsIIRrAqVQrwPWqNl2CL3NcyhnrRdJbhXzan6L2CYAADlTOu2Gkdjzv5iVEzEXDajGpoPBygj4HMoRF9tXxSO7E3dUhg1QkD5AKa1zpCp3KWGCP0FnGHUfm9ts1+m0DivGMOt/1IrpeSrNbA2vBZOrAADZYPdShoCqg0mV+jIVNmxLRLT0hMj8mVfHIwHAEcHBns44GJcAQFS8lPNvAgDcZFilChFOkxWpYy+iImn471tYi2suRqB3lTwmUs1NTPDJnskiDdhgDYjiBRi22MGsG9H4bfLS6QCoWjAVtRfW/7LBAwCkFEbQ9pAN17/TpoaXjuqXiJUUkOpp0gzIGCkHNu7xAY507jEmXazSv0VF3nwWn2gYiEFCamQZMMVamcsoFBsJ/cltz17eYXEcwDPHHZsHAEevj8CtjaJe9kgN5MWPX+xj9/hPUci6H8zaBko0CtjUVqTEkYM+i60ytiUA4HvGiSwliNUmyWG/BojaFJwEYshp50gNiavER+UT03vOrBmILHoJIMnwn4gwZYQisEjR19qHwr0LGp+qm1X92TQrElALAKAWBm2zsaU148UMNgDANCAzUBtulTiI9zyGNtn0NuhxBsDnY3MX1qgft3F8QpumzbMMPj7+24/4HL8AAKBgTe2+MhXe8P9lfGSVusthHFyC9YO1zgxsOx4XTS2Ln353yUsAEjB1f3ITNGE1kV0xrU7mgqdAXOdMrXJdWmzlQ0LtehgFK+tTdi80UyoCYB+4AgHkAAQAEI8oPoTBzJMmCuLPVcefrJqKbwJhFG3eb/ytpODGYVqaOzcFgNIFiZVQCWBqpBgTYkpjAJADlsDQIk7V9W0Ra9dStiVSya+eeQIAM0PMCnHI+v7EPTPZovHYPCycrIX5E0ghLC31uv53Dh+TOC6Hsw6wzT7DghzDE2y9/lnPZvfGVKgnUcATeDl/o6QxsZKajgkAuIbMXMbaMwwmyjMvz/8q3oJsU/oxKgWZ7dBVti6FDMEnNSqZReLOjA4AUApkqHUi1mBUAwDLrp2A4LxO3wcpRTJmtNbQQmDFMOg8lLW1AEkd5I3VYbSvNnUzANijTYeRnyOblZj8T/d/Wp64y082/uOr/1BiqgCAfJACHYAQQOC72HiqpYcbmYgefeNnT6uzgY8zP8VM9ViHAgkIyBpyoiCA45/jn3XvBEww9MGv0dFXrnECCwfpGmOr2jY2MA4RoDDSkFgoyEAMAMgApMWlDbiYh6UOibk5XD9rs8SF3jPdTv7f3FYe/VsmIHaPSrdBiF5mynUgRImuEgx8OrTwZ7sZTYWg2KfC3+IV0rdiAFimsM6CPuzpu0wWYcFR9Z+atmRwcptLgjUCUBBoR/05AGuWhM1HjCuMzNU3359brxESgAQBe0GniyIlISQDGvYx/faZUbmuKRGae6wMTPi5UjmOrL2158lvRlcanFUd3MxOtf546LOONzsFJGQyJnLrIqlvbkqJLqUiF7DuAIAvCc1BgEoJbn2A8Gel31AA0fjsBJNMHNMzUoazO6KUBT2L/g5r/McoAaAL4NPfKeP1wU8uw7X/DU1GcP8PEqfm8Meh5WmAuP7bRYgLeoyUDpMBaa8qOPY22B5H0u+d1joBAH+mdLCGHbQWOGsqo2BVzkFtW66UU/Nj9sQAAAf/Fc6bG5UFCAD2JzKYmoMnFkAAKDHHImeY/vjwx1c5lAoAsARA/Y07AFBKYJYs0JODQJbmziYJ/mHONUWAmZJJsi6ajug92G4oZ0mxRVoHAOBkD3FQUa9i/YJLXExYGouRvZrOGzcZS/flNjU+P699ZuNJ/tiK5TKbg7S6A7rBmtlcB+BcE4XQbSaAgAmMhp7L9ZHrn+vZWg/X5ENtc717UmMEmNcrzLQbS50nydeQbikxR9qdhUx27A94BmFate+1fvU5BAAMdpI0ZPPTmh6J3zxK19l/Epc1s9kBQFgX3rIGAHTmSfvDNdT8ZVxZqM9eh6Jj9T98+w+rE335v5s/CQBeCwBAEKULEQOQbMfhjxQgNp98vGU5C0SPMYkUzFxeHLDE46UlIq/DFpxFL+m8UH721iQ+D/5Jx8BFsI9DXR/8PYPMv5UgzJQ8Fd0GAET3eORsFYLv9H7S6a1HMzR21OzqUxR5npofHpr6OMlRiGkxGNBAF1gZx7nOFL0DoO41DhKjZ4uSouoVqtuOF5TY6XLiDNS0rZTzoIDlsZD+YwKAYjWQvS0BQA4vtrwZtetEmxtFGZGCGQBAgay0p7Uxx2ojzRCS2Lwa8d/vFM4lXV+zQDw4PC1rDQz0/4MbOAAAn/dCV8qINhVIAwCiLi+gUkAgJYAc/GZF7Ho3w2FGLycRkniQ121vAPykdKn4k6ZJCgCoVppar5o/Vbcg3Y575JozmYMAPtJEGS87e/q1f1QDL+9ve49TC4F6t9cSBXB+5gCFH//0x9zT0ABQw5L6P7PY8sLWtYVlczmM7JEzF2oDLp7rHvFd84BfAIA4/TUxJu+QhXRilZCdp+VMN1KT/3QYE7jFez6sDiY0GgAwRhkASMFuKhe4agPLaVmK66sYNnR+AADIA2Fr8d8UR7OVyqXBDgDwZ17bTRqfZGpiJkYBADynZG9hJcpdTgu4RsLKYU5On/FSYJig14G0SiX0tabg4vIQGBiAAO1fAxC8dyjwtP4ym00WNcuiOfAicgsAYLnUYIbgyl4Fk5aWir+DuojWLLlnbAoDpFJzat4YBDNnVag+rQNYcMr7MSZtHqFLMGsRqeyxvUI4FVM2x/m6AABu+NOnFhBg/hgnkvTwNxCg++HMegEAErf1wGfy2sa9NyQ1nkIAACAASURBVF3TuwBATNDmeTjZEN4Ha4Nm9m+BYTxQAhLsTcPjdDPGPz7/43cDgNenAxNCzjN3CwHebF0CQEsUD96a+V14Sn+H0aic5qc6pARdQqWYwQyxmFrYplVoXyxBSIWSU7MlWHAWFrvKaqewQp4dTksAsAQoOsQmpWO0GpoZ86atZsVjhrpX9F5qdRhGcVyIAAONs4e4+GLw4jY+1dT1IKn+pshQvzUwRgc7SiNwqFPftA4JoX85kKE+LvvlqOdtAZpge9uOr79FdtjnIQgcwZmRLYArAMDszYcBrYc57MYagDAtpluZibp2zcWSfnUGER2LEIml1GG5cyHuHGRc/BmIlAVrWhcdDAkUfROFFUi5Jpn/EsRtxv4IgJPs/0ZnNAEAHUzqXnCZ0bRAAIACk6poxTqVWZQCENuUPD+AIlRqDsxAacSgmSyBOzHYUq0TlGUSHwEAxHwCZjK4wvurHhovdGZMbcwsAmfWL+lUkxm6p3DCs9Na0LGfLygnuAFe2DYrBoBT5h738TGGAW0344tPP+NBRQFcTIC0LMXQsPXSc9A9nSjKHh6A1HjMe9epz6z/2fI1WzU7AMeBnq6i3roXsQiArOKP7itocAV8i8XutiyyAJD6lwZGuKb4w878AgJqZLkG4BRl34xyAmB4BnPqwywB4PNzPVxkJMZEwJRlsnDF01nfjZCMzB6fE8opmraIF4nOCPECwJH1fnYaSfAbsSH1CehEwPsDjJn+p+02vteupPjaNRkhv3FDRWuLbdG+mxNH+//P9ra4ic4aN6lpAiCtxb5HBYpnZsxH0IazYX1hPW5RQmCdy50tRCf6DGEb6GTq8yXDlOSXIBFTVoO0PK6r+m8BrvkcHTjiNaB9BIQrT4fEm+SbVZF2fKdA2+uOhl66ZfZmeYvwr2kBct71TqQwAG5vqdfmeinG+b7QANQ5Vl1A+l6+fgNJKVnhMzFm5PM3C/PNeyd0AUgFT21POdm9QwT4HQCAQCA1JavEmSFS+S8nLl5E6x9NECXq87+rdUvfu9+rZhQEncMhBzodCBHbsC0o6zVdUl/TPtcfTj1e+wDggFWGnto2NjYOkdSRjyeodK1Sd8vyPPx9ElSOgg3nhWvqiQEwjnOkNjVsJGDgeAR74kl18Cf36Fo4kAEEQKWutiS70dEAQirz2303/uVrHFJoXZNFb5T/rBfb5x7LOwyAXMh0sFHfwfn2bwKABF0CANdlk0mqNqjNjVa5UqW6TU3MhR5qvPCVGVvMaCYJT40Es+NEBcuVjqMEn95UPDjZ7qJhLaXO9rPrAIA6DgMAHAy8KmYYek5671nHlJpWQiesNQ7j4OaSsFM2yOoa4aYzAEgfc8STxHcBAXJLstgTAADPTuuc46Ljk45LswiQwcLAYA1gtZfEGOzpVOg1HpMZx0BRxDeNv6WITcDjxz//G+7XLz/9oqhvHDZ4VhK/xTilGw2p3ZAHIe4zgAz362xjShCtYOoMpvZmtT/FiAuUu8RrOfy1zzWkBr80bz26NYMIH3DUKHA8s/QILKzxUEIbsIeFJTttdpklPqSgUmWDTKssUym3R5ugLDHh2eCNawwxDlm3a9ABTVnrHQCExk005r+hhCKf6lprADwAREgcjgc43anNEToDiTM37NxA6YR7GCWyiP0I6JXQhaGMZimlhypB8KZC3BlpdB0TPXHnwZuFLFO1WbJjpk8R5GyxXWeyPID8MykpMqYbAEBEqFkortlFC6TtoUw+olB3oSg2O2iQbfTMk6S/LgnHP8I73Uy2Ypf2Jhins1abE4YSO+b93ZXVCgm+LsUE3r2mY1qzmP3c6mA4AAAMcwUKxyZ4rUhwDhHx7Oqqfe74yE+ANm8DACY7bu8usNkodMYk37bNe8c905UtXPWMzkIrpgsA5V0Bi2ywtbmDGAD1mc/WBxlxqMbDrNYbJOdk6NtUWJMtiSrTnUdmHPo0FFpfXMg8sVfU4Bt7X0VcgTa971ywOsSVKE1aOhR1AjQCG2hSD9Ea+4N7P93+XYe/30f1mxz6up6szaBO3l+Np5aAtebFP8YTnK7223E8wgsBlDLKBhjDCmCwHU8YYEPDISuTsXEwv/x8IQD456/hB66xmgIBynwDALCv0KvP2ln1H7tuDtEQQjATS2/AprjOfSJTrag2h2N4JcEopmpUof7T9oJaKIIbDzZ3L8Qa10KmPfuovduqP9w9r/7/AICAwXp+HA26XQCAlAA4BQwHJNoM38kAqM9d8TI7I2tjWjsrsxEAiAsiD+1kbwuGQ2YmWhGIfbJqxb3DM8Hhz7HDvt1PpwkAeB3eADmIkAGGblV2MA9lhAb4aOb+x4q7fB6Q9btrAIGeos/xGB///CcENV/+9gtmjGUR68lzEpTpGVTQsrkT3gPsEobEqFVSItx5SCxFYTxA8suBKpkQdTHUHOjAX+9ViQRNMWcAVoFHHPdpV7T6nx4aEiQGAKgEp/HKAN+ZJxLAsfUB2ksu1ercaPP4+DPr9m8xOnNcq/xHbOKSEble+12Ml4MQAADDcNlW6XY59LIjCJIB2O/G6XCcLn6eOcA2U+x3BP/DkRYbAbaS7E/xMa8nJb/oD6JtyayrBKqgk5ZMsQRS6fB8lMQP2DLXW9H7vUQcMI+YxD+z9LksI0ukabDna14foBIhpytE+Xt1a7l8JghsMzUecl6TSGySIRuQx/BOSR/0IJgWOR3ymOPN9L9EkOaOlzfA5G9PXPo39Hilc2men0xk4WtyPOrzpdSXDjwD2C5WXjOkiDNpi6cnjjKv6iaJADOPdQEAvnfcc9uFOcjFkblxW08OY/wb+z67Y5vrNbjZytynZwAoHQ4soMmOP3RGhNrnXDcKB7TbuN5SL8H7og8y1FgpIesB7QZ8TtTy0egmAwDcDxys9Caw6CQPK99/3J9qgaqFDAemghxb6EKfRJxsuk9AQKI61c9035jntkE87HXmYdFm0yfT3zzGe09PZABw4GPM5ekJpkKYgAVaeIwjjSBiNoKU7jYuLxca7DyfH+Pr836cbwIAMMQQ/RlrZtXCAwJEY0o8xEyXNeQ4lhnG8DaKLhUQQ4ah1kjS/q6TJUND9MEhovs6qdqsJzAsBMnNUbAOALy+AUAWdyjLfI2IqgeGohKpblcWw6DAGruuPK12VDEbAPDQ5ufGCFgxIFjX6a9NrZ/r3UYmoTXnugnIVDBSF6W0DWyromc/Mhq1jDLTo2mQhZduv/Qlqbeb+hmVIlLrY4Bt9fKIFgMsWPfGEzxfWCNWG6ntqu01HxU8wTjfX18//sVP1AXwm8+ZYeqe6Prxmh1w5POn15vtowbW7Hi5uWnULFoPdAncuXcxtYqTIFgtPv8WNZE8yOZULYU1TyQjel2yY7y5ISs+jD3KKPQUViZIMSL3ws0aHAEAJbM6QkqOF4bIdfximyyKU2++KIiUPwgCzAq+MAtptHjLzhYtw76/SRfI6uBeHw4C6IvhPaZ1x2O8Pj3xGaFUid98Pqz3Iz6hJOFn3jpvEpAi/kvqK9p/djUwHmRUstmarLn1GpjJ1wRqvJYLdDw62NHyKMZQ6zjW4W8cXD4II1ZFXAk76JtZwkVVV2d/O+v/1myB7sezJ2PFD+dYPL21a10r/ii25ezhAoI2pKYbilngfwx/c9hv/BHIGpYIUJqg2E73bD/7YF267CAAF5ShPVlDWvse9kMBooBTJT2m03OeRTOSEkCeb9Znp3MCABhDvnfckXudwjoFtqkBUEBXi7eNH/ygKxj6xITNYqZG9YBBI5UMhzGnnHqqbqLC4DygZ3YTsFFtNAsFZPAYKD9aBPra9X5kHFy3RTa9fOiTvsYGgYBR5Sp92LSYsC/ZrYUuf9cYzQTh2dJjCoo/PFvOcthw/ZItxgP35DqUjzeb8fp0Yp3/9HQYx6f9OBEIwORIAesIlSkPFSmM0XZ1fbmM8/N5PF8e4/+8iAEoj/7MIDdFGf92BpmaRqaARgBwURdDqGstez0TfD5saI2WFdkyVczOMtgePzP2fgDg80sDoV9ZxJOBGeyj7gzAugzwrg3kc1cmLQ0AxCk3FJjMarhtq1NC7J9MkvjsF8K1OcCJB6I1BBOAzHITgoJ8JK1xYPcEUz76mcd4RffMxLMP0JRHM2iLamIDF27qli1wkqRBRu+uIDmIjNEK/KzHqKXF5ufwV/DH3330y5/wmXz5my9YAgtIz3oVGTQz2ZDy0kBkFLDA7p0CVNsxzQetfciN06Zfeo/hmfKghQNheU8oOPNZYO/ZUyDeIngd0KXUGtHnQQDg8DiMDb1ILMI1AAiQSncM9pLaxzUAKmWG2L3i0nP4B4zhmXflfj57vmK7QyVuiOBEYmaQBJouO/HexlMl7DWeN4yAShRXJxnXAm4fAAB0Gjj8YeXLZ06LagAk5LCKRnW2ORvJOkn2nmffAQDOyUsDdHN/5oxcHj5hVONUyHe+zgFNnNDIhEF7CqAUiQmT8xWLoHNBeyLlRkfOUu7zZ9zxld5/dbN4siVbBpEgzSRMw7twLnjPl16kOVM6vmlik7pCksAkbkR/oL2rnVxMQ2NIqC2xnudtAKCvpeDcSrbBgNHMbpbxKtllgiI9XVmzJ5luLAVLZC6tc68ZIP1JAPD9J5cAWu2ecZEudvJQB8hGXOLQgr1a/fjgPJJQdJu99+30F0WyIr54lwrqhr/0L7eKGwzAdwGA3kbTRUZ6KRxcWQBBptrcsc+Vi2DKAvo6DxmxB9wzRsd0yrOyNkIyOsi5r5cb0FQslgayqiizaGKGckSzWCaQcfcDWVRoGzABzV4Wr44YaoESwH48vRIIOBxR/tCwGrw3zTrgbIVyuwEAWYDrY/zz+THO1zixIesU3smhFipcnQCpfsbwA6JCMxaN2dDzEKpSWU2iyNQLo9SmhsjApIuN6vBqXtZ98QfccelBRJV/fMvXNW2WbwkCxgZkdpqFb6v8oi3Tt8x6OoZviBKm7uj+GC8vF7EmXocqV9k10FP8Aoy5TUWf6MABhcsA2kWO8WiQhTA26DyI55Ce5CEMurZQDgBgYKzWN7XQoZQSoRmZBVOwGwxmStaM7cY0VweyYEfaQPnJeKp89At1AXz5my/foCXTvRDaJOtAmVEO/+w1XJHGCed+h9qUlmLOuVfGq3jALBO6FzB8LgUVqKajoLqIKIj0ACOChoO8OdRRAeZpM7Yv6N/XvA5+1mbZ7XBTJQCKat1Zw03CacL6TGI5M8lQdWfGAXe5VPeG/QW4FGi1neO/0pnGRcoIq4ShZXQTRLwdZx7i0XCkZKnVgWeMEgD0GfLxFwBQP7eN2gLdmyGYNq5eQ/T7bN8lE5RSwFsAQLJNxgDYnMN8p43bzt+zzMtZHFMP05msmKcBANSh2koNSQxTeguDpotNYigGzappxyKBWjpd0rExInB1M2V8d7rLokUKA2mrMJfndPjzFQPKzGQ6Dap7Nf1RC27piKORmWNl9AslFhS7N9nDBg6dGAf4G8K1Xn/df/xstXhrIl5pflQi+zMBwA9eHRip5rjO0FCYZqdaPD1eiJxB7xwLABDdGYECAHDT+T8ey9U3qiDQrXSxAEMzCUwsAQA/YM9+2g1c11p4Y2Dl6daReOSLcw67YatH1Nc9m1wAxpbB9znkwZFfoMVBGJ+VU9JyeMRdyg+HlqAskotKBwCQfMuiNwOdlABAWWNSIg4uPM4n3FcyALMEsD9iZrnuPfukUfPDMwHYujzYenU9X8f59hj/iul1HGCDEZpWhLsEUZ/ThwCRs0FAOBSIAHW9ajes7M/PkyAIJR38nIeq8AyUBmbA+zwMQMpA/Rn2Pv71s2Ud7nopBuBth33+LoJQgdTMl09l1gyFTOmad3eEyFqTYCNwkJbt7mOMr7/+tqns5+RJCTW1VjNQChGozEZM6zwjCNqTXP/qeQA+BuCDwaPY2bdAVIoNTa9ilBp6PV0CeBlcM2hg1kOt+NbMAc2DEABQqQfCyBy+MXZRb7NSSjIAAACbzfjq119Wlq5nM4W0oUvl1y9AUqCLMRrrHivnYOrVpSW/UMpMtY/eAgDAgD3Bb4NHqVX0FvBBXV+ZptsbwQDAOVMXqnnK22eI4jKQzP4PLnHlANQMjgf9N7D1StfGA1AADb+wxuoQ81jdOFFmBCuBbjJAmkTJnFtaIHONrRyCwTT4ATkX2jzMfxaARBKhn51MwhQrZ3wvyyWtkwYZms5Jd6FMYrNzAgVksvc7ABCoV7kMzzaHcJIkOh0aoHG0s9t5CeYCOq+61oDYKmW5rPFyfvGZ3sbj1v3Tcabyk+O+gUxiORM5iv8UcxiHGk3PiQ0lvLavDC/JRYWYkIUZLtZZIEMsgJhAPoMAJx+1YTwFAGb5r552dVEsD/fEug4AOhDQy8/XY5xbl5JYvnUJuQbezbZ5RPMbauB/DgPwV6+PSgiowozRgDzpwwCkto3yJABAV+XL+9tDXrzkSOeEpnBrW24qX7PpBLiwkG27nWZ9c5IlZkF5jy7QFLs46H0f4ZEfKhkAbSlRhkiKgirn5+PlzO4d/pkT7cxJcdN0AACVtD5QtWqEJSDwsSpZzm7NbMamP+wekVUXrwdvc+IgpC1p/+PTYRxA/2NCHQHAZlwwVRCKf5RZLvdxvyADGAIBj8f4V4AxZyrqAUZLF5T9QtLSJch7XNSZdpgCOi4FDIoPuwAAt3LiJ1lPpVrWtXYe/rKXxXsgLyUl+Zb+b/x8GJw8v3wVIsf+myKqHPYdIHIrmzJWeUfXJAAqK2DVvsNWQAkb8l1zGQJK3wYAvvn2pVC39CjuiuFB4XpfAgopR7WNkYbGKFJ3WiiUzcNflXGVZqSdmJlYNv78OzNlPkSU4VgZTbvk3TiCgUMtEGuPrYKenEYFNXzklTgxYaIbpK6oDv8KXtvxwS8+5iV89asvre3wdxus8jl4cJC2wtsOf6WV2wc0Nk3452yz6MiAzhUASAkgIlfGYlwxSwA3C/mupc/BYkGs2lI1LXYjAGB7UytcDKBKVOXWOq41tNZBcE/nUz1bIE/6lbpUiXVWAADvEQc2r7cMVolmAva07M7nWvD6c8adutfzt8/6I8qNjgk0HdJIvXExc9EBQJ8GWC561GfY64P3KlSXDzrXlHJtfH3cT2pQppNhRKE876wVqbjMvSYQKw1ABl8pJEaYyNIhykFouYVa2oAnLbtJoPC6sCrO+/cyQBKQtAfzulNC88oNg8ynvQIAEdHStyK/nXZlvrY+iYEF/sDYJ0Kf2XVqxy04TT4nnJSU9QJ94SqjA+ARvOiMyPvla9cw9TMusayYwF5WyLVmNkgTrfcyCe7r9Xb+8wEAb7gBQNUePPs7AkAEFtbPTI8x8GX4gt3CmEHGCCdQyqI/fhbOuTfN0hTipNkaAOhCwn4Y9JvagUAAwBQ6NE2DD3wI7GhFbG5cyBUMgBkO2JnLIXG2KXqaXQAAtphmpTu3l2iAD54+B57WxqEuD81SJ1oOuuABhUw6v7MQZcEKAEDh33E3didQnThgJVhiSQbCP8ynR7TA9B2MML3DkGWMf7md5V5oFz94omOiW9HcROhazKGFZzaH/TAZgFqUccxKKUTLvBgAibsUxPYcBuNZCTXFbDprZYrgugYYAAxKdiFU8WIP2ExdMoAw5ScyHs5+i5lnl0K5TXGpoEYbAIASwJoBeH6xSpkAhtPaZ7eGy1eysVC3CQflBnRud1RxE1RFoe+KocAYRNLOMF1KYXYeK1jHmEzSFOWgvcL9ErMPAETOHEgrqIRzythlLhQPdDIX3ovKrqYIMpH6RysAMM1IHCyb26GyQWVJyVCi22EH0F0luFpTDpZhACLYiv5E4GJqAAAA0kfPNRsBpWugNRkP5yUDkdYxTa6uYxwv+wEAEPFn+sSjPyg9BZ4rWADPn6C2APVb7H/HrADN0p2kJ5ttdypNpAsjB/hju5fwvsSxTqbMK5xfzgY2Kg3RdMmxhKUa+HQY2DKz5p6TUyRjFTQyZAxkhax0RzuaHhHXkMf6OzVDTrU9PksAZQR/ed7SPM3Wvln6ihBUWhYNwhIQxTROliWpj9AwouhZMiY95RN8Bqz/JB4BAj0ZoI8Mk0brzYKcrNPgrXHyHfZCn8cJPEOpkLPE4GpVkkdN7pReW+eqf9Al634tOqsEnA2JPaVVGCM6k3ke6Vl9VwlgxtTZkfa282x9HdUaDSFsAYBppJbPcvlzAcBfnHayh18AAKBvHYw5x2dWMY0eRAF5HjHMbpjFqp92jooNnZiDx0YyhXTyRFTrYAbpWooeQTdeWDpNBUmpBKA+yVTgUvNXEqTZ1TEnmsM1/N08GxFwHcTJFHiwioM0+8CbQjpq1TwgGpXgP3tYH2jsImMVEuupZ82ZZB4Ko021vSsg4NAn9X9AfRTMnsAMfv5yhpjmyo6HcceBrboX1vs3j/O4oIpomvG4O2i0q+00USrQvRR6TaBWzV4AQM5Zs3c/GoAo/q2THTcAGEYhmxfBcQyjUAIAPHt6scGdiazLNwEAmI/Qe6Rz4AcA9M4TLXoPnklgKsCpjoAOAPBa0EBMmhFlAGkA9J4ACPF4aABAVveMO/TeqTYraU4AAKh12e7GhZ0AziiYhmvzJFcAdCJDxYft2BJa090qCfiK8DpMCRwMALAmNZ5W5RbNCtAze2DADQ4Mx7WMOlYnClgWdWEQo5hr/uEvPuK/ffXJF+PB/R9NiGv0LpelZKY+Z/ojz73G4VHbsbkZAIRFdKeBvAf0q8SnTQSIWj7H09rnIn34GaGMTUnRIaluAVB2PPqgBQBA+vzqdho7GGHZ6yJ0PL5PLI0Cr486TeQMu0ODDR2QCcoFPHmgxJxGrYVZp0WVc5ywhcNmOOAPUGU2g0LcfDy3AACI+ii+xB7dH1hCwK8aOmarYXxuMEgBXk6CbYakAswOImjHPx1/hKg1fIksnrsW4nKae6MxxC4PedQvjccAAMMy4LBFGRKGPygFYygPO5/UdQMrYlHyar0mY9vue0SUKTPMDFuLDgw8S8Y2e+K6xif2muMa9AYUAMB6V9LmhL5627nPSRXoa0GjWrc6ExjfxNm0w77fxQkCwLuELUkilUNda7vppd6iAViwHtaaZK11cJDYVkxYQCEdIJuJVgOLXB+3lz+PAXj/sFOspKAmBjLUlihYWBiXelm8ABLcGdA9KhKLAiUC1vtBl1k4k0NHgql5oBfKaq15JfBLPdBAgRPNrCsIK1BUCsGHnPZE0cR5DcIqB0gsmRpXqZbDAng8UPbVxhjKuivP2Yc8K0qqLDU3MlBgod5BR2GaOkBJefcbdco6F62RGtKSrI8xCK+/l6sd9QFp+qcQaRAAvLyAbvOm4Xscxh0U5gZzzkRDoR3nsD2wdVAAZDuen5+VETQAkHstIyBtGH4uG1yl1lt1axuzMFOq6XIa/sQsxIwQywXduxlZiqehBTRmoWvx65rjBMcN7bo7D+rmHCa9yGyX4mdIFMjhimfOEasypuL122YanzGHDA1MvH6z3lVOkCAI5ZmMoIbVrsIB4aZLAMqzEEBvHCOttkL5rk/r2oBSfVLrJjwPmivWTArBL9elhu/gz1hXAZfsRnCnBk76AFJe4w7ZsBTheAmCSd5ThT+sRR3+ZuAeY/zw55oG+NUnn9PyOodqdeg4kCMo876EBWgAQLQ2kuidhbQW+QWKpw7e9TT+jGQAOK/c0+3MJqnTQaiLfgiZkslBPBBsCcDy4AFAujzGe5tXvAYdQvC6mOWuqssXg+Es2nECSGr/BBo/HiHWL3mtlVlD+OZmcc3+bNTwoYGyCHLOo5iOkYwlZgw1Zhg2vQKiGnJzqPIcRcVo7aONt8ofmfaXuBsQQLaC0wth3lQrjGujz11Qpi6WKACgNAxhAMzusCsDGpm0zD0gAtzbY0RaljDBuGeaTllNWIsuHy6PCCYNQsJwcO9RdAwAKdvf6E8UX12aNegTuFDZJ2wGyWcRqWXmpYO/gYCWiShhcynLEC0Hevu2Aq3z7wTll22A+buUkN8tAhSrHSisV0Us0x7VnxOjOlgocGAvjrclQgAA1+u5mOtF2c1W2CrlzE+aZGZz3O3JAGw3PvGXTKzLlEZ0Udd6al8utIu2FKxnLzM/uLM1HS5CpUK+GferfvUcClGEJuAWwipiRkhZCyY93UF0ubkWbrn2L8TZXrm6ApQVg1pnrdzXy8PcNTpsclKIzjzXD0iqYwnvdCRgc4OCh2pXgbiMMDxKNB3I0kvI35sWnwRjnram3cDNBa95oOwzygCkRfFPCh4IoNe7FoBGHNtStmGceGqH1Kqe9yA8ZwBhX3IQifKabVxpSekLWENmYOfp1iyKQ3FwWRgUqtvlxPxs6TvYYqfgm/IPD7u40jUr1f4MigGiFe1FveJ2OFS5fkOxGPUcMxWfrW1GuAA/lxeMK9bdSeDJ59a6NFjgHhYg4+HqbwaKTq2RmSH+PTMRQjey/o/Tks4lEoDa9pmZrNc0QZrrmWljenk2hexOFt67ZOi8KS2T6djWz/d4OOqzOaPFB/rPP/uY9/z3n3xGABCgR8asCXDxczgU4qwXdo+HD/dRlNeuGZuqzH5O9l3sj59NDhE8N2ScAX0SnOne6me1jqaplQ4AxAyWPdCCdgOD5TbEFCqcJUnQVSvfcUZJAnvWISfYwe2stR9Hu+PZ9AG4ZS7E2qEDOsEzMsQ5L0BdBYH38zNkbcjT3w6k8KBIFm62L2I9tiBDpOh51lOM5u4KTyM9IRY0gBKwiNgTE5kwC7xvvbtnjHH2yGgkDHGDhNgQIIVZuY1laI5W0xodsDDKuBi2eRjz/O4xyF1fGVCG58lYhfh6lpNgmFfGQIv+8PlfMO2MW8rCyJSQyRSYEnLXE+Ozh2OF0aSzogugYhZ8nHvyH31SuG7mQc3rt/FUPeqiyZQOOuXUoaOVVYxDkhti2VY+E67R86MGxQw240pj0JIQpIW14QAAIABJREFUCNJq46sboiXRTp4Za5p4N8s9A7E4xjzEo/+Re+y4PxIA7DbIWGYfpD7MfCMc6ryvaENrJhf52L1Wn8xZ5YHMLZ5e5cpORMGyk8CDKnjrTZ/kqA59U4YzfkNlYnFrw881IyGjKwVJH0pNcc3XdnDIdZPac62Pghuj9D6OtT53xHMOZHxwEd8UANi5bUe926xVV23P9KARMA1+BjaABWdCARaxafIVrEph9qGsQMY+fD60qsWF2Cvd3vBpe8lDj2gkQTm1an2mLFDRtQkynIbY/Rs6QOL56uCyfYzb9jY2EC36sIZYESAgzHzWU/4/FH/ufx0WGsFX9a7SUNT+UtBdlBIY+CTaE2BSu+IDTAAEY5iz4P567XsJzJhdsi8S1K425eJXG4EaijRZS30uMyo7DJPxzzP78OEvuviug55GQDpoQNlT31Hj5gwoKKhz9sKHIYk2ACSfmQEKzhy0kSJQMsjZdXABTh1o6jBPiPJB8Z9+qnHAf/jkdwUAsl7yDJKB4DkEAKQtqYs0e2vusrtnxosFAGBwNUUNJ7SDWouxX3uWw4welK9ZJRz43EcWtEmdj2cHI5j5/MJezueZtZxynDtCkOkCABww62H6LlS/vv0JEh9kHCXWKe9G9owqfLhRqlOGLACvUbUjrIHcS849IADQCGMmTJy1sSyXqGauzJoxskycnBqnhWyzGSevOZYZvH/i7BjWjCyAy3Pq6vE+2g6KIPGB+DMAAf4KEKCMf9vGIF/HDW23pJY0Aj0iYyVOOvg1UXKCzggSpW0RS4j1R7EyhllZpCyNhw66dChQRNi2J9dK+W5oGq2qbtbhsG9e155EUz+jRDDPQsccnpudXgncPIgmZ008CLJ/nATQcKqO1QkwKw5YOItveRMAtJIHQRD4X7fKN6Ykrp68i47HchSdbfV55vGXWMQwB6oAgG60xDv4dDw9EIQ4C8AfJ4dCVfqMoHlvV9n/2wBA0RY+UOVElVvlWjeHdriWGwe5UG7vAAJrUJBAwTayBgAWh/sKAFTrSD1cswm8RPmHU2gTBiBZfc8mGgBwMxAFRLUgPQY0rTtEuLR9VTAURTipUgCvgwEAETDrZx55SWGRtORXD/dhfTGLkBn/EgDkOurZ8NDrtX0Lucq4B4em5h70J2VIOZUzzaZT+NcAESLFrQZ6xLZZMxrs5kY0rqOF8XBlhdnXS/cR4EGy6KJoeVxAqK8pYjiK52J0ZG0LMuXTSaUpX4UU87GKxaArBnHdsQlCpZ7PzyXBCgioq2FrYQCAdAVSJUeh70xfXLlEoCsAwLVs6pKxWFZn8nyA0x7BlL0OTIkC1AAEsMMFf7cyYmL214A2fp4wxIAbDAB+/f6T/0VVfQhKJ0c1xwHfg+cgf/0586H2n8FB0B4zGzN8Cn5uefQzS4vVXAcCAAHsbwMANLhKxs++ZIdyviYO8wMBwAIYxtWaXRG2MTfVmmIOPU32DwIAMDMFTLO+HRfOzy+KVyk3BeBxwUBoJgBAarpEswADEwDkc3ETZNZDsjqATTNtfMmKMdIWiAnwIWW6PeAckfSIe2BtB8/llABcPgtrs2ZRuKawfymqxDkgF8j81tRF4BOBG45AxjAp64CYJNDl0/ons18dCNBrI1bOlfS5ayesF26/0nW5qtqMjfeBxqezTZN7OLbbTkJuZyUOev4p1/nM8XsKACjOl5D/HQCgA2l8Cz9iY/DlL/DnAwDuqdb2CADQZyykxFVgV5uw2Ng1AGDMSQLS9AE5Y8MiGDrOZOX1q1P0XIuZuwKpHb2bBg3KWsCMZVBfI5A1AFAf6VQyhubqRfmZLeiup3bNIPbGAcKdWSCjalvOCPuGSjBKENKBoGE1sbKNUCciqzro/MEqS3ZGjwOadXEfVpnVTcGW6cwSReZnWh8+yMMTQBg9yiWe0WbX8B6pi2VygkyA4KHahoJy9fmDjAuPlh+9Fn8hX9e+04vu4ccLAMAF2VgAZqCuYy4Wkseq7o+iVNnzeteEQDkTzkFPUw+yFHTyM0dU6p3WD6LKnry4+UxrxOmDA1L4T6QqnYX5oAwAqMzUtHLoXIAVBHCt+cmCzXU0237SNhkQEEUw5gGovqhAGJW22rGQres5IS8MA6ASgHAHKHD+rOQHfPA8/CNJ8LXR+MTZGgxxBAJw7bYd9j3JIUzjIDNQeX7J4P/Lz34sAPCr37FMkvgWH4gEj+yRNwa1lM99iSy0V9naK+1GAJWyveWI1ARyfn6M3Xb7bdd8hHE9w+KaLID1JXlvPfSaBpo1VAyXmTIe9NYQqWZsDQ+AAbDD/kJQVqDGITIUNgBAMq366nhA8IhWHAhyVwwA/QFhcWsf+2ShNPUya6i13di2gBunZFwS9LWIjEDhPBkxqPPD9TF2Zsfx/KQ9UvxJBrzoxIhIsQEA0dfK2vFabqxmQgSgSVEqS5gAAGrJ03TQLTVYjJOuxcfvIPdPwFE3LBqHtCLjg7AHKaVGfH5n/2E9UiLL2dLLhygY3VjC8+szfrTTuoH6AgGNBcB3IrnSmWCFQROirwGASIb/fwCglauYDAF9P/96spjzhvo5gCNvyHxPaUveBQB6WcLAI/dx8733UAJwL3a7Z5km14ViyeAWNGMLyNnQawCQ7DM/J/XsBABZ3B2W1WFgu5SMa60LbyAgDAC/5pBrJhz4mVr8MTJpCwQLl9O2jPaLRou4pGW72XQdoeHotS5vMU2MYjObfXQAoOl8XqKkb+/jFayBfe16yAYA3KAxKYrS2FP9kuEQ+mJYykQoPXjz8zQP8grozszwXCEh5PPlSyjzVUR2/d904axri2rUWyq4w80SmTZAAA5GMAAvLy/jwkmBujaJSJedHQwKNYO70XgJkL4vCWb8+eZyiBfnhDRfK+vDDnDpG8YBw5q1VefqAVZGK9dLUYhsbXXHZNYSA7RnCaSeXHvANTzeCS8O9gi49qprzkjr1gYKHQBqzq4x5jPRQtqZf0AAZxVYhyIKHD8rrcjhuGd9Vi2AtwJFDCoxtPGAmajZA65/+HM4AW7GH379mQcVGZQpSi81L04GKoPyMwxzEWfMdwEAtYm5Na5mcmhR6D6rzkyjGYMHfIaUAGjAY6tjJgGtVKBsXhRqMUh+lhJvQNQGJzsdijEMYwCmw9kYZwCAne1WE1tMZeP74MHBYzox0toKXAtMvx5n7bEwe2m1CwCIe6EOLjCpsXhtbZVsQZ5AQOqgHJrChQGglQBAOHkf43jVod376RNjWRbj2GbR9uUEaqBMPRL3jssHoe8pDla/vDpBAqzx/crMpR2W5wiVGy4BBAwg/pGcsiCca68dYNlPYKq0z9wC6+1EVhJttK5hr+M/S7RgyC63hZU411UrVWe/duo/8RKf8PmKLgsnU54V0UFEPr9oegEAN8T44J7B920lAL2/fuc73wYAyOr4HoUtDggmAFi7arrbKPv1jTJmY965N1uhkzHn++8fHtnEoRB0+MYKOAYH/uBZkX4S/YYuDv78u3c4a4gLpymhU9Ga8SdfihsYjG3wwmEP7deSBZB8Ig80/dW1CFyDSQDSOT/rQFikpz2cBKdwiwed62mkV8pQw3Xysgm+8fDXQMKpMJda2wJFZO7WAOjhTjEi3hJ5wysEPhVxJKri9C2rnblhQhH671lfFEuDK0Lw57FtqraoHy+8CBR1CHupFwCYyzIlDZlqCYmHbqrbb/agDgO/BxoXTqcDBzdhuE4AwPmMSVs6UCiRbOAtmTSDSd4gXJsBAL4nhz8P8XQylMbkxmyFwc/tcwEBKUjqEM7h4oEgBnx4G7QBCvTK/VLiRx8QBi16Hg7ILovVhqx/UG2yT9YTrTwZgJQAZASlDaIvLkUwStvy2fLqaCskDFJNBboCHpj77Xi5nmfA86RAifRUU58H4+xD/uAXYAA244+/+WIBAKpttTEy1YrYwLA+l4A8AUDuAf6fGf2k6aFdKbapKZND2eLfcviXkYwWa5UQ4sYXYJY9maBcNVSJiayLFEo+7o9qFXZbbBYbP+v+MV4O13HfeRjNWwBADn6u+dgMe/2RtYEPy2M1KIhsgBgAdjsc9pxKaSXmbJWOJiAlqgL8U1kvIOQph9bthAXAQPfjBfMQxLisO5Rwv1LzL9c/M5AlVvQ6TIti6vfCBabV032Bn5UdBkGJnv/S+TSS2OWZMgcIieWcJeB0iGENsHW0lQDIAvjs6GdAwA7D5k3li/5LB7XLri5BTMA5vxfv/XxFd4MejTrHwlqumYQIgv9tAEAHO5hGLiC/VwYTgYHW+ZN4onNRZWKu9yRiBkQEB2mZD/PzHQxAGPRS/2et/eD7h4dmaIu6zKHZAQAoUm02fej1Qby86csbFjqxDvsYGpgB8H5y+5MOB/6dPQECAGCr8zYAoOsSlVoUeKuBFOVvwcmavUjmBSveCFZ62w8XPwCA0WnARWppbKvhdD0dlLgezlNPd4JvR2cA1teAOtsRQUJUiYV9oty0ACBm07zvCQ5kwFEMDUaCTo5NAdA1Yx0w2op8zg0A6K7hgMW7W4Vq7RkP/rZRuRADnlotGQCGM+kxtOiIQUYnDleSx/6LJhRW69RyFGjQbgYNLR5yk96GFs4oUV53XAdZl8U4UmX5VCyHASg3yF46mk0B2ombcYEpVAMAMyNFp4XqxwVWAwK8jRXImoDW40lxrRyC9BYAcGfjc2MA0sbEr6CUBQCkgkKJQF7iERMRoMTWGiIui+Pq+TjzigCQa64DtzHGB7/8CdfpHz/9ig+WGbhLVnwuzdWR8+69bhjc20RQrnUwFw5a/L4MDIv7HChgg7zsyRnUnRk1o7Gql7eMaKEP8XhhXSdEgqZtQvdK01a8ORg+6SHkd6Fxy+rYue/u43y6j9teACDAIrEL923aRuu+UExnDQme1f6mNrwwjWsGAMZF++Nh7MGOeTCZWBsJpVWgMIB367Vq/7rOZMpkD500hX+DDffTbTv2mInQGdm0vkZP0ER1S7GihjtxzdNbQswlQbX5QHrNh6nLUDD/P8OWafwAkLgdVjkpxnGpz1vIJsbNXnymuNXCKxDABKS1EmYd12FtUyzcP4pnkyV7LQYEIAbpbFGUDDjV9scsBzM8COMGADELwmtMq3yXYWL1UbDhuxmAnFNiUO1JEebdbbqzq2i6SWY9xZk2nTq6b+o00awMsS9vJOQpp+bAb1owfva//D7aANVVGgCAf4gVcLz+ZWWoJ97plP6G+fvFv/vQ6QCAKMv1KS5mqh6x+CcAIMKhYtWjEHk8hqCeD1rBRtanOqO7aMuiKb/W2wDEGwCgzF5ktRq0n4USK6m0IVEUA3GMqasAAAZ9U9ViVIScOi2lJBsL9zG2d3UBKHBq9rWU5wIBe7Rx1YeUq1tACAM1jYj0K7XaPwUAWDnwPQVFyuqXaUICD6PwEpzkBqaM4kMFLU07AACquXcEABgahX8OAMCwlDgNpFUx94OLXE4gPo8NRKuNTgxMtCNhA7gJQC2i7n0XAKipW/4sAoXJtOsDLGqEuM84awUAph84Nj3mxFctO8+jPAXEzOhgM+CiRS8MX2zGYmpTAcTNn9BM6BtqIp3Wins1LAK0IzFBAP3/E3CtbdDPi3kiADBAeyuI0s1e1J0/BADYbsff//b3As/cR9O4qoy5uL4EAIpiNgAo9pB6BXW3BADgK59twPcKABQjR6950czVGohY0EyEcghkHy4Thce4XmbHSVGs9kDAfa1JimSg4Fkxgf1t9xjXV2PgKz9f2D7vXzIzEZAZJGYmAIf8XB/jhGmEFIXFxU9dALLPFi8OBgBz32m7vpmjukE5HQFOHKyz7zWG3Exfy2YXQBSauftmvLrvCAB4X1LKbALMMHo31+3jpa+xzujEYhuM2CuzbNIRaFtqloVfugGArDU0t5CZSwdPGDlTzniuLOG4G0LDqgTU09XEji13bkUIGKagd5kkJqckg+SDbZBhNyuJzOwKxaE6PTwkK2uJ5Ue2JKYUxdVmd1ptm+MR559igwmbf1MJQHHJ+y8gyF0JYornAb4ukdArwdb0+Tce/p60ONksMUDZG2S5V2x3OkRqH/37vzqpQrzZM3AlqPZAqM2n8FJtmI2uwhsiENdi6P9mAEARSKOfs1AU1Cx6awfk4oE7dOJ70/vfD3qKq+5XUaIrv/i8TvpA8775+VCYccwriqQdpJF/htuI0pdfcQjh8DB1ldetgGFAQSOh9OdbLFhoFosPDlut515UkGvxuG/ZHGwbUhBTi5BaM9KmFADQgzczP9eeUiPitK+eyQU8KOGcYiaLmjKush5yo4c3+Gy3+zjtUAI4CQDsDlwzQN4QAqIM4LJpOI16fyzwM+cRLwdEhT7UZzJttiSYpjTX3QVcIw6CegYzuwwQC+uQ2jxUzPBYYAXIzojKEsRWsEyDVicHAC1k/RsPC9TgoVJ26YxOe7bHzqEAMR4dKEkJowvAh4L9KI4wSqIOQQBCi8rDpcL8iKxQmYhmR+EsoeGY7o640QScqYG2A4EBwHvkw1/+mKDqf/+PP9jmVQddssgOKDGLgh8b2VCVUmwfC8bDKvCwVowZrdzFvnOXaBJpUxLAfdltAAKa01nAlqlflJU6eBaemYZQZLBygBI4SjEnHwUP6LL2SPVm6wE4ivcxXo73ccfo7aY/4HtY9V/xzQCg5lAgrt0AAGD9lemL3j/s9pFXAQ/9Urh7epxvMO4p2u1khRsWFmWpqztpBI5TouLnRAJFN77dOG524wnW42YAeF84ywXvDXWPWQSXKen5YJYMmS++hwcu207sf0JhGoafaT1cMMwn9zcHpeMtYjKdRj39dAESDQjI6LKM4UWcKYtIoNAxxM8k5oixzvE0AIDx0AA2cTOxGlvpFUq4rWToKpDr6RuVYLWCq5yae62v9pGpNsCYQiniTWJFLAI9AOxCmLim79Ta0zkw54iohOcSQDwYrK/A54BvTH6tAQAiExNw3ztFNJcA4uSK++MWfe5hA/TEgkrKVyW8DQCAamf6QFVnK4GZLovDHprQqR902YxrAODbXSKQ7wIAFNGmD7JlmLlwDVv1f62GnJt+f6gPPhs4NdOgIPVROxisughoyMEDcWlcUaWAHI7+QGIslO10AFAL2JlsX7D4c9qymMEqQipI0VTEznHcBEshkNasEDP72c2UaD/oNZih5Tr9uimj5CCozKj1zwYAJejzEIySmaWNOb61b5gKxp5Ehz7eI4dFHaoEgEtTF8D1OwEALvzK/vi5cFPnD5AigErm7fXRrwd9yAW6mthFj8Jbpte0q8avFAclCgkRaxUXVcj90VtUs8ELjCEJFFNFnwyOhnMDt19PnvHOSAwAysjHw2f0HDXfXh0AGnVLAGLtBAGOzYPEAEQxrZ7prDk+ewocFcjCICRLwiH4EWYBbDfj73/7h/JRWACAlDpoQy2NAVZuAEAdVnBxMwDgsjavFJU3XgYMhcpbS4ttMgYoUT1ubjeTdiA6hBzys94/21kTd3RdszzFLUGK1jVnAJTyHglwm8PDbpvHuJwe48Z2/GX3QjpNwuAloJKd9O/N9TGOcOVEO2BrTxRDZxaTJKta3DjHwP/PW/x4jIO8JadVt9ktttJ6UUrzo8NcQV5TCxG7TgAAoYCtUQhIid8oIXTLsPF8AADoSErR3RT2MibinpmmhgXwjPOerFplIMwiwOHm60oHRWvhFQvkIWQuLYYd4gAnj1MOM0DWsdW9xWzEzlmxMwwrAACmSQYAlFCSiYNOb2lQQgWa1qhygB5NWZ/TDyddVT5hyjomlskTAETdJDb1TQCg265SdUoAuZdM8ew5k3SF/1aD2hR/kYDofJmi7JTQkngQv2V8eAMAidU5C6MRYbz86x+gCwCK7enpnywoNSZcEDzo9RBW9HvL9gvCpA4XStIq0Px7bzPCa7KNjodObrYiTw7//uc18AgAwAOLaKv7ePuFxtUq3n4NQWr4O1nRJlswXWpAwBuXmmM/IO2tzYzZgY3IKx7ZLQjjvRA4kQnCMpl91aSuEajx+7JwX+O95m8d8gqcvvfWY/Q2EBwcVf9bK7hRAmkAIUE+VDx+DvPYkxmnPqiWH1GZXNwpr+SZ+2aiBAAWgHbGmO+OoLRXW0uC5JnDdrquVnSjMmg2LlcNuv6+UdqZMxBmY8HkQOWeWpefWdSuxQCsWtC4wkyhBwDMPtu0rzXVtRmCZK9hB3j9ADCASo0BSB9/6DlpLNz9Afofn9c1fHr8u8RGFI/DH8YmZgR0qVZJW5Hd5wnws8RIJuDZGSAB/eM+ng6nhUQKzxwAAH/5h19/xUwvGhoG1miifV+vMGJxSeYNACBErBJispSerVjFbcvRCmQKl6rKsgSWsctNqZyDl33kdfC5ZSzrzyLK0J05KAWAxRJQBMhBZsqalVGK2byO+7gcMBBIJYgq+bh0GBBSr19jqEXDom1kjxq8WaEcVjK8uY4L7Hwt8A0AIAiw0h33FU10awDAayMAUI1Xmb1iY2liDGwgBKw1b6CcZI5UMQGq2D0wAMz4La4jSLHNd1g3CvtaCYBlkNqPBgAllnTstIZsdgf1E8EdNkycDIYMlsgUXgQwyt+B90brSWyc0xcLs0NlS4A4xoHlmta2HrW+n/MVeyndTXifiKp1QIwdFh/1FR760VxR8N7SmOQX1k66frSOZg+/eQYzAGF1wzKo06y9FlkBA2h/ThF2SUjM3vp8qZpM2qbNStLb4zsAQM7QLgLkWfoXr7cPBCBa4TpE6OCdj5sA4CLnq0lvLPu4J3W1Orwd9ac5w2xUyGJbA4Dlsln+XwBA/lbXigcPJ69G4TWxG64bbTx1E/TMF3QnN31x1EJlWo+uS+OATA2z9fqS8sRrxbMeSC30VsbVuvwBIReoXg7SMABAYJOYSAxGiauM9HypFVjrPrdyiSKZ7quy4GUzCP4eACiljACAHLQ47mRjY4c19sXeGRgJANjxEDWqByVF40ChEChrZOi6aQm0NXgIFsZnWHlGOesglpZAPLeDDtIO8DoVnRa2AIp0ZghwYRhLEXzF5NCO19uevvIJEM5Qo/THYYq4qgNZBwAFkT5AGMgTAJr4LddKtL6NlXE0AJO+Z58zEXwyIOgrHhprSyMVdScoa1XmT2czgHImIria1PcUJIXFhfRklqKWggqU7OKZIjNQ6NXC5t394c8/5Pd/9asvqLCJhqYDgNpnBqoRxFX5w/EM11uA2mKuyuDS4hkRWqhglwlog40SGDt5luu3ntntXh0NjN/en/r+xzjByCiCOWbeHvdtAEDL3x2AKQCATI9U7tQav+4FADIGWABhlhjSxZMYwmzWa4pyjgsmDOo58hlEK3CDgRF2kmh8Hb60XpU+ApsTbZ4oIDC5at4JrTMl16MtpthbbCc7jpoRDL6ldSoofp+LmSELQHtsjwb3Pud6CgtaGiYZAXGdFkOqv+P3Oimc9tWuOzf9DuPobsdWRNT7iRP0ou4wGuPiaZwpE4RFchCue8rXonWuAY8BwA4HqdG2QoFbp11GZZuvAUCgjOK5gC/GQ3uYs+2ApyYAryYGfFYcmT2Ik19MB8w5p3tTsibvS58rDQCIAdDvnId81mHSHHdrPH1jAGaZHOHXXS9+JnWOrBLptHHn2W1eS1zOsbj5ZbZl/gUFUj4Qq74RQnnxbbNO5MMgOV/Agx6NgYR/FI9O9q3L1+wMQBfmVFBKjRMBfZMHZh2AzYa01jYFAFQXbIdFYzBCkSTTiYKa1LtrMNVLWwejhqsg42XfrWv1CEAQvbD/2SYYmefO+QA8DFW7j9ixArDp/gI7pnYNraaFZygxngASViaAdvV3AEC/uxXkXXs8pJ3QIsBk/ghdeDYwyhAS98J2/VtgQvPbOZbXVBmCLCfQ+RdMgSKgCU3Fn3UGvcHUQ1PaBCZtLegZatgQRal9HCsBF4yU56djN0fZkGrbdwCAfyy2Ke2HVv/KwEbXDepVh6hKPQm8KfXUOsRr7Gwg4gM8DIBq0ThYDm8AAAAOigPd+VEACesTVSGDgGR9FXAVBYuuEsWuunBKOgnkOUCx9up6HZw//PkH3K9ffvJFUfALcNieAZ4HsoxkgotMGVpZ4utQ/Ka6DQRwyPEAMMAs8Wq6Bu63cXjcRnkRlr/EZAFTeuB68XQ+Cbe0/l5BXJck0eCNtWUbB2E90nr4cPCa08TSCNPgbIe5ETGyyvjqlNEgItMBoIuTKt8xEfvvclcZMRoKe0xcrxf34CNB0cELe+rY10vVDw2FZhkkkwz4CEsxQf1MzKIFUtlBDGhvV6ySGRlclXAi7sXziKkMwIlKNP0MkNcGLbY9rCsAgPs9FXUftgSfjGkqSfJYNQjB/+z2+ylaZgeL3p8Z/32M64usrqVsbwOlVsLuqvubUZWADiaOZhAM+dcAYMEAGBTMjnxNhgwAoB+C2wATkzXLRfdHX9XoOIfjxYVyir1FYMx1Qrjh8eB11hoAsAsE39rKv+ILtdZ2dursI5YFciN+dUmCczyaPslnREriCx8X7M+TQVCCez/O+wcOJ9AV3Lw413aWMGBSvQnL00vNSLLTfJzeJcvb2mQr5BJ19/rwDwMQF4hMb1soxnGdRnBBxjns67rTbuShPw5nmtYEQYwfgLqylnafeE7wKcj3EllnohcAgG0/WQLAxEQqfq2adpbGaYcRb9BJzSetL7AyIfqKL7sKmA1zPv27AUBKAAFVHQDQRIcZmD41SwCgbU3/EwDMFVtMRbJAPjU70dVMBHczJCPlXIA2XppbqLJp/I+oN96DJobKrmMb3KquzavlLtuOGxkabSKejZ7nECMTzcmVeEZH9XRXQ8wijrCoiXoLHyJpDWRgDsNi+jDPBCpv2FQwbNnEB1lhH0UKUeR8b4kAZxuf7FSZQxvMBQAABEjnmZQ3RJ0+KLI2/Bx8DHI/mB12lX7rWsh+xOt9ZADw+X//bAEApFFZskga/3+rAAAgAElEQVQAEKIZxQTWs3cGqARCAEAiRQV3jprFlwOm7cmgKe1v1eJ0v48T2jiTGYkDnVsz0w1ZkxYQREBG8BNVvRmvTye/nYfIIGvLe1mSMVXmbnn1v/PQ2aDTxgAArXqZaeH9+fzyXLFproPUvLdlRMP7SyFnNBhY9zJvonkRZh50AGCWCeOlM5Ezh0wJUsEQpA1bhKd/xRgGyROmJOpISylAh6OeOO4XGQ9n4Ow2svsjfu5ic6msoYqPnsbIYU2uVRcAKNFdtDNaM0mgEmvwFe2P0U1hnzKjtasdc284+QFop6xqoBX1XeJIPl98P5QsYK+pDbqy+5bt4/0KAOTwt5OqeCscmpzlaGpYACAj5fHes417CQCQLAi0pcNrMo14UAVKzVSvAUB8FjB7YQ0AUv6IBoDMQLwYPE8BIFeD4aJNULLUYzPufwcAJQ7GjiUAwB+kMSi1Y7I1i4m5iEQDrXr17Wq3BgAKBykqaFHmV1EdZgLodU96cOnlrZq0Vjva1PKrDsOidCX17dlpBwDMXuyl3gFADzLaV7MFLNceIxUgWFGtallkMMu0rzsodNtQmPehU6CHgmDjZagQe2zdu8pZ521TUiXNg1MGL3XL3EPLgx+1vBKz6Y7o0LOq2RTqOoPuGoD5bEwlQoQEJbZjC9vi8DmZKYumvHgYST3DrtimS5jqoaHK9Tlm1pk+bQm09EwDAHDwPrCBmRhpnYjJcMblA4DPvfWmJ8DwSDrigJVQiAyAAQBbqzhsaS5GTWmbOj1cDhN0l2BUAlB9WOpliRtrkTlUVIcJDq+jCyh2WlkDgGxAZTezDZAOY/xtCt+1XDwAOhNaC1DUPu5JFfICKVCumNlyNnzV6nG9qy4cfM+HP/uA9+tdAKCvIQCA9L2vAQDLJVgwbt0rhsQ9ZFG/l0e+g3ySR+ifj7fr2MdLofns95olS2c2NeKBZl0ADqcnUPsZX2y2Ts0Yen7o8ihONqObbeZFjQ0G4RgAcK87uQHjBOo643jX7JXA1m7cLjcdYEg0zOw9GHNU12FsomnTnkwDy06JIWz7ZCe7QYZ2WWq6+DPeg0CwhLD5HpjyaBgXWktzQEaJn86ClIPIoLHl02p73E/sc5Sn0sI5Ay3BCz4PtD3dG4CzDHiNknFKxKf9p4Rghi8mtjHown2AKRKnTypRYgmF69wxhM8sXQEK7IkHTHbWrYa8EFqxOSCqrT2UP0vMnvuVzio6+dlfgVk6AYQAgJhIAYAaB94tws0AgOFUyXDHuKdzqZUaW1kiiap5khbjRP9Dg8X71gTqJQTkYeTzM2Ube4LgfUW6fDcAUBt/2hCnVmLzJPcJe5VPsYVedDqj6XCNi5toOAb8tTNQO/STQ+To53Nq9H+CGksp+31Zhc4D7k0AkEOhsq/0VPJE0fMP+uEs+SjmjWRCY/JmpObPoNraqPwZeFBnRnmCQhgAi2ZIDWNBEoNM9X7qexHqiRJ3dkuKWgs+SuXUSwsA2DI0quKp6Ncm6W2aROYxc1oBgDpEW4vMZGWcwVCFDABg74FmGELPb2QQHsZhnU+xFaSCraDNNSpDWgKAXC8PtfRVl+o/VOPUXFAk6eej9e+r9iab9S9pMHYGAPxeujgaBGBBcJa22SU/Zz4f91jjbWDQxrARr21TienFPp6ehLLZETA9A7QHrmN/UpufTg7X/93XH1p2GuAgWCuDZwKN++2hVVghrKeaSWBgoeJZ5lISYyYFTJRV2J9OhnOoDQWnKJHAJ6K1+C0BwO/UhscMUuxBGKKAAABM6lVYzlLdU/Vu1yLYrTCto9XGpc9WwLn1yDsCqpY9HuMIHwdTRKKRrTnKR4RQzvV73HOUlMgA2HgLIADlFI6Qdn0bd0kAINbQFt4FwLmLRhkqBIJbCVhdLoFuJl0sEZmqBOB9Y3tpZrAUb94HfAGgN6LmKJm/hZt5fdK5fMQqE+JwYhu2mvVdRp1+KywxEkzPVjgybRGAbe7jsrkRCCT7T6LBZ+mf4zAlAAAcUkwyMndk+nAsgHecNh/3ccSwJg8J4ppIZmgN1DP8ENJJtQIA3IJxXvX7RoPAOA59B2de2NzGJl5hkqoU6rjJvR0QwJiKW5NZMN7nAQDes3eaNInuXmgEGFugucG4bbNo9pVJLJ76C/mESHij+BbNUE209TNXMimBnz5/utjiQBtQI0CDNlDupCj9KxmbpkAC1pY1u3wWlggagJQMwgCINdI5zjbuDAtrYsnN6/2OswBy2/gDESE4A0+9S0HBwcE0XRciBDgWgFz9RcQNbGXwosgFavzj0ggolCM+AERMPNxbmWD++1TAC5xNJzJm1aDesnn6wRvUhg0KAAJU6/aSKGCVdd6o3q/DmMjdxiv2JKdXeFTyVtumTYPDyzLsJXc6rXphOZwhYNEpsCb7tWGJM59412Nd0cbcph3IFMNWEPQYnfP5YIPxoPawjmTXoZUZeOFD4BqlnbgQj6oMYKOZPNIlyldm7n1vFC5BHQ/uMjXqOktzO6Tv5OIV43NuHINe3lPrCsLKBE2HAYiQRtS1JwhiDTvND7LGO0IsmFGt6auF+OxA5iD1g7TazAMfRkycesaOgzvns4NiZuwBSESfNxG2SjuazT7bSvE5ApDkUjj74rnf9tMaNbVJrSdt4t4WRxre+08BBtepA+K7fvX6Pr4PGgD8+uKT343d9jZ2HEiVAVaRGOi5XCHilPG7NfeiPTkJb2zGaQsKO6U82ULSLtb977QqNnuRfZKvsMDeQgQbVzNml/pEAc3Yf4LYlApKn8HfOuQPxxMvGGwSFN1iA5DlSjB58ThhATrEBzg0KitC4KxZEXYoVTZ/pXhWQENsVsRpBIELazJZX6NdEqY5astVbRnXkppy0/aKc3QJZ7MHBPf9jbYppT4ulZT37JJqzxYS2Fw/mtaXtcGcylRwxpEnYYvQjnoXghhciUTIXM89PjjBYgk21ugpz2TPbzbjW7AdDFoq3yj++CsnCsrsZjHnIUZeXM92W203KKVW9rzDSGyz4Yh1gKE4M/J6cfU4wMngmZIvkGereWTIZvb0E+4CUX1tjAfW99LLJokkXjMJp4zwcp+s2Wjje3sroW+GnnNrI4y/ohx4FSOwujv7mXORQkVT+DHJyoMqLwoaAl0qSapySZ6HhdnZb0mueN69PtDCw17kc2iO4nEI+BlWsiG7Xa7ux1Lu8FYQ8BZlu2htHMDuc2wHfNG994cO4CDvqtdrwZOW8xuKVpw1SNm4OjN31s/M29l36iH4Pt4QPwi5YInaxgLJ4aq6jGhcqsjbuM0efNWK5HqzUmIH6Am1qpTB14mjoc1lVgBLbWIy+Fir+TWEw86Drfe2BI/2ICBT4c2dJDKHKbJYLhybcMSbn0EFARQIv/3ipyiqdvrL62Oq9ht0jP+3FG8K67yLeA85ytTG4n6P2T4T0Dd7lKdF51x5O5ZZUA9Ou5xetyhT0o1yT0RHcAVv6DuQgbIEAvpv9tnyGOI+2FA8xqzWrwNKWcJAz7VPG6XHSWN9sQshQdNInEE47YBmq3B/7pyomk7iCIynJ4TEhBZYtdcVRQ4qQV0EFThaDT1BvYK79wO6APDry18JAKAOisNKmZ4JNWoZIKL1uFVkVpycOIEAwFuGIYfu5+G/24wb2A0Y7VwAAAywcDA2wSLzAfhgIABjTYGxwaHcnAfDNiDHZYkKoIRumBKoAgBQa5DsjSVmHby4dcjA5J7Gdo8CAMmqmSRs5xQ9TgYFyEPGfBUAUJlQJcAaqOPHghAOAIB2SekTRCkTiLA7SbVmaVGyG2z9i89/OOoAdSSrxIpJSgMAPK/CAqr3ngcbNBr0oVB84EQ/JwfJYDsAwP6mKNJTGGElBQaorxVFdR3kJcLWAqt1hh8Bxf5CIDV79RceKin5pbXQDNM8VMXPp0yieDHNlHg+ZOaEZ6xUMkB1ukqjYanjkBX2lZpafBv3ttqpeZAnKQQDcHuWhqAOd4FvlimrNOPsvwHtaIM4pIu3RtwiwUSyJMc0Hcz6DfAZJk1zF+xlERSW88wXFDASABWWXE69YOYAAGaAXoAAg7qu28nPFwBA8GQ/ehyGTIv3pCLIMBRMKCgtlM4hzAsJWclF6MOhqP9QEa4LhVrz6qqMiW0ybq8hAGk9+3WI9gzUWaceeHfXio+jbX4DCAxC8njZFmfK1QosL65Q/ELueP2MPQ3yLqFNasxFAbmvFfepPSkBFqhkEZQaimktSLjPEMFlQ+buZn2R8onXf254Qokp1N7aFSYgGTTzUSzYRtcqWzOGdb9wDpd++AdAKHCEwlJrXpTXCh6qEzJLgvmIg5h+bgsnoFpDJexJTV7twPrlAJr/JTqmkYxKGNJC5Lslqgv1jkDghqxF9obQ/oqdWYLpYpGsA+B29sxzi9oIJBqt2csTUajrILMkqQRCsqbuwJpiM1YNkg16EJFbpHpNUM/bzIIzB2UQyHblvFhlmAYAejAgC2BQ/MFPBQB+/5vPx94AICKlDIOJoZFoedVW7zANIxBQEBWDo0l6FP/R6EY6Ehz+OGyezy8lCsoe5uHIzBafCzX0HF5uPWPtO4yOTvYCAAAlBgAsAeEAzRqEwDJK7pRZrFGRjmM3tjt0A0zWBOBE5QQNm9JERgn54uKJn6W2h6DDsdJlJAKAy43ZP8sAbOsFAwBg/iCFXiObUVfv9WG85+nJAEAru8qgzPR1bWHD3gkArJEJ6Ez9P/e77GNxSCUWW3C83YCxmOOQ1zGmInpLtrQf1b11bcJYrMHSWiUu06/epZN89a5m3LAOIyLSJKBhUTVhdLYi8n3ZDeSae1pI2yHLs8GDlVQCiwmVh0JVwAWggtOhOn2KWUxbbeqeFYE706Z4wQSpDnzBl0z6JODrCSBLaFl7ZjgJelupcwUAcv6tAYC0HdCapASyfI2KTU42+s9zXacEEADAthmbmHGvuDVrsQD0+ep24H9hg1lBud2fBQAwXdrOqDI8YE2oiT3S9x0kzEMrva9tkJB3i8Q3ObB8eJWrlDdU6v5sj8GCdEDF3yebw19h47BVL/aNpKCQBVjlbOoO0L56caPqd2sGGQB2ZmmBlEjGAZ8PJp93uxkHdhk4k47IrygyAABltvXbNzF1clpJpu2mkcHVUtdGAmedMu42UVo6HEIR6iBcMTudBiwNxaTOSYeDWqThyp4AKVQ2aHPUbs9XuQNWBo1Nh9PC2nM9a2VwEeGocJfMaa49AgjOUtA4UKL2BiVE0yjz18Et62bVy/SeBACgjcnZmwFIvbCYsDiTSdXO1RNjJtP7PJzdorYGAB2wdIc8sSXIaBVAEphxgJZQK68fJL8q5eCDgfnA28cngUHYv/q66VnABz/7kHfqD59+MfZoI8OnSiaSMoNtdYtNwV0yAEBdNTjjAStu3Hu2uclqFiBZ9xtGLxedvXmuHJSUefXZj679kw7O4e+poQaK7BTaoKUQh7GHPgGAbCXSFfajqq7mLHCN0OYj5bTd2NEYCKyi4ha6cAgAsn48MEjCtJnxMpt0vGCrr0WGYEVuV2gTzlKMc3yt7Y03Y5yOAGjy++Dvu1TrSoy2Y396qhJoZewEIMr2y9zMDIAyPzEABEa2qs4aFDCcJdOIwNKCyTWYBGmLEoj64GdnjoJ4GIBaTysAEAYAKlpV3CzU9XXPLL+xBmZ2OJyJAC/Xmix9qt0Jll3DDgBi4hkTNXio4D641JNUQetyDlHirAMCSpRyXbv3s2f+cXteAACBAB9kNr/jK1rzEpCQEAihqH6FJ5rXlMSoEDA3efXxqpwHIzUnLj1B1hGlBHjReWORqgA/2I+8b237N/6Q8nIEyQQA71kDgKAZiijTmQRS5nCMHKDJCjoOQtjtvzpowqVFWa2Db3aycIHg36kKNXpx1jqFb8p62PLjG5E2pxyA3HTdgtTZbA7ZAInKXsXXaIF7QwcQcIqbAUAYAM4SyHhY1sw8kxzOd7DkTMZgqlH2nZP1oAEG2x11oHIxp5feAEC1IhuM2MmNGy/2jsnefMDV5ooHQCmEtdkW/fQGADrTm8LeApUbjGyaQC4MQNiKBBAuWwJAl11ooQtjm9nDSmqxAYA1AwA6mADAM8K1Z7IhdN16vu484fWuDv+e4dJJTpR7Blop+KlGxwBvAECGqwMA0pIAAJgrDtQ+/dyTPaRc4CYht7ZJW4JggmeJoM7nkVY5I8Co2EOhJkTUHvB+0LQ1G8O4hBUQgAgJWrm6JppIT+uXgwX5TDoASJDCe0IElOx/MgAf8d783adfjAPuNRWaOFRMyabkQOMVAQxU5u8Q/JFZ0W/6KrCLw2OAY4Zl6h0cCgRoyuCcFYNu9x7D9UhcaJDnbFBlt7Bu5vdteHTfYDZDpj4iy46XejV50hskAVlBT6AIBw98GdCamfUBP3wmGE4uoklh3PB8aJl+iQFA33z5GdDxEr9x/9WeqHZJWLgKzJ4OB64RPGd4AwggGMUDeHDYl+JbDgAIC2PnvGYAJgAQWwUn0nrejXnqup+0XdJ7IAyvT/kTBnkYAOigWwIAWqm32JFYz2QKi7kBgMTait91MLTUj9osDe/CDpWNsd/XQ8hy+Kc7oVwKyTrNrgF8bs8hsnBYWfxsZNWsDj57/GdhbBITaoMekwHIoVvlQwJMN0nXAI45NyQM4wIAgIEiaaXnr19KOOyEVP///wIAFnu/ift0r5dgt+/7fiZPfZnuzwQAPiyUDboOSZDiLMSfQAja/RQWsalsJIFHBTe/65I5mdmrf8Q1E/s7gwHoFIjLA1lE6WktAPCWyYF1gNlpLNkUXjcINsi42ot80VTGOrvFe9EHm6YjqumQQnIwSv91jD3IFsCK16pi9dq6/qxdM84WyfC2hX6zgJCZBz5/a4Pq7W68LwZFyeaiXRDdNrsA+l7rAI0BqTb1CgDg8xkA9MDQnxNFWGWuowMn10SRjnpzCtxQjBOE34YXsU7KISdXK6AR+LU1g7hLp8AWKx5xzscTmKL5sG+AEbQodxtqEGPP1kifj/ZwcHkjddDNY5yaa1deXRPT3CESEEG0quCVTALXhww+AIA/lOmHjnlRllcIXDArpjOtt2Ad3X7p6ad/fnlRzbYB4Cp1+P1ihdrLAAoQaGNsGpoqAQQAfDkO7GQRACA9bSZAIFmtbli4oP918KYaIfHZfXvzgCIFy4xxlbucxWlkLgIAkNmnBLDsoxZlqqydgdesjKZhoswATwFdh8OQlDvcWC7PYd5CZWMKxtlHeE20FWtU82QAuFXTO2/soJq6hXeuIFJ8aKMvHVI4YOLGhlZYrAWURMKgyh0T9xX/xn/3+ObEzKylCL3wkQM+mOESPLnGHkOsxOK0UPv6FbrjiaG9zjWR+B4jo5RloYE54V44cWjxPiWndwEAilNVw3RXjeJ596lX4LDTagKUy2nManHPPSb+XSWAnA3paqjY0/090hVhxkaxXlEQAIDalowMZx3eossNOnkuKuu2mjcJPY+ZnszIUqjJstuiFd6xKj4CsRsPAFDwl5WwwQCfV6yW36EByOfvDE0SwO8CAAED/eeKYcK6en8H7NV+RajnILSuobPmUk2VcTZSC1J+9RcMCFgyAHooobz5/bKTnv2eFJ+I/lIblAAEsoaiQgI00rPtNqO+0AO/qq6TwzQHqndg2A3SLc1lilkZBR5WbdPYBJna1ADQ2OeCNiYfuaaIlUFKRPdyQfU5veduJTIAwOeCujU9pJNX9Z1sVJ57WBbT3kiRWfxWdK/FO/1zLQBW7h2v7zFoFMr46gl4Yb+caTN7tH8BmRj/mYsJCJojbn2WMw5PEQ2Pd86z9+d3AAMC5ZAOInibETsLTBkgco6sLdUKFehzAIqRUB82H1Nha9RzPVwGWZKnJ65BGAIfXQQ8qpTUoelMZf9u/QMrYyOVHZwfeYDoWpjBp43NQkCyJNFgdDGq13k0FnwFM1g8d9waGCCAvwNrwpkBB3nZc6KdbwqXIlX0M3MLCEj/dxiAApBjjB/99GO+wt/9+vNxBFiigc2sTzMzw+dj/DYD0DJ/Hb6Qjz3G44ipelJqs+Wy6r26SGlkRO3jOpPdy/RJTApzd/uxKzY7e7JTohgR9GtykIKep4PHNNEx4KCgMi2TAhRhGBBDAGiVfeoupoXKZ6AOfdffuW4zJdLi3hxw6Spw+7/rsVaWNyCTbD+Ureq23dBLe0RzNGxHTXMtxb+AABlu2RGzAwBT+pUoWWGez5dpqF3Xo1un/buHFXcYiVXJNO/P+NE6sULJq/0T3TH6hhLfmdFUItGFPNmgWid81ATMFm9zPoxeB+tBFJfLRRlGZTBU8TDsKadwRpRsEGTbdeVdimP6LEnS4INwVVtuL2WXdkcALoxBdAIqz6jMhQRY3XIGANShTOyqXZCSGTqUZpTC9R7sA5Akrc7SLrjsJeC0SfNZiQHoNsSzRKEzpBvp9X/bfM8AoHqz+0zmZc+Ka2gePdtoJtxI1L/8Gd8AAipTScSSQ55BIQI5onYdsEK6tpEs0xcrep2Zr1EQNzD7PEPRic7OYu/vVZRYF8cF4UeE1AGAx0NGHZ4NI9pbjlasG75cOdCDCwymF70NZTzG8/liFfqciNUpP4iPpEKd/gRZsHyAAB5Od6pMkIWOHmm7pAUc8Z6YvgwlFwDQa0x8LYzjxdXtp6gxwKmXTgIAqC5OTzDLGgAQN5qJzHutB5D3ynCgbJ60sAAAUOREkWMT4CR4Om7koLVOj+9TAACf9Xq16l6B3g2B6ldHSYc+E2oZy4Ge+js2KvKXrnaISUiAAO2GzVrQcpeBOua1yHAFABiorQOIWDbPscCZ98GCIbPXdrouCKbMAuD7zmCgaCSjYUusnzoIMHu4XaXczz4zxReqOAFgCQB+zPUGAHBAXzNZaZcB7GKmaXDOWtI6ZQYgvdUctPoEN8apbpe4TwwOfh7PJ5lOBKkEkqYzQYGXSVKU1C0ZSQsmAQDLAHLziwHKBla6RA1hMBWAw0DEq4IdBii54fn5Hlaw1eIVIOChK3/1+nO2Jv/Osx8IKuU0R02EKVmC2nYAkKmzi6f2r2rXeR20ueEZQeyG3/KtcEkpdC33gtiilNB4lFnjwhKM2zhZymgkeAGAHPpalAUAqg2sHf4pP5Z1umNz7TuzDNwrdfQ5sTOALkCQ9wuKqFPCxwYmShbTM7sA0vmytQgwDEDieDGhOazdHqkSwHRFxOavnzH+UAYtPwY4KarcPUswAX6EBQHwtv9NDKYRD0snYrDTobRRC1CtAZ11yf7xT26jdcw7uk07MbqfWcn0e/zuQEHvWQXKOlf7QY81ldcJG8579P39/oE/8APSK1vCragwUbsr9OkNEhFdlQMMeOsBhspvntmZpqfDuk1tsghNznfKmBYIpe1OPPyiUltmioAAgVn8C3jrVwCgblibJhUNQDKn6qGNYQ/joYZpUryEwAuxHqwzOUdbYzRxGL63PSiD0lMS5cXAoHngixKAr69EZHS6A4U5s9p62CYBCCy8AfEmWYA55CmaahaQc4FiGpyui8Gc5h8WRCXYIYCwbcsUM+ltDwoxiIDIEiCFA09woNq6kiIglBCgQXSWpTq0bHEDSATiJb7BZ8F1pxSA70UGGL1Jsn/pL0wpmsJLTVgBfQImMc0ZwavNzwErPohevXpluli0fsCiNIJABt1JzEA0E7g22wEKHjQiar8mxZmNS+SIp6U+dm5xmxCVKLAyEoUAZhOpk7eBMnxm+F4p4OyOaTMbsysdRJRLJWr86IV3DRmvE4AVnUU0HDp0tKg+/MXf8Ij442++GE8YSGv2BGCGNWp/HukxPCDJIjhALB54CP67zXjZXqn45/licIaQqICtPaLSgp6T+wcKxB1Pr9yBpP2mH5pCSFkK23vdDAD7+EnZ78b1wj/ZQRP7T+tytoyKkt9bhMh1zANT2SA1CCnxNQBwuwoIlJMl9Q9eamnHe2zGxQAg61VZmVp7eQiWKFPMBP49eo2Z5NrMiAxAKH8lVtANKInWmwc8UFCIcgPXqnQviJHZn5mdkVIKv8Z90nCJmSuSlgZKpj7HIMiaQbU1uj3OcRJ3Hj4Ls+2u6pU1xTRMaL5n0le6/zuvPQ4dC7XVEtAwWDR3s+GaNrJKXAT3OIytLUqCEE0H23K7zbjvIbQrZH8KoPSusZxFUwPg+m2DL14/ZYhntsmzaYoRSEm4QGTSDf08rICr1byBsEqSewm3l2gMOjjN0KLSUPw9UVwCBidq+P6/PBxjRVMAgHUYKJNT51rUj6u/beoBSMGavm80hQ7D6QKVB1uBLhSYBRNrcEiE0g7ACP8CEnJzdK02xAgSXQGAPDHe7kbNMhiZklQvqg5aeo7bBCgKbbb8GQDACCguY1iQT6CaU3tKwPRBB7pQG0SCmVQnezaGcaxvAICG4HmQug6oc7a1fJle5bU3MyUECYkjjbLNTjDg5eBxFnD3oQOAk9HDmoKnNiiaCRkAlFLahx0A0RUlTizCOESaHhNlqCjYnbNw/TRZ4YbVpLRMs6MFp4MAn7GvQ2XDDFxxz21pRRr97/3Mep9ZmaenJweKoP7uccEWDq0cB4IYr+Sa0MbGNkY8R30a+pvLZwI/j3HOPuC16BXj/DWzKPjMUfppw6UEpGeddg0AsF6gNs8mzrqR8RHWKqyoxzh4loEODIks3w4AtB4+AgDYbMbf/erz8bQ5jJ0QnOc6iNHg86NGRRmE2h9Ve7fMbVy3j3HZyU9f+0lAluOhmYlq3DYHRiVaO2CSxWAb/JP3RVpsaW+ptkKib7duEURijbp+n9ZEDjNVEsMHQbPSWGcrO8LhBbEjQAA7EDxBj1k1n33rAIHB0A2GTxkpPLOKzgpwvWPYDoBCSgVh8tL+lbXMr2EYtLfCAEAbI5HW1HkoWsRe1nbCqrgbAKirgHHSGoewKohf6UjB+xSFXffHAN+6ADJOORTbdUVGYRZe3gLrOYck/t4AACAASURBVBMEAOCBcnK7lbVn9AG3TWfGu+GSUFpm6bjY2ImwwgEAYQD4syxFZwwukgqV4qKvIAMVUae1HSpbOAH1uGZGyALYbaJmMZIGBTnQ2ueMZoAdTX6+Op/VBvhWAMCqhtgAFSKcnLX4neSmZ/8NdfCPlSjbb4JlUTNq+fe3/fz8ucfY/PXp6UFlqxXQbOPxAA8GHi8GqWgDfaensAKceoETLIrKT091YwJK2bkazyrKxAdVfZ06zgr8fijJfHOL6aQVavUtDEA+9DsBQBaKdQYMtsykrNqFqANZmy1O5wxt0c3oAohanwsPlDbqQhbfcBpemU3qA6YcwvvG37PbIfeCrAqnDVrFbYAlcKI2IdUJrbL2vxcap4hRay0Hhw5/vT8PWmebaN/i+9gOlzV6ipZk0BJgVBoAL156ibMs682TOeZ2WmSN2tk/2nDUXulJe2YLtIGi+u70vtbF7SKnKw7sSQZg0aTWqbtJuk0oRiThfeFUdzoVACC1uwCm+GyzhsYVzfvowTYQcV6wDkC9ysYH2SeDasxmAgCij3DA6er8Wt8us+HmB6QFAOCg14E3GQA5oq3a+vz6ckR7jBNb6izA873tB0z2byyZ8RYAAHivv/vk83HaHMaern7KmrmeXAagaO6oPnvVPJ1xIZCBfcP936vFkqDBHRnI+gFs2VZrJzlpDJalLjwLsGsSHevwRluXz3buGwBT9u9TxAV7YwEAwQt0Edh62kOIogNCexY8LkgobMc4bjfjiLG/wAl2f8Tn1bQ1d+00zwqsq4xaZdAOA2B9AAHAYzPO1IdkdoS97E0G4rnT6GzFflYW/0Cb5LnYMrFmzugMAJLhBWRq9kb64AUO9NxUS+8UOd7nDQBgH/7cp2uzlq3rCiM0OwYXAID70YUzlKhK95EkxChepI+Yj3JHbaxYBcOWvPG1DP7wPrSybeJG3p2KfVh2np0RK96AUF8D45o/B5+D2+fIegR08HlN47hQEdUNwCvIwb08rebppQBUbXkWwSorL5nQAgDwc+WzrbruqgTbxIH9ANc5Eg+BmSD9PwOAf3c88doTeOLIlxJAzCM6hV7qm9DpMQNJraSJgHLQSeBjOncxMEG1kkzzmxl/sJW+4gGWxS2yR9eOfWaO7fG4AAAEGq3dMLQIHx8jmfBqAEGmS7E1yR0AuNHo6wX9FutWRA4Epri5lXgoZRh15bjVxO59vF6EzeZMV3DHFpBRXrcHncMf16i6oGkiw30uYrccwYEsfcVVdzMrzoOeFJEOfflGTwCgkipsgC2MsqsY6vPq2YfL3hRoau7AVEyz3xsBFQNDjEChCUHZoMAD7yvqrnoPXgvKABBHshyAcakSfU2ae/YH43mnNEB61DuOw5GQgbn8ktrnNAVSlnxkDSzlp5U+pA7/6WjIyYIBW2yRTYudAn21cPJ54W6CAZhWuvFiz3rjc2KgUd01otjMrafgDIybRYbKYjGoZQrUqNPxuul0Jg9a+Bg4eARcBQAwbDXRUJbeR7/8r8UAnDZHHtS0FubAqThg6lrBdgg0+fCnv75MkuisCNc/oRgCAGR0vK6MmzYAUKeLSgHKXK0L8nCa7d4jtXfSllBwyxKlui4EIAUAMgGTHSSbg/ro2YGg+4aSDQEA5gxsxUKcdptx2uO6cH1qH8X6OzydqnxHo5/bfZxh7MM1LKU/hVv4St9/eQoIl23GSwMAAh1tLSF+YRqiS3ESOpqhcGkAAAD3YuqbtFTsZy1bYy4dCSmV2WWWiERgajOEo6JKLolvcfIrHVNEdmYqEJlibDUPf7vieZ9NOcacNMlP7kQCiUL2xBTMSWBYAKCzlu3+0C8l0zb9RhR8Ro/mfVjHL4OYPnu6NOQ7LS4nh5/Ofn0ADfPS/onYOiWPuS3ZOF37vp9AjGNvAwB8z8Z4kE0wJR76JH4Pof95SbrevId7KapVN+dtnkcl4A1MTQ4zLoJLABCgk/uRfb9gAP5qdwiwreBEW9w2u5sbtYazRMrtA9T91vGiU5Y2BX95BHRA6619fjD6oHyiylInlOL1GgjrAExALmra9qTYGKAQo7q3qjdZHl8n1Mi7NAAOWBTiAGzYGpjzvFnvp9SJNLeGnKjmncWd2Rh4L/l/u97tu04AYESi7H0Gc94DjjYtFmnRh5sFrNbEeciWiAgH6PmlrCyTKxpa8UUx7ET/r3pmpiOrs0qZT4x7mJkC/KDmjaACgazbrLOnahynnx+sbKuvF9O3/gQA4LFprwNs5LQZ9cO/vADwemEAMiTJcIa05XgMdClzzCiPBXcsUKegP0s74q6MtGIWCwOveLQBLbUR2u8qX+C6om2QwdM0ZhIAOMtKlx4S0klUJkaRogBASgCI5ng/lVkAKmxTTM2JnklaAfH5EgACWJPhpSwksZ39NsKuhHLPzo82x1+hAcDa+OOvvhinLQCAyhmkUK0BqLKLWSEt4Q3tdwUAkDygDdCdE8gEaYOMzpQta5sqAQS0WSjI+ng59zAeEuAeYCKF4C8AUFoNs0go66B/n0ByIxBAa9/diQe//EQMAO43ggCY7gAcoUTytN+O0347jgAEgC9uezw8KX4QPN1B6d/YuUPmh0yWNnymMz4geo7Y3/cDAnS8n1hTe3pYZ4Pr6up46XknSLjYh4DrI9k/44EAk7Qv01lQjzQaGc3yQJzi1EeOB7e+wYx6wKf2eiyulZEzd9nq+tYAIPt9svlzxHAHAACuATBdiKwDV0E9JYZy73OsJxMaQa2EDmWCRaF1bLZtcUzqv9uiUzKCaYqBx7o3ZEkMCJR06A3Vtjen9oUZUIK5LAHk0P9TAICsaboA/gQAUCIYkbT9Bfwsc1YlSQpD2DU8vXjJZ8D9LO1BLwG/q4ywAAA/2OwIKdWVMKd5MTi1QzsAYPoApNTmIQ+st86sKWApqDctf6GAcrrrgvF/ohz7YqnFFwYgHtLOxkpYg1NsLwagULYBTA7oNQDoDEDGx0YLgP7gLDrU/wMAgpRZ3NSkEtGi6RfPycvDVC1oCdQlInKbStpXBHIEADq5xEDgwE0GhMY6CH6mnqMvsOsYxC9SoffuZ1P/uD1AwG7ZS22fyUfarHF0QlzloJxRxrLtfUsbrxcetRLO1AAAUqpAhhQXM2krZA4UBiAUXlTqGKKixWy7UJZyPR6Zg33i9W3leKm11X54xYFhK2Bmwngd+9iXxmMFAIrVgsqeNcw+ylPtfzWMh4BQLAD/3u2oimxgL8wAhPp3l0QFycwNYICXZW4BAA+2yfx6MQzei15jnAWRpncGeIsNo8xu2WOVV9p78joaq4H1/cOffcy99/e//mocNwerxnEIyK2OnyvmV83KGwctVmsN5MEe4MhV+wh0AGDdCNs3xYFpv4clZNYuFoXaj2IAMlTRzCHtcGG6pTV02AIEYAg3FvB+bA5P8AOuOfO0p6UAV/sXlD9EkgAABAE7gJLH2GdQDYx6+Bmc/V9v7NwBtU0dAPD7zQDg+n8Je9clObPrSmznPatQABrNpsTriJRmqHkB/7LfQaJ4lSb8BpIo8TmGHJOKCb+ATVIUZQ3lR3D4hz3/JvzD45lwaEyJzealu9EAqvKejnU752QC5IBRLDRQyPzy+845e+21114brdAG8c7i0OOA+rUm7on5YknA9DKTKre16XtQmRwToSnqv1LTv9TXuzLEBCOJkwIsAJtq39SaoJU5Q42ugEbue5IjMlD4GQKUobthnLHia82ZlC4AR9N2Bo6lXyaCwxnmMvtr7cuGMTQSaoxtpxuk6fBZp3gw2Li3/QBwh0bWKPgd/KHT8uCt3K/M20htPgFUosm+3/1WBi4dxEgsMAIN/775erQ0KwUNMQ+DCFCvkcQiTYl9oBrPeZd8I+btJbwoyGJ0FtY0HQc2zhqS7WsdwG8EAFrPbqkbaPsRAGTOQfqEqTwlJTfeGGWb6o009ZpezTjbGbELd4iUHlELH7aUc20sLwM5kbeNe3BjaYWpDazN5cxhoJ/a5noDA0APGwuPtXB7twFr/cgkcJBAaYqr1JmjLMXDQeh/HhU6bqEBQPqo+Tlat4YtY3MoEqVLPJWDuiO7PsEPQQBMSPqX8X4IoBK9qG4rzYGxLpG0MooAAPw+AIADLGz0olkDFkF50llAAK4KB1vbFGGyA15MU+PwRgmFm83tU21FoMuQ9L/AFY98H5Rsa7LTWEBAbIBT9sDPpKWsjfbNIofPAlkZksKq9YWFIwjQgRjalXc7rmO+0ZyHflGaktK7HdMWhWqYzOsAYDbT8Je0XrVrsOgtYEMZntr58Do8gBF0OHIZGasOrZQJooakkDKvNazhVhKwQZCeUc/kxqCf3ydD+9Kff43P6sd/9aOanlzPPUNYJtaLAADrkoDF1sfo1ydDiC8N42nCQFw31gkEo7TTntJSe4GIxUXZuamMv9b9EMBkFuPsn2WsofyBn2P2P53XcrY0AJjT/4IAYHnDJIAiVpjSeJKlxJAHlkjQ6g76HwDgZj5hOQCaACadU5ghi4XZHZX9AwBsd9B+gKUBoIUW5VRnCP4OYA88cAoMwARCOJWyusmVWU+W4JRhN4Mc+0vwXGUJC0oK0dMSoyqQBDABlGk0OZKBJFoqEag1cM/yC/Y/s38nSxQCep9wDWac7DDBDgzOGW2yaR0e/AkGFp1bYQzqPDtcylDXRd8wjf1yq2BLaGJXPmwuMDaH2GuHVWWcvWKJEg/sf0DwA2B4ntbt6lET/KrsAAEnkhdZjqPNnH+eEqO7M0w4UP9C90fHMN0zszQWuOssGNM0/TcZjMFUKW15vdB6BQD4PnEpTddBH2wnL4g+xjujvLOvEyOyjwXSBaVanP415ZacD/rpc02eTjUOWGWJXs+Q8KjPGMbPSHjnQJYk2NaaC9hqDsiIN3AAEBcgwDeMgYxfqm0FAIz9sVnADQS4fhwIrUU9rfNgRcn3GsAG/7sFsHGqXP898p+c+A0A8L7ggFYrHzZKcPoUCbWzOCq05zNnQA7i8W4m2rsO/kKyjYWwGKll/NYBtE0TVTuQIfqEjQ5HAEBla0oj2Vy4NRaqQcQVhE7RnHvaw6IsYEVqzDrqJ9JDAC1A3xR2suZ5ItCAQCYFs6coRhSbzXEEfakaLuu5OIBYJpAGAFqLDh9dS7dXvACDZ53bIz5bkRQZMniaMwkVh9Hh2jlqKI+YGAHbcdPyMyMIeJyqRDehZzsAuPgzAwAKPfkCh5rBBMerIzR9609ym23buGRx3I7lWjp8ygAA6ItgIWAXgznji4LemU+yanweaBxSR20AYACUvIdmCTIv/Et/rnHAP/63f1vnvYREak9D2WdnIaCqIASQLBe5hXGiT6ss113IDJIH3e9C8IfjHrL1mRTbUbQnVNiEhq+PFJ1gw7Xviy4e9e1DAAigimxvzi+UAVQCmC5vajJbUKwITwkOI6IYVdPSVJarWs4BAqa1Xk5rtZhSEChAqc6G4wmCz1Ntd8fabve1IwBQtwpLVgCte3TFYF1hTcnzY0f9Bt5P7a3UDjQtAPYhjLAk5mz1e7NduNbNftvaFhlAXAvluU6NitgYaj2sB9D5YGBlIyq8dgAAOwEGUNuYFydGZHg5nbLqRCe/ATxG8M31Pcwg6Vuii8K9GcfkLSQP15r9HhqDZQVymAQAyg3EtYNxWuJRSmWtBj54bGB/EXCfp3W3upMmBImYzdvYqo1zjuXbOEQayNpmnKUnJH14nnxTnUIE+gyiAlB0wrzgZPvPOn3znRH4yFpP2SG3TVtS603lBki/xfjFHIqJ3gAAsPZabAyIti2+nEFtmJX6+eBrky6gZP06r1ySwVU8wSwA/CF5INPZRt8qA1hMF3BncIqEoNc6kTGPTm6ikkhfIKNgvhCPdR3AzLQ5iUoZ42IJj3EvyIs2FFNtY1C8+j2uE/3ZVBGnDCHEYR/vy9dgTB4WslCsshY+FitBmUQayOixil6XCtxuZzzIFUQoDBzoPR26Eu4x0MqJpgX/CLlYTbB4J1laAJMovrMym2SPLgM0qhf/lsHuksJOSQf/br4Uc5CxxxjOgnolUTwPdT2ftlA7GvGG0GuPCyrPkODQCgM/mibmw53WRk/NSz7s8G7HOmzjU8+yTxXg02HNfmYc8lS6a9sokPcWO1wctvcO08yg7qZPAabTSSiETI2tQhn+dL12CACmtfeJpZKUuxTcMy8hbNiZdAboXvKZUNQmBiC/mph10Lq0NR96v9UkISLTWNtG12U8KhkpBMgunFSrpdiegMvb1a0ADvad51GQRfDM95TCcn24j1/9xte5B//X//HvCMA4+Ab/FgeOW0tDlS5XEqGOTpGpGfM52jJV6En0L4CeDIHCqCmQZSdJjIXs7Mz1iQesaoDACG4PZ0rYZAXuizAMms4xmhl0P3wYxCrNpotar29rvVyzQyOHK14DOh5ClOm5ZvNzLZbYD/5aALSqxDSfLut8XNZ+M+HXYXeq3WZT24dXdTw+1OmISX9bjfsFEwDh2WlWJ4ChKRgcT7vcywcj80By2LOt+rCvPcC09wsZzWnVw37j+cv64M0RkWWbWIvo9/HC0NngNcASokpDWl4RdMqBEfPiySCEYcG+Oam8gXXHNmCfe+PoYwod8UxbHd5zNeJr4GC+tFW4GEV9hlwH1sTNei36PiPXhxIm22trpgTL65chFJfkTgC+bisr9PKCmLZp3S6w/mME5amb0EaxbVddEkxqWRKI1bSYLflBiE1JfFRnlXYLPz7LkB0CJIapU2iqccOs7bvV1fcgzB/2ZWfgRtt7AE+AR5/FfoZqt8w4+nPtD0iQenkXLw+tHcEg7pF1btEACKwKAEFgHAmc3SX8uc41ebyYwUOLGQD3nm8U6aD8fmD2eZRz+JtoJh24Eub0tglRkKyDBYGacvC+5s1IQGJtCzWowYjiggVwFtkO16GWyT+boA1nr+zB4pem9B+RrF9AIEyUvY91LVgDgLSCjCLCpofwQ+CNHGpVWEEaq6sSRP5uFGW4yNak1AEAkK/MPD8+NF0AgBZgaGfRx6GHGPz4gAEADHjG9hq30vBe87DUQiEVmWzTqnNOcPP9GUGIbpW39JW4LD93IeZyFpfAEUDg8K0qPUsBWi/stT7u6wAKFGAR9VV3wkE4Rsc2sD4WNpk8E4b2BdOYCTdgCktN6C4wDE5+/KyJus/ej72rfPO5MGzHpSR9Vq0NdicwKOLggEjVRjTijPuG5vvpAL781VFz3/zDgJvsDRgN7XlMaU2mQ6U56QkAcB1Q/KTWtkbtHqtu5zcE2WnpJXOTmQX2HUhLUbKBr3zja1zz/+7f/m3zr09niSh7sXK4n8ulxrGGlWAt1fcoxESyG14/Wzpj/KTedq0JHsPOaPwdt5y22BKuabqjWAR2U7BsJMBFRzgEG9gwY02TLl3Uar6sm/VN3axumQlSIGggwG4IvCecCtFtuKyarSY1X81qvkQ5BsOc9jWDIfRhVfuHSe3vp3Xcnmr3sKnd5mWdjq/qdHyo/eGBQfyA53WCOydMpKe1ty/Ifo9yloCAOgekcMd9oz7AswBw1qldTCXF7WFr18IEnQx50d5j++swHTNUr0AgRMDqAmoAwGZLEGMqezzyNQAA8J1A74xyBUScEDdj2XeDHxYfmq+Bn1zr/u5lBYW9qiXYsC5saKULlQKwfpbNCEqViD6QhqJLtFtypsKxdVixBGCmLOeQALfuUc4AMDELGFlFwNeSF3daGGxlb+TcR/DX+Yxpe0MbcGqorV1VYbMLt53BtzgEG+RxnsX1OdBPheuzlecxVieFiWCV4Lfijp6I4snKBTT25BXklxh0mXSlJEC2xAJr+ay4RXywCk8r7uTJck63zEnaWobaG2t8rptERNcOYGSVTemMjYo+yx4ocjiMQkLeeD+cZLNiAVx6yCjdwSJzVDxGFtcCT48uRFCp54gWMqA23WGfjEb/Boh0SYUFaAYBTSzja241cAOAAI8EbOoBPGdbW86iq4yMdSmAmehQw8WBBw6G/IkfUA8bly00+IB42FHbNwYALXQ+hXO4jwxFmJYIMZMNAg2LIkMJQwzAeG/HxTqKUBJI2qZ0oPHRZcoyjYY9c47yNX3cOKBVHQEIwBhVjQn2ZFx4v9TCDABpfRNnFyDAwka6uyiZsqhSWf8ZLEcb/ezPl/5iU2dkAPichcxJB3sNaoyzxF0RBWbtdgbgXO4ifw0A9Oeh9+6AsB+i6CPfmyAanx+BG+u+OvwDANj+FABA4Dipm+laLFsyHVz1wACwBh3nOutnvvxnX+U1/ei7f60VSx2J/elTPvDhCQDSr18Zaad8Va2mk4Vrpw0AeBZD+rgzi9EKIQEC2x6T4nYJh7qcjOW2AJZrENGEfhwzMgFgDvDaN6t13d6AAbiRIGyyqOV8JY8ATO/DOkAdeHqu6XJCALBYL2q+mtd8gXuLIsyszvtlbV6da/fqXMfN0QzAyzoeXtbptKnDAV9qjT0esOcBZFG+2bmUJQBAV7qksfYxiKArnUUBALh1u9NONLWDTq8fZ910AJCzOEkWS2jsAvJobGwFz10IACDRMIAI5sUALWCecJ3cP5ctcBEFiulxTbzloQqu+QXg3fJEa5qUH0lbsjCDhefe5kCks+ZUtdkB1AoApAMtACAZbhKR1ikWozh4AKBVGWbsQ6lLAcFn6GB0RFbXFxv6fCofbO8xH+D5fEP3Fssh/qT9rJQmJmXC8XzM/XlT4M+zJifhbD8dCWyfxQ20dgYaEO2ZdkRJl2NWmLHBLewBSd1pUvuaf+5/rkTjVJOnq4Xsstnr2inuBP6UAMYxlRF4NF9mPGLWw5zBRJw16ACEdLrKXxcsxEkKXcTXa4fUWLtoC+CKAcCfy2s8x5CDqQ0WeuDIU9f3IMJo83T0W5QRcGFdBKnvgQkZs+WmHfFiIzrnm/Z/IPFimqjVBx21Og67FQ5Kt6cF3ecaVdPyrISBARhLAMh0yWIpTLVyAY2dzAAQ9dsZkPeMPgd7ip7yDMYgdQ0GGj09hDkFQ1HNelYulpjezaYSrd7LAGQBrAfAeyMDYrcFShPM2kVlIvBQWBjQ5AwgLaFUBwDBL9RN0jIErD1kYRA6Wv/RNqF7jKV5hIgUGgYFMT0i+1Vc9Hb7/vMfWbnudUjHuwsftFE1LKip9+4AqwdP1dABAPT++VkxbNJU9IDLcpVFnw3Fn6puJiuZ4rgdj/vXsyqat8dFm9epAADwqwEA70+uo3b4ydQk1rYCMH1p6+fI1foANHc7OD+yBEAjF2Wi3O3Ne0ElAFDQeG22DbqPnW2EPtSWNOoRv022FfTnYs7+fQhjb1crAYDVbS3n65rPVrVc3tRsuiQ9uwWw5PvwxWu2mtbyZikQAABQe1LIh+20Hl4cavvyWIftsXYPD7XbvKr97mWdz3CDFADY78GigTnQuj6zXVjBHyzANQAAUAkAQLkF2bfWhe4lGDD8WQ8e7pZICZDAPyCgG2mli4ZCMQOAxgSYEcB/M/PnPlWbnTpQoFNQlw9dPAcAEOJ03AsBwK2cFDMte4IMsUmlipR6m25HazuW7qTlCUqrNltdhzQJ1p65WybJTLL+fJcPA87SCc8MtaL3MpVcIbXnUsrN52ksAIPiqaazwaaNACZzSRRLfLQ5/bbHwsAAIHlI0jsybQnZElk7RQrIS3zEOrAVc5IbOVWK1Y13hhKueA50zR5PmCGeKtb0YXosPwyxLfubf94AAP9Bd0gTUecWHILu3vccVEcK2+Kq2ndxIG/EQIcmWAYAjJlmAwDsPe8AYDwgRxSlm3DZbkilPfroB1V9+mBTrhj/HcWOpurVBnOmiEdHWaMoLvqU06ISEJJQ1x+q6kz8PE0R2rOk9HFqldsu1f3qwM5L0KUDA5B72FDi0EOeEkAAAJHevnvZt1Y6es4LZEHEJVMUf063bQEAsNWvsRaD3e5gK3zBLLje1J7DMNqWNTD3LpPmTFBhPz0oU57irNOynxt6gPmsdsedSgG7fRMGpn8/BlB8MoN/AoGoAxKmmRnwiwEwhR1DG3x2PrtWtkkrmpybeKmN+netML3cZABUEGxOYYMPAA5YAgDX8Lkhh+yo+cJfrdt2YNhWNwwq95dLZFJ+C9rl9fOZsjZg4busRc1xZLill+U7fFxkXnb2bGvJDMCXwABU1d985wdJeVpkzzpXkDrXDhlmu/4OAPRzuN5FqxqkFEAWAMzgBQDIUBx3rlgDgBIU16m9A3D4sYNgOisMShEDIbYotn4UxK4R6Oe1Xs7r9uambtZ3tZjf1HJxW+v1Xc3ma9KzlIIg0Ap513Q5rcV6WfMVWARodDZcM7uHc92/2NbDi10dNofabTe139zXDgDgtKvjCcZg8AcAA6CmB9qgoxuHHQAGALQQDjOioWESu0p7Q3vxAAB2EOHfigEjCBzGyOK/mxGQ3G2aHidmT0zUxNkzEXKXcvuucdDN1oKgSyJF6T7ioppnHADQGVyVCNIWGxBA1iI6AR+GDGKN7fKWizGRYwlnn1AHgDOparvB51aHEk+QwQtgTKQaCNAFWOMlAJBJfjzDx7ZYY9IEfX0fafpTiaCwfsHncMv0W2JrDYAzQSUhuietfDeq74f3eBMAkB+BYiX9GaznyLnHqgzjss+uWP2azlb7ubVZFhqHYWRiY4CEz8tk2x1u3LMZMPXvT//+1xcsquq/nf83Cox+YMkQY0DCh40Ht7UQ7erW5uExgDro6iTtg2LwM9TTRLk/2AQ32DT85jUAQCtetIMIqsnRLINIdJgmswp9JtJDGTHo323o+9TbfdiJYlHtPSBCS0W5rqgUteuIneyCui6SsmgwDABRa1zuZJW64jjc/iv3qh3aySIzsMnX0zzf6QT46xkAOrnl/ibDbSUA1N20Ja6z/gZ4hsw0PzPqG6L1uGYALoGD3brcBgMGAN0HyOQgFkUZJ/MB6Ddh8U0Wbjb8WCNXakCS0gAAIABJREFUsESpwJ0CWeih6fykaPTjchYBYIa08KZDNKhpi708MlL0VgUbgqsePegAWLMWAE1GPLIlY1bfWAg/amZAZH7EX3GzMivpDEBwSw5++WVYbMT3ntTq7J74+Av4EHXTuHw+BmCC9/nSn32F9xgMAA5ixnKv9REAcFz0btvWfzBUgApp0SmcFrvdqURSAnqcmxAGgGyWlPkBixTgLiUyZNAnCIBv/6xW8wWfrVrfogQl4VCLVQcAUPdj4NPN+nEtl7e1XN7V+uZJzea3dZ7Ma4cWPvTq4z7P4Xo55XvOlnPICWo+VTvt9v5QL5+/qocX2zqgC2CzqcPuofa7+zojSz+JoYJLoKh+iU2nAwCIBiAzE3gvZrArVpeHsm77WrAFEjcerpg7AgSsidT7AxJpjsRnqOM6f84kgMK5DgA0pQGslEIiAOSKGg6nkEwQLfh0n7yEcpeDcFoJgIzN0LeejDrBziWCnF7ZkwHnUfurpdFMBE13LNZD9wh0p7AwANjG+R8nQJfrIqILAAgY5pnnluNg7ngv8Ow2C2utotiPK4BOBoD6Md8DnQimzAfFOG/9oEFwhwMt3wcB71gC+K8xAII76lCID0mGrcmWSPGlASq3gPKnKfaVzo7r8MoICBf1vx3+jzeF0PZnk/8aAPjvDADwAUVBWSgyhCsAgPNetK2wVSPIm1o+6IstTi3b9JQlq+hHp8DxAB0XVoLwuFhFoWOeOeqhPbC2flgKOPRwk6FHEZr2vg1R8JC5DQgSC2ksgRBdjTQO+8yNemGHOwx6Ge1YU//Xd/88gw/8ybuGQvcnvuKD4CZtXEMXAEUzHIAhMdB4r2I4w8/dfOtFh41tgHgvDuFwdjHe47xe04AMm2pcWbSS5sYSA5DMf/wZBgQI1cwCQAMQABC2KXXNGE4xeHJYhmhPbi63o7YyACcyGoBRNIZ2w06X4lo2u40oYJoWIRv0puMJMmEfMGkzd3Ho+ea4lSYg9TZRkr1eSgXLfq82utRKBzFmDqYGnq8HdvAmyX0zmwM/22ulMpbKvYh6PlQeGIDFST3xpBJt7Z0yALMhizzHdfulP/0KXxMMQABABhWFLdGxpNbAHKYBABlGJIYGVrd9Up5ax5C1a4iPGDD51+eL69bCWQZjtD8h4wcIKJj1IPtH37/KINSDgapl6/+kFqt5LdfLWizQbjgRALi5q8XiUS1Wj2t9+1bNF7d1mqzqeJ7VcYKvSZ2hIQCj4A6J2fRcyxkQwqE295t6+fxlPby8r8N2V/vttvY7gQCY7eDa0eKH2R4U/NEcBCq2HWfa73f4e4kAAwDw+TNYjWUAKr5PrOFm8BXaoAGydjtpCVj6MVOJf6PfZ29dMUwiIQgE5GwohlFdWtaRZE6HQXCeq85ls3YUJYZh8NwHJ2M0CXO220CyRd7xxohGPqWuPrnT7YpOQAIMCF7gXniAa+SCanUFNjMAfOCyhgZwaoBzEAA3Onso3XEPXyQzGuXd7IaH0qxCOsC0nFhz9ql8ERAgQKDtKUAgLNV/hhqxC11Mz6uvE9YAuJbcIYBPZB+dEoAcRTuTiU4Yngmc1aN+gOY6SSAgcMf3yqF7Otf/fvo/fzMAeHajWQBiH4YH0OZd69PiDXDftDAvrX6pITio39p4Rkdahqm4T3zMZvP3DKamLfEyF0rlN3ETg4FLbuwM48hxyDjDTn2dCmI/RCinG3jB9VjYBQQF+h8qcNCDyVijURgP7Tdmb95w6HlmH3zU9qbYmxDD7ERAQFTt6gRA5qNhFReLY/BREHDqIsAEZAEAK9CHFhQFKU+eAwWMIGqaldMJQf03ulH2oBcUxLBs8FoRceWPx0CSDat7101MBhZc64H9/AIAyBbxewEAuIB5SmKCfOw+fX+xARL804qYuhaDA61nBfDwHCA6yiGKvXu/uWfQp/jJACBUI0DjQuq5pgHwUdAq+/xsHvEcENk2Np7Tdie0PngIjG1EOlgyFKnbjQYYp/VwZEwEAhQkSAEnc7FZDH/WJlbLs1XQbucEICOoclbPeeAZymUb1T/60y9zvf/w33xfAMDjd8eBYMpM+rS59jky6pfjfpln6rMPk87IbQ0AQPVeAQDWrlnzVr/8fLW8AADLybyWE7j2zfksKbPijA3ZUs+WAgAQ8Y0AYH3zuBZLAYDV7bOaL+8IAFY3Tw0AYBoGnwDNvsBDgSNg7V7V5Lirh1f39fL5R/Xw8iXttY87gAAAgI3AIZ3+wFSBBZBJEAHpdsuOk5QAUDJqrWGelsdM3Z9XM+S7sG+GTpbttrZ4ncFTI8JNAWp1BiSJaueRDmbVufEcXWJUl5aAZGN4QoenGZNAFRoggfbXAIDPlLS7jV4TBDOecsoZDA6K2uu9PCcGYDhbG4thseSxaoWHCh8p2vfaaSyzAGZTAqO+3y7bALGusd5HxlW6lJSKp/RvUHTX3gsrEcQNAXJb2zwKPX3VQZ4CW5/PDLFO4HLOIhiPZ3fOydzP69gx/izBIZuZvZ89PZOnpUsd6vd3Nw1LzHGd1Fj6NF/m/aIPUlkbDJdcZHGOx0iOrMqT1YKnFtDX+Ksd8AxCuU06xJId8EMEjcFIwUE/gZY0u1EiFbwuAeSQa0AC09ZwA4ca6XWGPd7Q65saAAAGQGYTHmNqO9b09o/1kdYTiuCPEgAG/IwcvN8wf5SAe30dXEyg8EFhhl5yBh9XtwQu0VUoVdhIx7ES14c2ppYAvgmI5S8T2I1is7Bk3WofgAgB7bTIez+ULLJRtHnF1/QNq0/MjNcberxvIwBoqnIs3dEKs8l0+4qSBlJtUdEAqCVQQ17iw96Ynyv0gAXc1sRViUhZz4FZIwypIBibgeZlwFO7E0oALHTImN6zHMB8kBuuJSbhBQT7noTGpjyIDJJ6boP8G5WI+w4nw5b9X2yldnBdAoJLHUvcDXPPc0hFpRwVNYnTBAIPg8J1z04QSg6GXvEaMIXaSl9hrk6n+uKfogRwrh9++3vMSqXlc1+xFfdUCLtcwgPI/cmaV+8aJW9EWiQ77Y/g75FRes5es+qFVy0di56vBbEnGIAJGIB5zc8qjS0dxADZUaedLdC/P605VPxkACDiQ5Z45sTHJTQAy7tarp/W+tHbtbx5q6aLu5qv7uo4mdfi5lE9evJWzZbLevWwqYftpibHfa1P+9rff0T3w1fPP6z33v1HCvtgH/z8g/drOV/QAAiW1cz+d2AA8GXNCq24wVCBSJBmhL4AbCNVYNN5oLo77qsEXarbA2Bk7LULUQZ+OvjxzCU+3DUAQKbL3h6gR0h9Nx2AOgGSUaoM2mvOQuRxscPPoSQxzmvp5z4z05b9RxznZM3xYTpDidERoZWbpOnSM84ZJBCTdc7LYBeUAICyd2fwnoiJG4X7JgAmlN48VIgIZaQ0dphl3G7WnABATnN9l1ZK54S8OIes3We1V3kt5stWVIzXRUsW+WK9NDOekfk92iDz89ex7YT7zjbmGEDKL4bMp31pOA8CLLefOZ43S0pI5AgA9CujmvUoLB4PCJjNa7UEY6aWXtwTAgBe2GBy8Kbg225N6kjJGHX32EY4is9ahgrEaxV22kbSJ5/sGk8AQrQ3AYDrloprOoWvAQYAB4zpYQnF0tefqXUDZWvnQy40ZMMQAY4AYAg+17FsBB+52fgzAABtsG4eREFLOiLs9U/k6A6A6ABw3+ik6CXWlLcJdBGKxHbSHOyYgWrM6psBAFmWKwBA+i3tlmYHRpSa+54/G+v9fL1RUW7BqDIAbYawbP27BmAkQ0xtONQia+BDHS11/hEsXoODli2T8jwSAIAyhuCJQQXPlMN11GaYEgBanjLQCQDgfKhaYv+lUH5hFKXaPGjOtP3lmkP58QCnk6EZADMJ4yGXw0ckibgL/b0OoAj9cmD0mevSOJDNGHQNotOlYZEITV04dl8Ro+M6Kt5Sw5B0xqlcdK4v/plLAN/6noAQdZpqtWtfLptIPa6hSuxeMWGk/eGDNICu1f4FAMSNqk0Ja4cMwFG17mSdYKfwmcGEsXZ9QlkGOgCZtCBDRq0eAAAWErMlNAAGABD0gQ1Yrmq5esSsHwBgefOslrfParZ8XM8+/sm6ffx2PX7r7Zqvbjjs5x4mP7tdzU6H2n7wy6rdfe02L+r5+7+ojz74eU1gv3s61sPLVzT+OQEAbA+128EHQMEftH3cBnmMHmGKBOMWgM4OADRTQ/3eSh9TLlVAPGw3zN57yVDAKJkfQxREgu2+SW+UkdSyVlaCAWOqnIF9KmB8T3RGZRlqf+Os5LCDdl5FrpSauUnvC0YsZwBDlUsEYxCNrTEBTdtTlwK8nN/L85z/lMmJi8jRAWDdsQ23if4Ua+IwCErc8N5xT/uQv2zQEwCvsJ+dZGqfQ6ecgYe5zg5121+cADsLZ4dXv42culMGfR0MtDZYX9gIBnguzSQi56mA7en23nTcYX9KF4S+f41sD5PL7pEka9ElmC0kO+WEEC3VACJxkiVz/HS91N3K7GerrEcQoGsyyUCqNgpqm+Hg+QZANIMfBZ1Q4G0IkAEEF97QdsIa9FCbGQPMSIvmUB2DFQEA6DwfbJkWFcc4GfwY8Q3li4gOgf2OdPIbRX1Co3wf38z2GsOQmlBAmLYnUYZR9ih49H1oaNx5UXQAOLhlpNRrewEnVOj6Aeb+5D3bvcBvUKPN9Q8MQDLWtMHwWQ5tmgKKZ9aIx3samj3vcc0CZH0wCEU/YQAQBbPJihboAABY57MIMEGBVTgHxRbks4CvmABukKvSEMEeAQB856UYV0ZNdUNz2mKdzSpwGjdx4yNlq5ofIJoyuyUUIzDHIKVBLzGjER2qAM41giYyOOlZN2DwLWBs8VT/OwGdgABl+qpvx0hoBF00xjFACCvQHPQC4ESA6DUHcypmXWbsGChcu5RF8qm++A2LAL/9fdnQ2kWGbZHxA3HZhOUBr/u0KOmwCvMXitKjeun0mKlncsLsfcrpjtGhwc8HahJ1T2ti0JbN0oydHWnlCxMfggCZ+cDND218mCBIRf9yVYsVgv+Tmq+eMPjfPP5YLW+e1lsf+2T91qc+Wx/7+CdpfHP/sGGrHg7T+flY7//kH2pZ+/rw/XfrF+/9pA7bj6rg+vdwX6fdvjYvIQpEoBYIABOgmv2GI7MpmEPiBkMbA4AdvAIs8tzyZ9Le5uiS+RMARNtNG+erhKlPd+Peg0iaAEHW2TyCTQnj2XBYoVXkKgEomOTsSx8br8F98GFyARgCADrzq3XaMmgKZPWwwnzljNbK7SZZTQPmzSpra+3G/FLvuV4fzxkAADGk+0TKXTXr+bI0rOSOAADaIATfuUe0Dza4BBQszTtJNYtB+2ih91b2Pk4EAC7q/m1A0EDtOpaM01z5LNxFcJ085zPHzbJ9/uFcox5pLlDIcloWEyfUCvhzWiS1UDB0E+sRHxeH/9e64xg3/YV7cDFLBnEcWrS3blZiTvCM0s4Rr/HhsHVlxoCqZxotaLseyQfq2g2zTNeJ2EblzZ4A1oOKTRS8IC6Ci5HfmHlfgwBcP2jf1wDA4GaW4N0uwooPbQYEAw8SaiNUtUA7VjTqdG0o105qDdt1hl5eBZtk/kIdOjh5s50PUZzoBSy9N+qQmFdt+j0q/XE4TZBmQJKvn8GCAO6gLojhl/pg9f4BJmP8zE+LIegZbja2QEC0H92+MgxAA2k4VKyRSebdXctyiCDzw4YUTRoNgLLHWd+ovv7Lfl0fFvE3uBIi0vTkdGK9k4M07JVuY2sZntiSGmUARnqqNgWG6F2/h45AmTbrnBnhwLqtTV0IWhXoxHCZDkX9lnazlxqAZBsEOKyjXYrk8rzpd4AAayvhAADpV5zUc9xvWAPyk90zg/fUKzytm+5e4fobAgFBJwH7uf7AAOB/+db3uX4z4hovBQAATYw89CRYawAA12LWk2tvWCNo64TLI9oCCfisTcXn5zTI1CDT2ujr0+eEudiM2T/MsfAdokCIoZQNAwCca7qAmU/c/OZU8mOa3HQOBuCulrdPauESwKO3fqsePXmn7p6+U5/5nd+rp8/eqRcv7+ujly9tRT6v835bs819PV5N6uc/+4f66T/955qcXtVx87JevP8rmjRsX+3ruD3X4QEAAN0BEAduawvWAMp928FSA8AviwENADBV0DYYvM/4PHKAg/vlQRoD6wvIAgyTGHHfJQK1BmAYhKauI1j5mlnI2W0QwDUT1sfgX/HQ9D9LOaeagQEyzc7z1yA4ZzWdDZvTSgDc6B2TzNrKez9fnjcAOozEAuURseX8QQlghXZRawDaDBozUdeJoUnGBgK4j+cC8wHaKk/iXHTjPOOrXCUZ5C1YVQJzrCMRp0B0A+Bcm9ACiG5XLbxHkoZn6CRI+uU1cXgAQGspHJLcHNVMSjhbRnowUveg5z0SQu8PAGCQRRbADAAAofVhFPvGx8bJSUAOY44ZIwABnuEEAI/WBGNQEhMAxLM+LktDULZWVBrvuHfZeYm1GfysM5DU/FP3AipuAGDI/HWzFT0S5IlHBteyixaQq15qBS9kA8g4oILtXvthAsIH+fhsWVFLxExhMqDR+a2r6T3kmAtXIzbdT5m2QFsm7zCPm4OD5AHeTINiNsNWDtV4+rx6H+pgAKABMADgdQwUu/DZgJ7zTPSB5PqFNjT/TEoxLXpYIZzFqJreKJJBHy2mjSmwNQBgzwABoahetUEaSLPiVmIzC90ubEv17wRExQAEAMQmFSci2vDSx6vEUodL2mSEg7uTnsaE6vPLOlYAIFoG4SN7zTuM8bCNG5x1AMyQ8Wx2mgXRBa721fd8BdgscGodwa1AQH9eOESQQeRg5FU16lsAQH+mISNmAXT1ZgBkRJI9EPFqVOKt4uafjxiM+8RDbDjTYXAbbKAZ1+UJfdSfGAD84V98lfvu7wAAYIeLTGQ6IRmK4M+vAABannuwi2l5+VkIjJBGZrsevB3kxBcG4Bxw4m4AgQCJNXOnaMULBmACNwMIemcEAyjpQP/BEggmlyP447BcnGnms1hjEuC8arGu82RZi9UjAgDQ/sj8n7z9iXry7Lfrk5/5fH3i0/+sHt09qQ8+fF4fPv+ISv2X96/qxQfv1xd+5zP17G5Zv/rlf6mf/uN/rDp8VPv75/Xhz9+r4+ZQh1fHOm6rDg+n2m8gDNzVbvtQuy0AACaFAmQXgz8mCAYAcFoiBz7Z8ZDnpvYKldwevZwSQNp6W1fGYL/MMky6g5o6H5oNLCk8NRhfqQOAo22HjihaYrdzxElLU42fagbx4DD+XYe1FPgs0dJnJFZr1wBAo7hDredsaVQdPQdc4/ZCFggwg3Y612qyYIBNmcSa3FbSYtZLNKHsX2eSw+oUNk4AYToz8Kdi45VcsSICtmfiYWQuS3FkOY2HTnWYoQ7/pnkDehd8fr1aVmz/LqMl7QNd4uDoeJ2U/QYAgKQEPhgCAEBDMjkSA93BCeyv1XpoS3ewA3GctSYt1xEAQBBpq2eU2vL3k2d3NwQAC6xKWqdK1Zp2ujHzRhCK2jJe4xnryRd0KtAOUS781LVa74QO0bFHkzRir3Hm4gICQsVrBVwGIq0EtPYoo9Oi97hdC0Ykzhqy45hptLqUMo8MQ8nCjRe5smwJLFrdP1QQJwSea3Pel0bKuoZlIVko2JGS0/63XbGRNqabXQAAb/SAAaHy3IFLFhwAAAi+G9l2N8P8m5QA8nrXLAyyGDnP6VVaO54Zd4ezy+cWoGIQNAIAZnQZtcq6r6j/EQAIbQONw/UK46S7Or6XKThhwasjbTD+OQMRhmJu8J4t9155DjW24zY2u7jlKaxPQZ3SNnVS86OoyBHcMBNxa1IDAE2JO1wrIaPFXXENGwAAjUKsC0AwjNahZxOwR8URamrXKJ6ArLnudeETk7oIugwA9uzF7+yEOi46RX/aY9yKPiOya7Adf/CXX+W6/vG3flBHZpHdLAfBH84Jx4kOyDiqCQQbdPn1GwDgVD+o+TXsiZZ79EhX/T+Usuadu37NDwMjq53a1grtjPpaTpcUx6JmSQAwnzDwAwCEAVjczGuyWNT89mkdYIW0uKXgb8Lvj+vpxz5Rz975VH3ud3+/PvbxT9Sjx7e12Z7q4eGhNttdvf+rX9V77/60/uW/+Fw9vVvU/av36mf/9P/Uw4ufVe1f1v2HH9Tm+X1tnu/qvJ0KADzAsGrbAICMgSD8QzfgkRMEkfGzHZCdUbqvDG7u+WbW6kmjqP0fMA3Qw1vk1tnFc2EAwqpRt2S/ADGuOBsA1SRE9NyjFjwoHB27uuieKRaA/x5bwSJi7lMfM5zlYK956B5U7HlTCUDgPb3zeQWdPepeiLKffgZe1C07xqhw1TCGYUCilSIunoPh1cv1kcQZ0jM51eY4DlNStp9rYglvjzY/c6/R4LBcIJZrPz1qHkLiC187ienQRWCXwBgi5aIwzj4lvBZ8+3H92u/GeMSkZCnNEvYAnl8AgEps7fTV+RvhNEtOmlTLORdDchyfhJQBosnT/lUgYVx9+/Et7LEFANzSEre6KC35wqYcUO+F6rC1GDWxURSlnSrEQr0GAKz7ZwEkKFNEqBt+zQIkGx2ByDUI4Oay3ih19V5HcWeAHwEDaUQmfCEtlgCAHKwUXJAy0kSzpjxFFhMEZbYEh+VDHQgA0kyaOlvQIA/kQf0fcY70MaBnoKIdFLZmALrBTlv/bTEluAMAzDnN0ELM0ECjIyFjQaYVmlKPpwOGKe33EniZHhoZmLZYrtiXxgJEQ+tgRT3QAAAEKC4BgFIgAQAc+8vJsgEAsTo+DHgYpl6o5xFdQ9tozVnRXSqS7dlZC2WMY02mdj5jx0IpiESjdsIwnVXrAuifHf9GamiSf25tIo04MgBVtT+jxptRwl5Y5Fp9aFr3IA2EEX3oRNRgpxD52CDK91lgM8ypfSz4bHUS9udZtQVdOLQKNcGg64lwqcOaQ+Dn8KlT1R9882tcS3//rR8w+B9xj0z/78MAXAEAHqG4DwbZKgGgbz2loq4BgN0zTlWUeBBMMP45bB5ZALv7IfNEjz2ujwzABJrwea3mK34tOAVQVDeeG3z8CQDW01rczGqyWNXi7mO1PwMArGtx85jK/+nqUb398U/Xb33ys/Xpz/5uPXr8Vq1vbi8O41ev7uv5h+/X3d26btbQRjyvd//p/65fvPufan56YH//i198WJvn+zpvJnV8QBkAGgBoAh5qu3tFNfXDA4I4tCDH2qBEAJEgRIADAOC5yclvGgQUNz6KAKFiT3uk2yW1h8TKaZCPvAFwD9EWpy4KeSOcJximNQCAVqKJlW0XpkkEODCAcLKkgFolv5T9OgCYUfgYAMD9bL0RnycYPLd8JjXJsCjqaAxmSFHb0pjBvZkXCZReAwBe58Ao59yXUZbAALPjyal2552Z3fjA+HyxPTD0HmJFXLpjRdo6H2h4ZigD9CSRP8v3UZbIf++VY6J9iFXuomjnVM/Uxng2AoMAAMY3dAEA2IJBawAA4mSVHvFq8kFRSVlDm3Tag1mCsZRi6lUXgOd64D0Ssxpr0gDA3SPekiXgz8X0tIEOsQEBxxai9cALOaUAPFjU4XR9vYaCN6b61eN9298NFIQQijQIo/lCajltkeTmWxSVAxn3gxafptVIRDljp/nPVfZ/Qc+0B4pZGJo4FyU/gz97JyVOoojJ7mw8XLl4NW0OgX87PWEyqB+QHgYpGiPvpsLOpLdhAWuxJX/vFFLra3V/7mWFv59jZN9hZBHS66pGnnulPmF1JrTN5AMGGQXr53ONHcZ9GoWAVIxeDLOxYJEzzs+1txCwBSwDAJ0zmvqXyaVc1BbINQAwBW3cmaGmL3BWABCQNpixI4GCqAhdWNpQjsLeZr6hBVWtI0D0K2KTKH1dy+P1I67/iFZTQ2T25hq3RuEaJJm+TkaEWQY6FBX8GwUZEaBrJARCjQXQM9Te1TjhVBi1V9QdIPwZ3/iUYPpceXzCzeHEzIDZNUBSCirZA8ejMv84xJ2r/vCbX+fe+/G3vk8RLPz4U/8HIBD9rwxJbWsG9y5DpNyGez0HLR+fAwiVpmIB8D1+AKDcNZo3CnYFNAKICQAsDrqF6X8xAOvFmmsSrn8EACtMBNQwn9l6VmQAlqua3T6rHQDA8qZu796u6equFjdv1Tuf+Gz99qc+V7/zu1/gCGGymBiNOzvXcgVggse+o8hqOjvU5HRf7/7kP9Z/+U//oZZ1qJvJtD5895e1e7Gr2pzr9HBiSeAIi2AIALevGIjvX2GYFfDCgQAgZQCQkOSfrGRnO2rr5VeJS74Ie+5N1Hrj66Hnn+mRmouBOjHO4C3eG62nTYAGcyGsebGf0miY1XJdOUGH+79tVLNmTGasKzETxuSHHTXpw4+Tp84P1vV5DkrD1NpQLfhLq7ViqLoaIDbmM08WyvMRCaCYMY2y1kAgaSbEVkQjEjZWwZkX4VkSmNViPYqBt4K3d4LV/Gx3H+uzShXqMDtoToTPZcGDUO+mQX3kyvdi9BLweeMSXtfqdGOenKkCAb07TAAAIkC14EKgyM5QxEzOMvEZoRObQV/+OrqGlDB0mBkwWmuRM5TrgYzg6xFk8uz2jtVX5F85APHmeBqknrwAcUpJhSrKIW7/RFHTSc3XqMFdUqiNwvfCIhq6uoaQG11spw8ar1adp10FySARBZJzedpgoqbLuNxbRBiwnA0jwA0Meo+eETFJgt8QFz4XFvWcQ2vAAggg8CZ2PlcPkwAErRzDy44omSvc4KD/yCUCxpXGc3q4SUGQaQfC/ZCwEsezqPFkiqLbenBXcLEI0crh/FkeQ14/mdkYXAkWXAOnOckwLpQL2r4L2LTbhn5VJ5f40dHNaJPBL1PSXPCQmldzAViji0AlAlIALAbxVPTG8tGAtEW0KotRdXH40kEadscvpuDvQ3a9QA+B1k/vXNHD4sxwXxepNB9eTaiIEtD2NL6hAAAgAElEQVQeGVIAMGg2OeDFCAcOcdECOGluYEGBHxTl5bPTs9E+lIhKB2lnw9xHPpnWzirtzOdwniNbbPwrOKFpDg61IvjzL37zX/Hz/f2/+UEdp7Bj1gGczyH9lMpaal/z/fCzzflAi94pRBL4HPjcGMWLXmNyDfyOzYnnj0CHtcT7DsOmBUSbCFTSsEABsJgu9IVSABk4BKJZTRezmq/nNVvPCQRmqzm/CmZSj96qwxSGP49rffeszrPbmt+8Vb/9mX9en/jM79Xv/f7vkN142CMgH2uxQpveR1WTTd0+uanTYlG/+tUv6/HNumq/rf/8f/2HevHzX9TqUHX/qw/rfL+tyfZQZ3QPPGzqtN3U7uG+thgUtE/AR2YOALAjCODEQB6lE7Yd5j6yFGAHTxojxfCL+w3OeDL2IiCyYFCVQoCxI22zkYRhBDo1BKcTRdBMblz2BDiL1iis6AjoFYi1Abg+3EachIWT+Hyet++4hNZhIKChy+JGV4BywM5o9Iy55e61RkcxxfuYSx6CNk1txOfBaGWyBvbdSGmRpSbT/hqkps/L88EGWP14lbFXxLf5nlNE4j57U4D5mqKREKPV1cXhKNTOHXOAZIVbp0BACH3wxMboTiB24EwTY0lDP44L9/kS++WIvbHjyCq6TRafCboS6rpUu6co1GwGs/kwKCxhoHyneQRpwb4ONxrClTkvukvUzD27eQySjrRgAwCtP7dTUL0NRQNldEHORgwA0katF3e2aU1BWleS4bQH1Qb4tJDUbmOvOeF4dHZEBoTKraaKJRxxy5PwQmcheLOG/vLW+pFAidjsHk7+kcW0pOVJRwoA0GaV4inXeqzIxech0kUTgg9whp5BC4CNz6Es0nFIJxCRm+cCUPr0hhR/BABjsCarkto4F79b2vzeUf82pDwAjzbHYWAK1KoziOzwuYZnF4BwXUNqIpoWHSQWS6knAI5tPO1LP0z/OItAJwBaHvuaz4lea2SNFBAl+MSjO+LRBDhmP8NIT93tFkBVVrg0IdEhpCx7jWEpA60pp7oEPGRfYkb4On6GjaUwCzICgBinqBYOBqR7BOAwykcSNkTGpnWV99A6DoCyiCo11YAAo2dczx6vb8ArBsz21M4bTgbAyrJV9/2jb/73PJR+/J3vF2yUcO6l3aobt6h0FNZIp1yv46pFDVnYnmWWBHydKLhn+JIWgMAVAACHIfUC6EteEADMuJZPBAAoA8APAF8BnRyAtZgx+AsAzPgFB8FaLmsOADBZ1vLmrtaPnlUtH9ds9bTe/sTn6+Of+nx95nP/vFZ36Gwo9oyvHx1runio3eHDOk4P9Xyzrffe+3k9u3tS7zx+q372Dz+p93/ybtWrXe2fv6jji1c13e7qvHmo08NDHTcPtd88EASgBfQBBkGYEWAGAJT5/nCmKRBWOhgBrOIEf5pwxRRo8OSgoRfYNtgB07/BngsGYwQAdawdA+WBIADPDHM1GGB8nkTsCVGZ2DYB9tZC6HJR9pU6DLoT7Miwusqr4MstBY1YF1u3zN/jqLEeo+RXG3NPRJDAtSmyDqBY/YfTjOUSWrN7Mgl9AFI2SJ89gA0FbQEAikcMb60zKkPHUmZQaB6FdNmfPGumsOKFBTPAVETK/YxK9i620hl44gwJBWnjyHIYAFDQSjZOfIEvrQmbKUhuLZmwisY+ks6Bn4czIwQAlLtLZsm2wFiJE/RLLXKYzNu8DybILVEIWwMrZMfGtEgDALy1vjuz/YZP7XIaHymb1v4jJ6lubdt7UfGgZquVGACuj0EFGfHJOJLQq47ZuqJlqlKN5lCeEn5ANA0foxMwzvaOtzgRUKiirkFQ8OtgIMK2HHJCSUK6rWZl5lhITocRW5MsoBLixYPOrVdWdoqKOp/NNeyI7jAOlBtsAAChmXEPJIFzwEkN39fHtT1M5guz0sAO9RmZrhYaa8wUe6ac4C+BWZ+NAKQeir8dClcAQEG7D1fidbjClxDN++k20ASKsBZkWFxLC1KWnzwQLuhBlSBaB0kAADszuhimA7wUPQbKvwX+bIKRleodHvmszGJh5IQa8wDK2NLp+RH8GTMAgRXNp8FdH+zF1gptGQJ9A5wxkJnl4SJhYZ+vHmIPAdD5yTBJLY47sRpVy09aqTpI2GIWR3QmPBzV6ci1ijW3P0js5eEwOKDAAGB//P13f1D704wAIKZdPBiHMar0mTfzkefafDwMADoD4JSCDAAONYmvaKFLBkDlJGT/MCZZIrt3CYCCTO47MAEA38oUae5kBmC6RPCf1pRWwAsCgMWjZ3WaYrrfLRmA6fpJzdZv1d2zT9fTdz5V/+z3/mW9/Vt3dZxWffTwUd08Ptfjt2a1Pz6vFw8f1j/+/L366U/frae3j+uzH/9kvfjFB/Wrn7xbpxebOr/a1PHlfU230AFs6rQBCwAAsKkdgMB+R6tptDo3AMC1i2xSuwasAA9q6gLM4LnWj2OOttwZXe3JpjJACgCwZmByEgNwFgMAEKCsXWsv4m3qPaip0DwABF7SyoOHgFg6nevimnSWhTvL8dtKUSIhOgvaOsYQOpxJhfn0sDXnU62LiEJjB9Kc7tj7BzAA6KRw1wn3u62pw8DR5ri5GypCkAEAsMS+aEp4lSoU9Allhi9lYTpDrDlDF8EZVs+4Px2c57zroDxj5i2y9v1A7KAbH8pkZihw39m9gtg4mXSGxmxAGBJpxaa1A1B0GTgAgEyZd48lm78BAMhNNTFSAKCd5IPplm9FkqOnq0cEAGgjjVI0dfKIULgA5qqDpwzARZMMEgACVofOPi+ybDIBPbUNRUmkY7pKD6mFEIOAtFm57kF06VZCokEFPPqJ43C1BLz154+zrV1zDHWuPltdU7JAAQptWCSSokslDpTERXPK0wiDxedmClF4MJZxrTb1/wCNkQEgdeNNlho/Dr0mEDTC7DTv64WL0PwNAHDWQs9+pau4pBNYNxrYkSj+lcEBgatPN8AgDA4tNE2L8983fBG9hCioXGXP/uVB4KK8BEsGe9kkMfJgBdwitgAAvFc816kfaJ+nA7qgeAri6MXdP3NKnEG9oT/p1pV2H68RbNAFe3C7wyHLXFcTEFNOybt0J8X0TesQ7vc5VKdowwC+iOHUmRHQJ42JNCz+dwbfChAqMaiM0Wn6sASXAGBgVwwAOiNg1TcAwF/8CS/377/7Q03L8zz2XP81AMhxwnVikKf1gxLBxgeO9CzK/vU99DA+NyyABawQtxe074XNMX0QcK22AMa+wyHK9QinzCUAACyAe/Y/W82oPZoslrV89FYdp2gDvK2bx89qjkFAN2/V6u7jdfPk4/XZ3/1Cffrzny206/7Te/9Q8/Wu3vnEbU3m23rx6oN695fvsSMAMwieLB/V/fsv6uUvPiQDUPf7mm0PNdmhBLCtIwDABmOCUQbY1H4PP4ANgzhEgMj2OSfA9xQnBRwHW4brgUBiUiWipDYCzxbZPzNsl2vUrKJnbkEmGE9oFvLF7LOxZFrHfayy/xuzAlCGsCtrgj8Bra1+jSG0zlytlRD+bG+NBMCUDDQICR8BwCYi5pRiE/zFgYgFaAAAsaMlipPanzXEqkF0M70amOTZMzE6apk21PICQIc2QtmBfUincH0sdyTXFFTq8Wt6ru3xQXJFxyrJJNyX7zjBzdJU+d63ZgBGAIATACAHHhYEAJzGaCtg25NnCFYAwGaHp6oW7Maeh4lP15jZgBYbKHkQN3BgCUDHj/4+ACAMQJ5GDnGnK0+WtwQAtB+0sK3XkXuGjAxIwzsEAsbDcewfbx/AQSiOSa2Gmux2yLa0eN1D2dBaZwBak2DDBAIMbbIYbhB6Iz3KtNWXBhW8DjMcQBLZMKPJmF8CRjMKstR3Kw2cyQQCQn/12mrAgCgYZBZud25AiIDCvfSih/1wTKG2wx/10QNU0AoBY7afQzdgIpnwmK03FiMq/2gUjOjDguS18m9jyoKgzRrvUDpJ0I8OIAeHNBZmeRyI8jl49QYULHmEO3QwD4AIqg0YxCtuwQxYxBaKS2yTNmUyFxfCDd5UZ8fr4AAdRS65J5cAwCWAiIp8sIDpooeANSSNKRp0MBcjOa+m+YXa5Rbzus49Tp0RnynMjT6Thrq055nsPwDQim9l4jhgUZJA6Ujthh1kiF/MASzWS1l/2BoE1jXGwZLCtaNnneuL3/gTvs6PvwMGQH3sv64EcM0AXAOAU+24adQe5XarNgsALYAog2iQDr7jnocBgLhtgdkN+JcGAApiYAYkxloi8AMAMPufFYI/mAD8NwHA7dM6T1ECeFTru6cEBAABy9uPEQi888nP1ud//wt1np/q//vZ/1v7+qievr0kAHjYflSvHl5S2wMpw8OHr6j8P77a1/l+X7sP72t1mtIr4rzZ1XGzqwOMgAgCtlTwAwRAwIcxwQAALF3hM2NvAwBgZgDU+xBRp3ZvnwtpNAQAGGA82px6Dbe2MuGxcyX71qkDAAhQ9ptpdNhzzD7zZSaAdWQLy8JstbMlkZ/6Krf5tVZppSuarRH9u8F/YwiROA0AIN4gQw5CRgr7DK2FAAJYpfn3OB9YBOrJEdcxrax7tk3w7kmHWefSFMHfowc/BvuxZ9qs3CUj0EvF2BgCAGELHNxtGJREUXlqGxGqMwircwqvKJVk0+6dkb4sAUyqVihVpTTsJCQJAD43y0XjLJL4+JsdT3LgvoSuA6LX0YTD7FSCv9QIJSnS+ekHkiwOP/t4ccM/1fvkiRkdRMhFowNNY+t1q04ZszahaS/tAEkZIJkhBhBERc9DzXSwsvHeQ9lp/4RaPVlLVbgg1P/RSwA4dMFAjONvm1DLAhv8N9W3bk2MEjbtE6epQAHPVrWN05yGmQiz/9Br8truV6d8DLVFPICgM9XTHBDon2CBSKvDuB2SgAx9qhgna6Ohhni7qI8Uv/+Xn0vPPu4HeqWpiGWQSIC5ZAE62hfIaK5sM9C/HQC0hWrKMDQb73zWiOuFDVT4KZH2ZquPvocBILUcLWR6ef3fWMAAAOOI3VxDyIxQ0/rvzBXHYSLhDGpm8eJumWqrqffAnP7qzm65rW1gMRKo+/uoRzlBfZwBkee85fv3ABoAEvEm/juvO76+x544J3GTTjJs1ahY9ooXekRfAgD2WuAgmM5/CFh1oxSsVWQgqduGRv2DP/8a/9G/+85fw+xOTo3OJN9UAhiZgQAAedHjU0CRHgCgLCwDgkjWnvT5OSYXVK7d7XAucAxwAIA7uFXn7QLXJRiAuQYBJfhPPQMA6v7V7RM5Ad7c1vLmcc359bTmmAWwflJ3zz5en/vCv6ibJzf1watf1K5e1Gy1q93xRe0Pr2q7eVlPHt3VaXusX/30F3X//suqzal2zx/4+xWsarenOj2gAwAgYM/gD0dA9vAft2zHgvAPIEBUP44SzjEkw7ZH/z5AAjz9HTBIG9OOWk6ePdGQCJB/RtoYIkspxnHejNk/AMAG0+yoIlfwp4Mi2z7t/YB3AaDedyvhts9J3wtMh7Vj/31T83cnyLhTMlTjvOHUQwEAebBZ3+RwEhoaaxAtbqTFcZozmEL0SGeOQpNqCqsRuqrEJBTEdcns3H4YVrWDMWH50sZgjZU2ABiZw+HoGoS0Ah3783ZgsAI6OgMgYH8JALiGrb7fWRifM46lFw+yAtilU23KLB4GlZIwVgB8Rthy3Jxo9V787+aDYmASZwDfXHaY4PleZP6dCchz1veupyJYuFsKAICecwX/4uY0VSEXYTQCVmWnTxU1DozYzN+bsh3J69UCbV4DxewPp2zc42ybEkA5Yifch1dKTJkahTrrpUgr4yMHoZZabtSfH5Oe1qPvSMF+XLTxEYEbAGDj0JZEAICq2rSvUY0aM02ZXICgVZbvutoQGfF+oP+8ll+rtfPBHC5V9n1zdvo7dszMjiyY46GMA36BWQJaMMxgrybmJTNtWorY5uK+gQHA1aeG5gyfmxN9+O4GMITt8dW/09PB9k3P8kyzBWxFjL9t9fQBBARwYl/vmDV0H4R2++zfjcwxm3AEABQ/2alMm300fdJ/xyUrDFdQcuaVs9WuZca9EwA/Pxo/jetXtVPTa2iDHLQuCaIK/tZZNHag62zYC05EkzbQXt7g5zcNSuBnUWm84Llbuf/s0GcRrCFEy9YiCOS1C+q7Tln1h9/4Y66dv/vOX5OuHpmWawAAADKW/NTPLeMhdgHMVIJqRxQBQK+9diBnX46xxx2ZIdahgWGUz5k8qHLBnFP/CADAAiwnZATADAAArG/uarG+rcVqXbPlumpxU7P141rcvsWWwNXjZ/XOJz5Rj96+q+n6XLMb1NFf1ubwvCZgL46bwkjvlx+8qA/f+6D2L/d1fjjV5sOHOrzc12R7rtpi7PNRbYAb2AHDEXBLE6PTCSAAwj9bAAMAMDtD6XLGIIcsETMBAAIQwJvLJaxkJ6D9Rf3ni3oNn4J47tQpsRNAojO8BgfC1LG2YAicYY/0P3wf4vzIlmWIW30+d7YWa16tZThDqeQPADDroDY+q9ppH+yuKTN06EdnKbadO/2YCBgNLU5hIjuC3FWmIkNjAFrtehAp90AuJqGVBcxGjyWNvHM+X86fMAB6rc4ssAGO0wC71kqJXAcAOn8MAFqyI8BFBiAjjALiwsTYzAvlrpzpmoPQhx6xBIpy0aEDgJwvsYWOQqyVWodSI87tvZmAsfafZDTAvT/vgUF8tFjrcw3AoNef2600ClW2HjqhZUSe230NANJKiFfBOM20f9A/P+1WVHmrRUKHXsxTLksApFfw1+6L5qFjMxSk7U2l7ayTtREezJ5w5QXNh6CKR2OJuKk4CtNNu3xpHJiDCBDTDj3Kl50ApKOEzgQAOoHUD8p+JNJIorXVXNX1vWj6BLheC0pAZwZpVoE1a2dOvGenc90sVw0xtnkEfqjNT4CuhV1rkb5/+koTug6bAj/rmmG7BgexcRHyszqwkHKmc5hZALerkFZkBBi0AmGcqKAvEcjDII/cQ5qRTGdstXojAJih5UxGJdrocVHraxdvjGDcAYDre3YqZMmBrI4+WT4v1m8TSw5zxNvGCuDic5FQ9aLVqk1zG0eodrEm7wlvHta8MrCAyHErZEukdYxtr6GHeW7bIZE/qFprukAEAMSQpA6bLOqPvvEnXJMAALQ6H0otPICSsbB3XgCA10VjmksAMEGkgXl5+2UWwBsuAEABorM4EWK1/RvHzWRQzgIXoPvnKgEABNALAAwAOgMWi1rf3tVqfVNLtiPP6gQfAkwGvHnC7wADy7tHtXy0qsfvPKonH1vXoV7V9vSy1ququ9WsXj1/Xj/7yc/qo199VNP9lCBg/+JQq/Oqti+2BADHzbFO2xPnAcASGCDgBF3DEcOFMK0vMwDE+mFVnVH+YSszhHuH2mIUsgEAzXEmsLGG/sF21LELH9o25Q54CQDwGgQCAAAc5qSBLwQAsuZpwZ+1evowAAB4sl6zHM9h6FHQHsMLRjOji9lxZABAQyInhKTxzwA3+p7kY8CCbmVTtkxmIgDAgAQmxvjkkSJeB65hUbUg3UW5Cppd8NZ/mqDZZ+C4L52qaS2zdVHMysgK6vxRazZ+6fxx69yg1QGjAZHGNQAIg4U5FhQBXgEAgrnGqGJ/ymxoFOG2GIluABoBmZlvoTJdSVNqIDoD0HVIuRsRVvdSqsPtzWzJ3IfihwuhWFoA9Sagt9QFoBpesD6oZyBnCnaGNqpWbvAVQO2b7GQ8ZFtrSkcAPhDlfBR1gOrYyYpwgCOzkwiCAIAqbQEI54GDaZEd+nwgE+WGEbCS/YCSAl9LlDwcoyaYjwCXK4wmNQvA4O8JJxIE6kEejZpb8B9W7bgQJZDUX0ZUpiDTg2MLXa0k44c11ujHXXE6s1SRlilcEQ4ijSl1zp/WNa16HuLjPPGUzBpT4Ja9CDVZA/Y1J8jks6bu5eJMq/3z7+P8yECgz8yF7LkTeP5gRwAAYCc3bn4FQfXrZs2MgkCZ8qBrAApzzwtPN0RcEV0Xa3VzszQ8zOYxWbEAME5sHHyihxRQwI2ef5tA2Eo8Amf8iNmkLp8xUIbC1E+4fTWdMqFOlYGN+hW2Cnl9pgTXSkH2chEDMKGYLnAzebdMUNynbXbEPC2v5Mt/KQ3A3/0PAADjICN/Fn1grpdoAPJMRw0AAQWmsZ3U4tfuUxNeOeMahFfXgCDJBHw3eKaY4dIeEQOAgStkARawBcb8H2kA4BEwXyxquV7Ver2u6WJRZ/RVz9c1W8kR8Dy/YafS/BEEg/Oa355rstzXebolA4DBPye08t3vOfDntKk6+2uym9bmxbbO22Lwx0TAw+5IALDdwMJ3X7vtS6nIqfuBqaoAgJTtcrSDcj/UvUpuIjqZs5wOHHokCl+OjWoHjNBOTCBq/zTLiZQY+o9p0YiMJQCfxQz+TlroKe/9hhJAdBgpXzEMnuUsp1YRAQEyDccDwQo6MKL1CgDoYu+qLQD4YOTVPDKsR1ovVxc6KtZHsLbpj6A+dnkPdDfYtpd8XkaYi+tAAiTQKH8PXFME6glyBCMuY2b/Z0mPxydv9VBSS9mO5Ux3DAAARATYgp/PBw3zQRlV5j34QCl3rBbqZEEJgNfjzrUkYgEacJHE63YGpSdk+JnNBiLboU17nMfCEkYAhWsvBuo5o5MAjSU+njVrAACexz0r1T8a6RDHZF+8eqThvZ7pa7PCNMNxGpLjTEuBl6CoHUCiD+CHTW9qeuCYDWlnpK7JPlIcHhYB8kxCCUDRmgcfNk1oy6jwOYgIm4UKUbWnjbXpZmdJF207SYUaIPzFxoRaFUg6GoDM2k4ZwIyC0vuLPu4xkPPGD8E/h3QOfE6h8z8YQUQC4kV7ln+uUVweG0kAYEMMdTzYn96BK6UPn9C0YuX9GOBzp4lMR9nsh7R7AmBaK/3ffK5BhAlD6QAYhlSELSBQGFoMwwCMACCbXzPkdSgoM1crYcCBpnvZaTDujK3O1d3zemAOda5hNOkCyTW1kkdq4dErmOlooIeBNQ9MAbIj+jAMnuY3igbbxDJNSGusBt1O3ONrARYPNNcAJcIVeFDL5iWLgQwjPgZ6VmED3P1B9mUAX+czAQA+99/CCIjtmVclGINp7J3RPTIMQB/njT2AtSbAmbMjJZZ8xvFw5/4m6BDw4OFGlTgAANhCORqqTVRdAAQAcwC3AIFZkRngF35mUav1smbzBbPu83RRs9Wjmi5vYf1T09WqZjfLmt9MawKHn4UAQJ13HAl82u7ruMP3c523E39VFQDARzv8WB12J/4MRwKDBcDXflf7/T3bh3COsiYeAMDarN1KTdsrc5exE93bqPRHCdBte8DC8RyhMvPM2j3OO51nMh9ThWVSx9mkthhmA28Ft9gRABg8EEQEAFiEyb3UwCrN0FVs4MMTCJBrIgYdobzQPWEgbCPV7H3Ml+eGHGZ0JBl0p5da/2zTy4irYTdyJgUB5hLEhVe9aEGskSaita6HmjJP9lNHGjQJLlkOYFyfM+2PwyE1IIAMDRwZWoEdG8DZfI33h5+n/2OcAXLyw/2yTgGatCnaWGcM/AADcfMUQ6JYw5dhq+6EgJJamdgj52x1TGnPy0Hi4pzG56UOKO3FZgoGQBa9WP5dYzhW8+W5z2jXB2uHnJ2bAghIqw8zqfHnUPBio0pdnBaG16mKGPIw2Fy1OmghpoYeqX8HAMofdBMV/GUE5PSGSJJ13AHeSTHt6Xw4xN1T2oKeAyVpFjy6qUsFrE2pFRDTovD9ok2vtQI6uLi3nwKWUPwWaYwok7SbB20k0IcBwD1BK1QC8ZgF5s+EQPVrzNIJLGj96WlPHubTpmql1SxBxdfbsnMPZrpoGzQ9HzQq7qszFPESaGslmbLfy1zKRRsgF+BV/T+uZayPIsAP0whbycAagK6iH+tkaq9rfzeM4/Sd0lrxjs06VoASmpZTl9p7AkYlWPSA9+GzJUipVc9WoWkbSv/0Retg30vpbMg9TZlBuZw0AMnA8D5kjWwZywxnbqe31BpDxfNzwFRHZQy+Lu1OPducAl1PL7xo9a368l/8MW/Tj779PbW+Dgu2g2mpsS+Ozii0m6MbMl3195MN4H2Vd71eB+WkDtpUi8Xl9qmIAsS6Vo4NpjGUDmCeM5xTAeGqAcB8yuAPdfVsManFGkJg+wWwA0UDH6aLtZiA5Q27BSZsI5zUZHmsw2RTpwk8+Hc1wz5CDXZ/qvN+UpPDlBn/eTfh1/bloU77cx1J/x9YHlPwV0a92z3omXH6n8pZ9FVADGMuobo9gimCf+r/OjPQZqe+dorHOKwJEy7RX6fsfbfd8umkTY4e+R6XCw/7LRIilqNFOROcOvNXvd0CYXdA8QxpouVJLTCNjwDA9oPWUQGsIGDhuvEc9Ex6x4xaxwFGHMAN/EejM573NiiKyFGgRGcXfnYCkRxfF/vR2SD3pPY7sn3tibEE1RkAlF80y6DXt3m/HPy7+K171OgsdcujwlL7NQKA0Of8WQOAFkhHAIAP52mFLMOEHQebAg1HOt9ojqTpkDrQJwSVwxDapsfiueFEu4nYI87OBeM5IkFgO3Rn8pIkKU5bhDiCF5yty9mC90bnmGsHzTzHAdfUQ+ZR06vZxiDclNjoCeJpgwqQ8MYe9QA8FPxgRXH2q+LhZ2icEoAEG0KdMiZKyingwBqvqd68UjajWrPk+c6DCZQMlctaZAxWrAFJA0CTlnwdBADIBDQVv9kR1OwYWwRPRgScw0x/7SvKTIKxTcwGHThg6fPtBZGgP2bmLRgPNWpRXB1saZyt6fLYi3qT46cSmMWcmLEgcNLqT4avRanVkOsHgBlbUK5/NgROd7dy2DXwyAKMfWijoq0BOKJGP3Q/NKrKRjrZhGmh03V1yrANHBnv+YUZhj6UQGTmy0fEdgkA1Frk4R8Wb+Jfp62OOakBQPQPY9fRCKAzNWyswaXWnthhe5EAACAASURBVDZA0Y9YoD0EJ9uXlgUUJwBCaAc9Px5S3g9IoJIBxRIBj1jMEgAmjKh0gIVJ+epfygr4r//1/3RRnmvmWYOjY9wYQxunhTagCgAglAiTAtTrF1ZxD22g0jt4sAmBgBvOeXDanArumywBwAkwLADobYEKvC6+r+gjsCxM0p6t9zVbnvW+BtPT2aImGPI0k0XwZL7AgVeT5aROs32dZrs6FHh+ifroR09H42nh49RuUifQ/rtJ7R+goD/XnvS/AADKTvsd2vswAGgrXRMTW2dibM3S2UBLXAr44nWv/w6LCRBA4x9m7mIAQOETBJzOtd1sFCycoVOk5zZmtCBvJs7SB5Cd8gHFwWbNQoXz1DSDgPu+nEFE3Pdss/R18EebLc9PfsloimvBAACDj5p1r1+7lQGuAID8HqKoN3XNz6JnHcEbx/VSnFKk/LVUmAEOEwW1Z46HHbM2sl8De02NlstSKr9dl+AuAUBKU3qNGYGozguUGMKkDG3JeNZ4jouZjIDCctAOWCZMuF/wKRGAUbxhLI3XAlpFd+os46nmLqCRUUZ5i2Vdl3ZTogxQh+g6XQQyGcOzSScANAhqQ3TWrCMe9woAAAEPnZk9DItCzI00TGn1y9Ql8efYoHIM1AHbAl4AgClU9v6Gpk/7l+n/HsatAUxGxAWpLEHB0O5QbwAA8FFPnpKY2+qMYEgIAIRgOVqyuWB5qhq7AOzURgcvtLjArMhPxTeTr2HxmK+ONzVOWD1LvAyiJPjDfNCcxaYvDno41Mb7l/vYqWst9DH7VzDUopHzm7Jh7S0jfCvxCSBs0Rmjjiw2LlqwCFc1pjHrBwMRYdnIYFyDhWaTOxwwLC3akjmZtfCaFOl4cm8CAArCPcsPqGv0l5kh3jeLeLzKGzBMUOq1r7EE0AGAGAdlHN2y2LPVDWKZHDU70Ew/x7vLU4KfZKDd+shQAZUEXmTDpFX70tJzC70XEGMffhwW+XsSaKZByRQReYEBCwCQmRUBKwGAQCGoddYYkSG4lPIVawAAADKdcnTOHC2d01VyQUUOjoVgMnhekKaf1RK0PAGA7gto8mT+/J7Gbdaf5UIqnk/UKyYJzkDhs29cLABLjjFXGQHA6lyz9bami4OBR8YNQx+C9uAlQcCEdsIYHjSp8+JYp+muThNc17lOO4B9AABk3UUW4LRHzf9cB6j/d6DhNe0PAIB9/vE1OJ3rAVoAWj6jJ9+0dih1e5Ak2YDniMqPZgKcERJgkvrHeO8OAPAswTbw+I7Lpml6lgCgAUAJxk502c8B2fj3LG0Faw1+JOz8OVctsT6SpJBdAFK2DTSdCz0u3M6CmomS4WJVaINtAGC0y05M8Gs3vZBnClATRC99OfkxnjBBJGryiPZzLcHe8HXxJdOb7B98XnRgKFvLujej6mAbFjBJbKPahf35eZlwGrwR8DOA64yQBufXA4BaoYvB54XBjUoeYca7QJbPIe+r7TsYwQ3lw5RR0UK5XKjjw+V3nO+NwfTZIWOyCJFlK6H91wFAN08TyzhZTOcyR2tHQI7QnhEqK+9GAhpgoQ+k2jzq67LTTdaoDMkiJCzSPbyIlTk1IZiRqbLTDk7SQ9wya2TYRnbK/kWbsY3KQjyVpQYI49+mHCwwkylkpkT98yJkdCBrYI3sIBH846lD6moYzalsXQJEAgBm4l0DEIrY1IqlCmn7CsCSfwIPaiDIgcIeazxZjO3JhEriA9fHFnOnRR90zyvygUF6yKCg/X5ka5Bt+EAf+9yjTMD4UT4iA7oeaM0UkJvrwEPZ6hV97ADb2IawDPiHrtsG5ES8EwAQWlxx2pmT8LaRll5MpY2+hkP94cDO4ZASwNijn3VLIOCDTd/DR3UGoHmZhzQ3rylSZRgWwpqeFnYOF7kAXrYA8eBgl0pwva+//bfXDal4O3xdOH6hXVEAwPpUcWis28YsCetLBk6xIv7qX/4x18oPv/U/X1pRDxbREXHG9TAmWqaLGpuSPQkAAMFe2vayTwQA8OyU9fdpiTLZkguR7hXHB2MqIIO9vjcfdnuOAIQjKyQDsDrW/HZT08WegAedAXQXRMAHtZ2v6bym0BIsp1XLU51naK3TdR1A9R9xTqEEQFJAQX+LwSz678NeVr+YUZH1SXr8VAUntwMHyeCQBmWu80DlHWso2IahmeBifzwPAC4KZNg8bKcBANjUCyRznn1KLhYx49kQO01AVtgMpw3oMZ/r/cKyVjqhUuf3WUHmgWprK+oHANBY3+OhufilNbEJeQFQSLPKVZRCbAe5MEetrDYwFMiOmWRM4QPSh+kQEFJ/ldKjSkNgCNjOjfOWbEvKGPhZe7h7f2Rvq9U2XQL6vdZhK1T6vPT+sBBPO1CANBT6bywBLGHFOzAbLnHEoTEnlYNmAwA8uz0mXhZanqVyfXZah0M/EJcbL0TcPt+1Ll0GoHeJSupyWI2QU0+Qif98OuepgzGcFzUI38jQ0AIACnqiMnQhvEHirmzo41tnPju0KepkPTvus6BDIWWQkACLpqgl+8fFsg3pSgPA9ePMn77nvLbLWk6L01qfGs4w+Orr/T1SMv+2T5jtpRGIAD0ZUdPuvIjYDijgEHtJBmxTxAEAqXcTdRmc9EALJ8MQQD3LTzAcv49lgYZi3cWRTKll4Vb7x5AnGQCPHusjeD1YMAcbj7iVqIEdB7loEHLtnaz2qgi74SwjwT+lhhwAyq47EcVYzckwCz0gZ785YNUj31tgOsTTBvVT19rAMJqLVktTbcxAlaHmq2sAYgkqsx++v2uTMTqJ1lRircthJtkTkJFmXSXojpmuAGUMU/pu0kgTsOIQdvVP14CMBbm8/wEAmm/V9iMyH1rpRutg0KHr0RfuY0BIvn/VGoC/+fb3XgMAoRYDAKhud982wcD18KhMVpxPmf13AKA8DRmkxL8Qc/rZodPGjMoZCYLBAUoEGSfMMgACty25m5DMymr4X8zWx1o+3lXNNxIKAoSgPZDPCrXjWc3mNxy2QgYAmACMKADAdM+scnN/rtNhSjEW9gLZADAAOxXyAQxo8sMpfxabudsGwr/dCWcUph0eaQMcZ7wkBQLjSpR0bsVWXX4AaA/MXiQbhwF3OJdxbsFE6QjRtdT5MTxLOzPEf1sIMEcGoLGmAsW04nbZoJURnGgz8GCWBJkLGYLFE4TsCIHlsbkLEh+E/ncb4Hko4eEam5Z6CEze3Fy8jbH0huRQI5zf7FyIEZt2uIKwyraodSP4w3cAZQfcA3lcBACEAbCg1gCAI4jdgSPUoVim/wdgMaxJghHBtsOeSpi/XgR4nKMkoxKO2hqkcZDQN642zd7GyZJ+jDYaAQGs5/dOiAg1k7SZKBPra2Fmfj4MQACAKr06I2eYtkomwyVwOkOSAZihiMGpd8pUcrRczR/3rGMtCH8wJnmya+ThJb1P+6V+ZOWQAQBhAfBDY8uDajf9MDb/4AM+/14Pt42HdAcArile4qLW+jXwBjhA8wC3sphHUGu7GNBgeKVGKPTebLwWxWzWKVKV65nYstK3OCwTuPweuCBkDcoy+8ILupRAUT88Bvj+KdCHOkxzMrhqIQB1R2Twrv/z3kZUyU0D4dTcqFPZZzK61p2wVw2K5iMZY+mBQQgtDQCMF9VDEDdlu+2j8t9gCwzCSLMTJHn9sJ69WPrh9mlY8eUmfR5xT5vAkAtxVhznYfZVx8/AtD691sXwpJOEpRyaFZlaBuBsGNetVzFAMkgimMUmchYqml2CVM2YtwbD61je3lh+2myi50QPKwTG+Q/jpAVC+eduh8rcdLzFjhm09phKBQE3AqCcZUAQPKxB19TDQKhG3UVCXzEA+OG3v1dLDi663DcNBJh6xVpJC5kYOTNecnrxhD8AgAUNeihMNEMXEVQYK8WZAIBpnXcaV0xhoFkAHFoM/lOJAskoDtTxcj6nw+F8dar1U1D6WzIhAQEEQDJGrjm0APiMc7QN4ofgbofeeWSek9pu0YsNNTbEfkBr0yYGBgDAOGcCgN2+DntpoFLTRasfrGwxkRH7FHuF1swGYik3InHAtYUVkWZDvfwbsAG2uYXwD5k/5wHQkVTaDZ6n9NlwApIsG+vDJb4RoLezFlbS9MdQO2KAQAAET7gN5iRnIqCyculW5HciAOIuA5d10snDLBYB0m2/cROUYNHnwlD+DIuYyaII7ABAjCsHG0XZcz8/g3XBz+5aN8yUAAK0VvAELwWA6vDRoCN6fJCZGP3xR7CtxTsmnC02uVNljgTF53cry3r/4z4eaNKkur+qciklykhN+9pfHBymJIAAAM8YBA3ORFsfNya3OStKAEnw3o++ntDM5XPC4B/hW9MqKWBRXMuBa0DAav2f3JgB0MhOiwfSQx0jk5kQJNt/fLjj8iVI2FPtCnGdjp/e4sWACRQ+k5FLy7ytKo6qEahPx6Fnf4+T1xzNdweoYBOdTfv6RiDzk8jQRkGxoG06E30uHDgaRuHBELayzFAhw8Henx8AEx+ERK3mktUPTGRH/fWRTWq1cJOw3UWfUSuhcdQWfkHklalfgxlPasFuQ1HGb8rfiylZHseOMrtK3z9apfTA48jHoRkYWBIvB99bXA2ayCRY0fNqlLtrd8wgcr+jBqYyG6Y/s3q13zYRX2ONBmvo1Bdbdu0AwpcEveWsYRQH6p5po0YZ3OBpamgtaun5q0bslqM8UAt/qPHAIYBNhuDvdSKXRwQXC2Ms+GNtEcABHvEOrDmQ4mkRURFrkN7l8pmQ14QOlikDR8RhuY98TZbQpuzlZmuXqWMGcoM3ZXCymuJc7wBfD7DC66FvHvuIrXSw1sVmR1Zmp7YwKqQQeVmz+vo34QMwqb/57veb7+YAAXTreX91kwNi1MrUa5rsZUe9H54o0NjQ2x+ZRrfyba/b/M71J/i8nAB4BoWo9Us9je9d6rCg+xn8/UVTGX/O2fxc68fwBjixlIb3DUhnmx0HpVx2J6CVUMFY58J+jyCHRONIqp+lmkj4a1p71v1VAkCQx99Lm4QPP6+HPTz+wQAYADBrVoESv9AHj3/AwWIWh+WsRPb+0XnHNcBuKn5Gqf+n8mdu9uPRfbDtzfcPT2KLMzRaiZQqE6jdiaBJe+56YiLVs9bT5lBnABsbPoXpSmeMymY9M+XzZ3JpAO3uIwLU7NqI3JAAOgHSXhb0TYsn7iGCOY1wcP9PSpZaV8h0JvdCHp1eizENM8QgeE6rYsrPBsrMAe2Fn3LpBRPorKCfrwHKfTIgQVdKeVdJboAVWVNRw3Q55PP2uHHZXyu7J4VvLQ9LRRB9YtZEG2DU98ZYCpZ2a2T/9AjELgVg6Br4v8QKaAhQYuXjMuOYFt9H0/lZFKGQg+oLDsgU9yFL8sHY2n/035ptjT5RjnKzc5JhkuGKNjDG1VooZXoJ7xAamoOIaLajFhAFoPEmAGxo2lv3Jwvc6JSabrDuRBSjYmPEWqRGztYiMxBCar1PNIsTr6VJTu5Bj3+zH1xae0LR4NDSw/YDsMpDACB3NJR14GAnoRYLI9krL4GgzUsr3JHKVhghZTnWrxAIUgd1XU5jSLtBUIRxmdlGA5IEdT+ALMBrANBKBAh0s1ndY8zrcL9atj8K60wbBgwkQ2Hgm2thRiSY7wRuFuSMwR+/H7MLxd6IxGSmYqJGwcu6FZaaAPjZd6XNiOuZGwAo3PVWKgIqtFO5vaetD16rQR43Thf10WSqibR4KpEWbhR80xVoyiRNYlDL9b4b2bDcZ+wzMQDR4rBI2gASGLyUVgCCkB1j3/H5WWyrGfRuP5pO6+vf/FdcSAAAsnYdpi5KIj60BEsFnQ6GzhTqzCCtztY/tAXLzId1WAOnBnoGC2Vdmyjf2UmmK6qN97kaWSOadaGsGF/N757eF1XLGwCACQEAy2kaRaCD0foKCXhVBpSdrNcIzie6XoqhEcWPa3O7Ip0UEdxPmvQHvwAzOjw7J7Pa2u57BACWk/CjA5Cpxis/fLrh4enhNetUH563BRqZojEHf7iNduMxTBVw+6rXcDRDeNUtjGQGABBtkc5Cl/zYigjvffsImLnhleDfA9R4XHfLvGPrHl2Ik7fGMJquXtJpM/V1g5NQ7HYV1YpKYO+THgkAfO9jDS/o5Nr/sGbG5EIMjFvqODjBOi17CXDtGI4wAA8JldjH/LyvygmUhK6ITz3hor9KE6V3pk6g3zo4PlOiDWla6JUTYtPsg99Y8cP7DVv5iHkzQ2Loa80+a9/DqPR0kjcVa19st5JwTa611saCwehR8D0+EpPH8+UZQRcbQB/QH46vmp7L4SCwFe8IAIjaeVAb8fMscX/6lUEPhStBpBG94V4dUF9Ny4V7+nkTTEvFYawTzfqgEX0163EJYxQgUo4RAGA5goHBmy871P3TrQGRTIGHxKQsYdfBVovhRuoUl7KBjm6R1TDwY1OZ7iaCbCyAQIoWNKxqRQw0WrXR2Do6Q6G/kQGgqsgL1CwOLgYAIGKYAK4Lh8AwAKCQydZ0ABC0PwKA8dAfrxPZ7sYq3vy7bDYgd/w+AOYisKcTw7VJ3g8H1Yt2wZQKlD742UrUOIKAME7IfOFOyQPTGUqGWPHnuYZNhWKtIHPGxnE8lSENWlutx9CYvC6ATAkxqunmV6m+bwIO1lNwMAhotOyfLyUdCLN8rAkCAI1VFii7Dr5DSUPqKEuHOwCAYyXtqw2CkB3ztVurVi/78D7PZvU1AoCqv/mOAMCFkYq1F6MrWtbe2JLKNcHX0yIXA+DgbzAc0W8rkXkP5NrwkaZHZS18/NGRdDqiPY824z6z7vGvpueaLXUIAgAI3Lnm3r775wwCUn7i+cHuCDA9XQWOx+AznB8MAR9fYHK2MAHiUB0lSuligftfApiGNzVZibN/rSu03DHA4u8BAM7HejHZ1wEaFjAVxHliAOI6mmDCMywOqCmjwssQZYucv2ZeWUKybkTDhwQAInlmELB3AJIv+CCM53bWj9hVuXqmGyXPKX8GAMBSweC/MpZJUpfVma1zONbwBADojPH9y7/LGaNSxFXQHduhUZ6eK14x4czEQWqKFHgPFqGqinZZ3haol7CmxzVdT9Z8DNYoYE0Mame0W6pjYmSDOz5D+yqNpevMWQh4QTSG3iQAoLGvOcuHfXAlE9aemZwpfBXgsQeEE3rh+p7UjywACyhPlzfE+qhr5SE1hsM3FG/QvJfFajqrynRA1b7UI+paomsgTfDmaUjtALdinK5mFFfoOAxFpJPA41vdNidFdm/3I4JXAYi1IXlXp8XCB+rwUNPidA0AGKw8kCj0SbL/PsxFtA1r57bxUFvPUG/3mEu+hjc3Nnj/TBa0+ZDrfd+gJ/uiHKm2PPvfBACks4DYqU9ziwgvGeTIuDR7zNSmkKEYALT5AENPPq5hayOSEQTk2jSO0nSgdQNK5q2oH0Zbxlo4GTsBULLlIasWgnXS6zcKBcjPYnGRzHJsJhIrVbhwoV+cTl5mivxzmhwW+B92yIW1KHLNWiVwUcBpAMDrbpl/2hixhgX02kgcAoBBuOTDRGwX/s8dMlifYAhMz+bAEaAcukqam2AAgN+JKEVJB1cBjY3w2QVgxOxFuNsHYwkA9BIAsk3MC1D2qxsu5z0Fc1KIphTzennGoV8DAHII90FKWpdhA1ttOgccEwAArBRJQ6500xaCsnHMLUB6aE7M3JvDjhgzAjAciGpNz0iY8M81EApLTUydjw0eGDxTDMrwGXXwg41Q1wIBwOFce2sA2rhfB3mw73AZZIA1y6K2SZ0NWIEoJeUzgM3A2sR74nzYnY/1anIoGPrwWoYBPlp3UbL39RCmNu+DsgXLqMMUxZRr8Vw0VCZWwk5ezCSIoViqBGbA3gB4OnXopiqn0TCsPGMsqiYAsNXtWG7K/sxZ0fQ58bGwUBXXn/71EWCOmqiLpGPohGIagHtn3QL3QPRLPl7YhZIOhCYG7n4egMsy8pOuK4A9gjqVHswI5cOMGpgkiklgYibm0dwoS1E0b/1GGABZrE/YbUL7+YF5bfvLbMibgn8SSA7FYuBOELQWLqXoiz6+zqMLAEDEghr/QJGIg3ctjl7fcarLXdQBHztTtKlEYU/kGCW10SOdnJKZtz5IZXC8sa0vuJvuaAdqVHBqrpIQS7AmVWPkx/CudsZv1y2IMtxJwg2Qvmz6O/sh5pDkAZCWQlM5vQSQwG8TB9xMQVlFKbameFyse3m5mFB/ZQ0ZbVq903rcQBF0sbllULC3Q9LPpA/D0YPNzzalN3wcDHYSRzMFL4KSxl54GEhD2uxvF+Px6wAAvKhbUB/oKa4BZrw6GK5H5bbe4iEQBWim7bDBZAdXIdlhHfj9uNiHHmMxT6pHYxiG3l9lANWHYeQhMw68p+qI4gx4T0zDSbDr++p2z1CgzMhdznot8Ls8odKUXpdwz/VrMQAqAUTA07QhrcVJTNVhShmTxWV8kV/DBlHCqQKI+575YI6aXMgpkUMtMm+c/n3V/0GXz+qr8AGYTOpH3/0+a5YwK0G3hD1jSJe3cb0QabqToB1Mzsp0RRrJyizfhjHtwDYwzfNutdLsQXwaJiD9D3SOdgAQ4SXsVQMEskbY5jUzAPAgKtH/LglAX2NBYvxCdNZ5fjtKQA68+kgJ/nj0ipIM+mjx20PlrzJahH54fvPVklooCYMFtLgeco9spMVnRIMZM0zoGjgd6x4jfZIt5ojlwuy6lGRv3ANR11tVCeAWcV2AYBg9Lf84o8rVD8LD1KHxfblY61zBfbFFr3XdfKb0cSEAgOGNH5WNiPDna5zvtq7GWku/esTGDXGltmuzGxmyqf1SAbY/8/G8eRMz2kXkSslYtjUg6WtQvfgooY3iYIFARQGq8M0AdHH0oANoGbEZXAePdkY3oK7Uko6EvocBm9SlYI01ABUxtiyAYTGduQOvnbNvAABJZhsAAAPAz9LtvhsNnlKMT6nwhnyNJ/MbnnxRKgbcKIhYdZxpakM9gxvU9ZUoHlnXMqXGA9fiKdI9C2wxZW5j1hwqSQy/QAfvb/pZuTFlkUkqygteCZb1AhAZehoSkRsPJFly0jiiARubHwwAIMBiggykdWm4J56UjhbK7rAzPangr7kCacvpdH7qL/QSAK2FMZJQ0FKhb5Zj2EBaW6rtjos8zyEZd6ZZZYOM9JgWgwBAR429SPSmwNnoObMAqYlGA3BdAogPwHj46zVipCGBSSsBZKO3yGdlrDd4NmP7zFRsB3NayZ4sONR4SgZhj+yrrcErONAEAOipzjKAAQAOmVF+zqWmjDAdEZzcZvTeMtVRJ5JgP3wekR4Gyj6AWF5Iv+rQEx1an8JG03Lcdy5jHHDItqCnvfCm+4mgr6Ez+h6NBN3SIL7LmOjBywBXmAwQCxqHOPbjV77xx7ysH/3VD+pMj3gxANH3IYMMA7CA3d5QmhgPamWWoCBc1zUVSXbOvyIuS5dC05AY7GGfJAFJ0GxsE8Yy04BGzIaYHa0XvUPKEKKpI25j9ws0AeyCyXNKlp0OEZ0p+HQQ4OUz9vKhsr4N6v5YZwf1+dPsJxQxAvdirt7/YehWiFclSp5m6hHTuX6gLdy7+9NOmgWveZSkosvCPVPXhdXqTvIAfsE45FxMwCYAoBWtbdr9HGiNbm9/MZnmERA4lyuFGZdvOdTGuhes8TA4ErH1Mg3v8WRaS5Rd3BkRFiTDe5jkZZppRIIJwN4vJ4qYtZ/y3HuAl4Dz+nxsa9CtiqrpXwJQccpOJH1+XDBAYfTQEkfWx8ZwKAE1MBJs2ku4rwESO6oyzLc5J/Z2cKyShb06vnAPWYqxzkDmXQYkw6Cfa61N9lNjs13mkOxFJQAHvGYwRObB7caZlaqVPqnJHYZj262otfAZYQYAYOE0L+HBcU0X54B99ChLo7gs+FEsxjf3BomILtlpayNLK4yV2NJQ26YIhzyCqYkJHgZQuc9m9QBxmxWSXNwcwKF6xaiu5oE5MgDsIbXrViM3dDikfoyXQZ8q0b0Xs8oOw3Aht2+MfaBgRTjtiug/kjQfivFX5zXKorbLA/omyCIfAy8/QxazW50ie26bx4dR/jvIfbTnZFboTatWxF8vAswwohGY6N/3tstsvoa0Q4c5kKam3mqKo/OgdRkR2Y3f8Z5icHTAS1+JXmCJGjGKlADAojWaxDhQgAUIA6Air1BS3BxZ80OJg8Cxi10NR/qwqlbvHxtUXXPj9RzVBugMVMCgM1DYB/plNmJgyLCmCGDF2PsXwKdc8ZJVcy3Q2hT1ZwRqDYix/IKDRzJ2G59TNqp6wSbiNACAs9iXv/F1MQAGAHhNTZDUv6EVKg1E1E/fXcQGoOlDkuNgDYja4dg/MTVG/vTt82jYj4IUuhwSKK8pYKwb0OYMbEN5Ji3G7YVbzdsiQjAA0MG4BMB9lu4T0mXWKZ0BAFB7xwGgjSgqWNa++Fyb7S6t3c3pTyp/B8O2nwUuCWLspMdHTgGlg3UYTe8P3LkdbAe9RPi5bJbE8igfh9vU7ILHBMdDh5BxziA4i2AW1s8cRiM/eqz1Xt8Gc2EjIydwYB4Kw9pc22XnCBIXjsiWrkv32K2Bg6No1mY0ADmvxvp/K5UySXPZLUp47xOOdrmaBMj1EIDjzqQx8Ga9pFQ8ivq4dwzO5Q+jBCviyJSAFA/g/Cg2qDNPXb8h9sR/dyGMtTbHyQTPvQAAiieVa1MIm9HozjJzhomVlQi+BQDvm/Hsv5hm+No1yAhJ59wgAjSgwCqF8J3lLVv4uTGxJre14kdTftppEQFQ1wwxrMJ9nnRWalyd0BU/E4VUeg3Spj7JouonTc7DVl+8AY6FyJpUdwugcB2MNXUhG9Zy6dKnB4X/JpWGhTGf1z36c10CoO82roytWMoIFPiSjuh7MhTSi3ae6uyDa/K+J5rfzeO3uRaCRtWBr4OGgYVppd0EQadiI6U1LxnU2MvgRYpMpXOgl/Qn7kuEMG9kAC56ALXucQAAIABJREFUWEP3mb3xhx59AHCdCf6tDGAAkLJKkPiY6YUy41N3VqNn3c4H0c9hghJQ08ZoVue6hKGNIwvQqMbV22CNhwNYNlFKLgz+oK2RRaV3pbUYTQqHEoMMIXeofLX0kfEw0kZogogxGbgqX1qcbTqgN3PPEbUuKR7yQS8b3HmbsKh7pHUNKj33bbz/OlzOtWWfdg57MUVy7vIwnAxDIc2KIK2MnZmhqw7pi6f636NWA7bC4HAMNOZhzOdtGNDf/tUPSP/jHjUDJt57t3lSHNoBQNZBP+QBkOFT0WuYba0YTDQjqHRTDCNdUTrU5ErsF3fkZN26nME2QA49E82qdSafEZ1CClBtzLcPWnxOAADcpFb3T9JiUcP0dKxlAihFyjqP6NtgRfhuj2FHKgmwE8KK8CRcyXLdPOEMT6KSHN4IZuzmoCBZ2bZYD6w9t2fmM3kkeUoS1CIw+KvUyVG9bplE+WYJcJOR3QYAWP/qBtFaZskMwR/TCF0GxJ2DlfCRc+3dHUUdiHYUZxPQT+Ky/k/tgQIGnwXAhgKtz3GXQ1QKMdPmAhySvbC0Snq83ofA1s4XAoBujhPAkb3UzkOXb8kUNC+MJisl+Ep5ksOSjGkYc7BHd5p1koSp70WtLcYnR7vr7F//rYRRZIMS1RiLtMycZQ/NhmB8xbmRaYhm/Byh2lnRAFUzKXHmPuqD8FqHg0XP2h+EsRQsao0BAOi+K341AHA3veWPIVPC95F2id0vFwIFTap5h8LQxdqwgiy2vZuzEDNMxPXW0E6cipU6OmGb+rK1SlOLV+1GlXMZs/DvItRC3Y2uX7KI3HMKl4dvYNFR4YrsX/7Rm+3GlRR8hE4nUbiIDwUjHL+2sJgfdzJpllmlpJWKWvR/KHxSjRSiWl+Ay0UHgPvI9TKud7XH4IVPQxpb9b5B+YkFlgx8pIQuF2Kf5aBMMcmmrhD3njoOK2pTUuCPESSFCxuX4OXvx/cLgKCxTSab+pDVy3U/gwDL9KSzzZsZJvpT5fJGnYTbmMbRoaHJw3pEAyA3MPuxn88lHzEddHkGZIhQqknAyIHv72EkAEThMnGKCUeeoT9+y0Sw2gnm8tTVqoRfC5e4+P5DB0cCYWdsTFrj+j2aFZ/D48AHK+F44PdRyNlvsjFVhpGsUmUPzB1fNIqcZTgHVAK1sXVyOqmvug0QAACAWq6Y3TOjG3MlO+lC3THTwyvv2efsEkC0AMMayGtTE+MsHIc1BVuYlubPQq2LQSXLOBbMcZ9b46KruVSRAyipZO7hLEwAhsBhqtRt5K3cwPbO06keL8EwuLPElrjJsBHwE2ybw1+Ah4MZat48x+LdYDZCpWX7s9NYSsAt55zWKi1ZrS51ZDBBQW8PUuOY9ubg7ymDscOFgHN6PBReIhqJ8dwEMFitVvrMzoYBSjguHWUfWBGTKb3U3gSgYN1AW9LY5dZlZY0DAK4BQNAYA7U1O4gbsDpO0pckUGVaG1nNlxcmcgEsjdH08Lnso4uTyWwOMd+gP9E+VIyS8t+Mnc/2lKl5xsACOrbq1slEkyC20Xt9cCvlXreVu9ZV16r1bibRetTAef+leykjxAUereI3WLtgUoaEO+fNxdlPEevRzLi0JcK/LRoRwI0MgE4wlgAeEQCwRDYguGTjEamN08goojLlxfgNio5tVJ6SxAciNmFUjUqsFTMKB2mDAwSndvgwSxAAUFYYX2j1DBvcEwCwlgb0yg2izdIAhrRRZBqQKTaKhS1OnkuAQwg34uBWMN683J7uOyD2wpMLcU2gFSPooNPUYOSjkr4mcNkISOHJ9KJFUwpWMqTh/RyCfxb+dbblp5TH18RsMXjIxggFmf8OAGAAHbJ33ofmLNb459dQwHX9LRuUgJEtSxEm9uA/1oBbsPXhrrPBz4/XlEzDf+ZFrDpo2pAsAoyHRA4xbNCGavtGlJmJnkvTekTNT3GpVgQyqgPAYuqMAxP2/1P2rr2ypUl60Mrr3qe6py/m3yCQQDICyfjSPfRUVZtPyMgfGJhuj3+Gme6eFgIJEIiZ7qr2MGMDBlkgWYMMCPn34KqzM3dmoucWEWudfWrGu3Rqn7MvmWu9630jnnjiiQi+2sjhSkjYACALRZHZMKD1detE1cvcBsmiLKYwAAI8Oz4UOo8uDUIzAHHgfUYRMadKxrPkD2iO4xp8a2aiz4kGIFePc10A4A+/MH04mvs4ImnWx44pearSK+gcw0BSX+A1TJMXmRkzKa4pDxU3e5mzPA0gwG12E+3D8UvUiWFGvT8DsiKC3e+OBQAI0/1wpcno62IaffYmYG+B+/IO6RvWlIspZLScvgccppN/J9Vk5oHTLDUAKGJWNprifJRuSKQ2yq8EAPxDfZQZDTpU90kxhctbZWMkOFlZPPyGpgsGCDhoQJve5b6cZqtqBjMKnAAQkBris7DxFBuAFJoAwKWmsI7BNGH2mMMew+LA2KYE1zar5gOk9NbgL/tBkFXlsbDH4Bco4LXuIvR1zs1kHre2UPfRAQadr/uw5FmLVVSkrx4XHsBmUDCDXabLLEKN/gSAUixAKmgcKLm3RgIgXYeqS/jZIYGcsGcaGCjwkQakev0CBtT+flR5rKocyl37GfbPKeDgOESPmWhtTOAOfkbN78yEs3RQDMTu2/tvP9TkBBRIaPiwui0CxIMUndMGUGUXys+f4EZD45v2q4c0NgycM/4oR5+rV09/GVtH+v5WUuMCAU5TWAMgwZeo0vPxiYuLQ4toRH9E6zK6qN0v/mUutlIAMAATATcIwGq8otd2TL/zqDH6QZgpCuCt4A1rnKXSJur7bgWvXyud4Ci5nkbVxi4GeB6IN7yz5TzjO8138ossNynGotswc1kCQEoEoteZlP88cNtronPHBrRzyPcDAEgOxngPI578NN8MjXict+MhGgCAlDzZJAGAQtCuAOBz95J3ekqIXWkEGYFGxiPV5Pjgvj+pc58/tvde1CABT58TXzo60/C6OOY06bRiGpACUI+LsGi4TuViYQRdaFDv7eQC8+6pHkn05hbAdv66LlXKoPQRhp5536rVlfFjbn8YbexlAAAYgX/4s1+phemoQvFJmxuqIqS5RlwnVsGMISYxZDGG6GR4uVZqMAxAyrXw+2ilyogIkaJL0aL9wT7COON+OsMB8L08O4TnX05crcktqx/AZFLEoWzpWtl9LjaoqzHY/dB0Woz+XBvcCwEcVcyhwNyDgBohpSD5rJG2eb0wv57UDDUNtI8qE0z6iVuHw8gEANQeAvoXlDuL6SRD4R88jHHCJZC0zgQAIJNCWRqIVrSe7XB9vcpWmikt5X/0UN7P0bCE9lfuOlVcuFYJ3mKv58yMjI6OzWfk78ZXStaqF0ee79b54xalondpsW1T9GV0+iOFXc6fLAR/axQh6GvdX8bn2Z0dEziRlRxiPDloiTCxD8Le6SxoGFfEhUqZyJ8wELa2J4DCNTwaEV2pywYAOV8JPOQ7BqM6gAJ+dgIAiQCjUwpXBvMEBiciE/fiwev+1v47j8cdxhudpvRGRAYRApK7dh6HDlX9yvTGymkcd4flaec60iqNKmvGK2TXQJfnMUJHbsxXj32PA+BWhJVTrio79VQpA65yF51v0cX75R3KWKzcxOsHAKA8TGOLXBHg5h1xcKKF0Ar3uEoB8PsWR+LvwsnarszNouUodBFUfyqKiJNRCBH6wRUWSQGwr71yMYXrnE6YAr1heUsZ+00gAFFPGA49u26bSSeVtMgAGfUeBDQwLr4i01AfGPqNcyxHzzrnq1XU88qdSzd1G0DA33NkHw0BjFzEmYWifbjw6YR55c71TgFNcrThakyO+yI6YnR2cxgps0zJ6x3OSheNFsW5v4CfFS03gAwNWywQ01RyurO0lCm2AF5P1+SZsDbFmDkrLNkrp+IJOMT4tVHo3ucCoHc6cTj/tAEmIPN1RgNQDvLxWH70937MXfObP/gjpgDJlFjJHydXrByizzEqNZGWUoMaCMbYeOydpIHw3ClCHMCJtsNlvABeYHB4TpEicOdFnnMbUDIAG1AqRbWU2RGjRqyV3hKpCogD4/3Z0VZig53q1GqcZ8c2TH3VxWYyxeAUiegFbUYxBYimrQuwrcR6wEZQKHxEIyhpN14BAJwCUNtt/UEqp1gNc+1qvSwQwGmjMOBpLBWhooEgy4gd5ZYQmZ0EdTIiRKtWyUjbsJRRAEDw5+MpgKw9T9SmGRe+RJGuZ4mQ2bBgs8R4SQPH+af1dZbS2q4P9rmOEudKTIaU7KG7ltYzjQUM+zyi/TCOEQYSTnvWh1J8qWiSzWDVlqN9Bk8ONBPABQCEKT/s1V+i0o34W4IYDLMDw8BT6l4DlYuXb8pZmYHWBADRumyZWJ03pwBo6DOPp9OT+DIAQFUnEUjqOggA2GVquaGSXAe4okdTTFQeq+ZarksftGcGAM/75+pklAPkBAzfDDmgAAAhwFEzTTTpYSDOCWnD2dFT/NPvycsrgE/52PJEB658P+uqyTQgcm/hYYzsDEIFAHbLaaffDwpt568Nofy/EBvV0eeT+skz93UvFS5/mCGp0yBSDnETZ0ocXlH5n45SpBcdDMyGAYhhmhqNpqKl7iwA4EgkfQB0ST0EyI+vDCqez1sA4C0HmAMaB8CDCFDzeqEIaXVIQ9UFlVYZDmplHWVFBPNQjipRRPZXnsdp3wAg0CnNgLi2JEE7TSNk3YJVtX+Wc571GKrOxf2fqotfQEAdRhubmTopMJaqG7Yy7nng1cnNX6MSW+FdBZAsyzJG+RAAJPpP/4218NI1A4FE2oOMlNVkJp0AA7bCAPAeLCAjAHg8li//8z/mMCGVgrqU06vUz1MCRebAxyxyzZrglBinJAJrHaWbbo9NwHOf9D0dM8p42WTLA1RQMWDNT3Q51AD4bgNwKycNA1udTCUuSa+DOqMDmHBPub5eAEnTClkl4J9LDlef8dh6VoqCSoGrVE1cXyMMVEqE2lA7fwAA2k3U36NlNvQSLAd046ZqVWwBFxy9hcTU2IBhgIPk3AFpnihUxPtDPIlyMogwJ8uVFICrqhSsHZajyyLFQEFEi8FFGCWsU7FlABLBGu8UCxcHUp/Tr4U19Zjt0BUbWFOJ3WSLAZbBALAjnlM0GUU1g5xtGWBsjxy0SsBTpVLsgUEmwV3R82mhXD+lJnO2QbOaKQwAB0dNut/2W6kBAZ70DODZcxMniVT7OSqm2rGDJOPCpACiB6gwUCmDCQC4Te0n/iIAAAYoe9Vq1Wnm9drUvqkviXhDAoDvQrlH88kuWaMDHBWD7kLFqXeuXYzcqhYYDhgAQHK61UfeKMaaghPrALgBxGwhYV6qyRzKoBspZgNOTOcY5eHNQN+fbwtHmgoh70wxiRqWYlYqazrCtbU1ABDFGBY8TYH0fORIQtjgQCP6z0AZ9ikAhefIrwCA67qSD2Je17m0GGLtDxxmubXpQOdCpgqgldczFy0AwLWkwVU+mn0KogCuXOVahBVwoHTGMIAjx6ZLbO1AHGScBRwPUgAaf+n+1qHCjYrzGiWQi1o2JTYGAKGvFNX6UBjByhabjQqjQa8Aus0Hkx31tDa9Qsph0nB4QEdFl9xH6sefMsAVAEhOm73OnQ/0fQaIsMyUDIoiVqwDx3tWeW3qkD2+umZVWAfjEqOGuGpkL/q/DVFoW/XLTzsPpTdAY6fxS3rNSyUvhEIRaUqwbIh/+yefrQBAUgCq4rCxqE3ofLSj4lUEBgeHoaJuqR3WgSDRADtRmoD7ABpU7u+XG0AAggy02L2+Lksa21iYC0BjxFq6lyjMaZBZZugoNv05OD1Ow7C4a7wnGbXxOTkKpIZEqvcYYFG4YR3dXtXnOakuRJC4Xo4Bhvny1EowaWzrzlA4wmmzfhwP6xaxLkelzeUkSQ0q4zNzGSeHEnmKJKNSnmlxtSmDlQZBw7piw/S5wS7tJKuWPL4dQRLLaDVVjxT3KgU6baGWnvalorK0vgoWMgPh0baaL+IUHMe5K4WaOnTMymDKLbMEwKaaKYzjS8olgDNb8YPo38LmipiLApfjJ1NsoME1sk+blVApweUZNwMwNQCc9cIOgwK8YX4EbOE7cf6U5s1YH6U+pcZHp9xUFiRAraDPG5NbZlTSZB3mfceOTqCA+9M4cANbViBIL6ctHyY0FTODAfjO4XuP3QPRvwBAXpjGBmU5RG7pcN47rDYDUed+OT5QptMOJxcd6hl55pkCwHKoF7VFWkaQcyBJaJsIn0LRbdLby/G+LOdXdPNC9HLkpsIGk/MXAKAOoAYDrXO4ODaIMCf6bQeUJWyH0vSeuhDiOB6B6quBuFMAAwCoP7UMknxE+AQBgOTU3gIAMZgzApUT6Bi33X/XnAYAEIFbNQ/aLweq8nrYLB5RuY368+9sxpSJ5Zo0XhkGUvlbiYu05ySKGeLARFcblb3wmDsZWmQXejbpABjG7KV85tY2ADgsMiAwM4qJBFMJGtwghACAht3tYEMxe0LWBAD82VHFQhGUQVSBsCjrYa+5fukq5vneGwDAPeUFKZHaSnchMWScv+CPAEDKCSXmUzf3MvgmF7EP+TzcMlfOd5z/sBVmyAAAcE9f/IM/Wk4QtXZSqijPtgeiYvnHosxKFwCvHDRLPoOHuMcixNrtWJ3wASBIsIFpiIfjckFUhamJiJbQOheVIXYiYDbCThKMjnpy7B8NPhpzBMjHanysZjG40VbR9xFeyCm93K98zSovLOdlRxgP4fG83HYcHCQAcAeAhSWguAq2DTondw5lWiDcbBTpgrPc39EUWcHOHL4BgEYPu6kahaSO4Bz9cywuI3jb5mLRbFdNEZfjEE9dDbDIbOKe3P30YxqA/H4nui0oq74zToHimXmMMZ8d2Tn8rGA5M6MhUDi7WYyTqtA6AJrOeQKARP7zM/YDmjNN+xjRXwAAKmR4pumUU0GjgCVMnPa3GSxE+kMDwD2GgU4shzWjUQHPbTkyBaCGO9Ee0Qm7e2YqDJQCcLWKP5sLN/tp+70JBqMD+BgAeH46Oa3qVuNk0Pp+jJ4dFDnYwZb59uk7DziuA0Uostqi2EQRcYNwqlFqaVNakZeUzH53l3BJGfFGjN76y/F0ItKsKgAeEnkHIpjI48ZEsjAMeDU1gmlaJwADD+z4EAA4IRmASAHGOq1VKRCT8yYFZYpoTVUrBUCaJBfvCLTuhL0E7FZYS23jYgCwQyezUsSrD4CMr14QORiU0qhdqoQkMEqC7JrORJce1Xtu0E4rDogCFDuBCQAAqLI5YpjD5igVozzshWNlZ67XmyQGZCMwqf1g0RBqmaNIx+urmQuihzh/HKoWbJeOgyKZkWMc0SnXwwdFmgDdWXZU7itsUiK/rB0OGYaZkKKuOQ0GAN7L6uXdrMIUbArkrBmO5EwpkBwpgNB+ZGzCCIC+tmOnet0gg7pbs/5o1kIqOYjI3ls57IwH9XVQECnxXwBAqHdSjw/C56gXzJQo2kvlA41vpcpaQKSeGDoTP/w9AYAv/8EfMYJooJ0IvfsAMBVuvcJkSKT8x/7F+VL+nmfVjjYtlc9n9NozKGRL2QBVUfaoQ0ea8PL+Zbm+XDiZLlP/8Czw+7IH7kU/RGjYD+endzrj7rkhgOXKDAMAOQCLrfAP96XAnvn6pk580SaExiWbT0GeleTWquhraA2syYAPiKxMrQoA4AnJfuL54plV8MzLEgDgmiDH7f71YG/EeIrVwBhdAC5W8bD7KMRcYgwB5jna210Yqd0qFtDVDz7PPFfRdtUcFs+qZ4pVZZYFKit/bRYk+9spYuvb+JpiLnUeMq45Uxs5ksosavQ5unNF/ylNloPWGtORVzc9v+7QjKQDbAIcvBYAgKo2BEKVFvR4eEbIsO9eb18vqzIiGq2eHQJSpPpdrUMTTkYVczE09l66D5UhU3+DWJB9/61l0qLI/IM9cCdYMerqMrgSUYYF2FQCyIV0wCqb0CLYsOSfvHt2WqP7EESszLVIOmMt4192J8wCQCtMKEVNk+CaWWNt4Z4WRM5dm9gGxQ9qBwr+oTrO0K5Fv1qQlvGD+uwyBKuuSdFQxNJGNUgsxj+d4DLgIpFpNt0Tjjafb0d9if70LHqYz9QA5ABiDSwzqPh0Ahk2QrLyULl7C+tMJ7EWtwgSPSQJiLTdT6CO/CBCIdbDhQNxExOsbbUJ9e8nV1WgZ6QkkvfmtHg+J4sjueHysVNJIp+f7jKGIv+YjT0IUnyviQBnK2KFWpXKHmJJbVRORSsgZadnRxhaNQ2e6jpGK8QZ6eX9Yeh4YAwOUq6Dt8Edkf2x9kG5xjAkAbS6aZ/lXpliJboVJ52Ac9eh5EQNGhQPo0E6EAp2R34fRlACHepzkGE93eComKBTekqIBQCbVq1mjeR1DYmj3Lo6Q0/ciyGpK7JS7g0g/UHOBgAAzt9++QEYgGVZ/vRnXy43tKIlhd9egGJX0MZ2bIm8FSA4LeSXFjCKiA+OQIZQACD9AVA+q6l84dfjAAhMUMFzvRIAoCwLDjaNnCLCCljj2aFHZwN4Agg2/Ro6kwns0JCrIpOU37mXABz/y3LhHHqcE9z3CbMPEHig7z9m2Qt91tRI7WNPFsU0O4qnDSLh+jl9T3T/Y6eIE8CAYj1G/AJc7ONwuy9nBAhep+gdAABAHSNPTwYstBrSTdQNSEvEFABnQUdJbqHj0D0ItA/bKK+miPeOEkIEcYqIO4XjdE3a9kYeVuLLtjCM7KlYzCTY0daY6QXbYCeJCarZpVGdJikCxwkzfa1OS9bUTODodAmecyJnAVo3bwIYsx/gXIwMBkIVm/uGsBkSnb8GJMVUEewNoEMg4us+GoBmjckGhgFgkyGv7rCLEYvidbGuSsnJLuv3oYtzNsqfMyFR/rY/qpEWz2dXBSS1RgA/bG6A1GQ1AiR0x9Yb7M9nAwAZDEQ8NKDeVHGilcNLlyUbNaAtjPI8PeDglGtLricbbjr/RLtRktJpkQCWMOYtChzLgAUM7TxpaQIA9CFYRe9ei7GCM3rMA8jyUh52ey0Fg5dHHsPrypy/G33UA3QZmuYoDHGZc3ihtPAw6NQTHc6SDhcLPNAHwUZVka8jlGIsPDVRx6TcGwVdCzrhgYYelU928QUawEg4zxdQVctDCk2NTNLMpJqaBMC5uRMNhtUsPDCGS6D/Uy0ipbnrTN1emO2Qbfc7OjCaNflVcMWhEulOGxuxHnLCBCvRALj0DvheGhB3nNyU2Ai0dXVE9jVf32udEj4qeaujoIxq9qVYMav3vYBkb9AK3UKccrfTGCAKyLS+1KH72ZKhOokFqgJ2jAhNr3kf7FCXMRls38xKmMOyexXdKuPAivHlSJFZl/eZfBYAWA7L3/rJZ1zyP/35b5b7A53u7AASYXiYEc5+9A4JY7d0PKt3UcKH+Rdoq0pn6SZMNac+Y4MxvU2UOPU0NtI0ihCmvVw0nhzdRRP57eEoXG1etdmpBz4u99OJIDppBrItA9ylFbEwg36uehXs0QcCani3QUYKBYDf6m0BANV0Z2w0Ilv8XeptAQA5CwE0GHc1awoIMKvFjERK8dTICemOp+WwHACYzKjh2sgAMMq/Ou/v7WHqPDatbXUD/OwEgUbtSPlFd3KzE8I9IiV2QgAzNTymA8K6crQwBdA4D9YC+MBiaQD6qxLDEbgIZQ+Iok1sFikMW/QPLFFOt87ksBnFGwjwsiOSU5On3BOAV0pp3W25UlhqYe0ggE5Xjj8AICAiS1MTFEPVGwDI/tvaDc2BZjGkAqw9cAjVXGSi9qj9k65IhVqAQNqp55oDnMK6ChTp3msPcwR4wlevy8aXlvO3DeXvc+8ejwIApKkbANCxEFUKafKQJqfnCDI0ze62W453zR9f0zyNbmbd/zS+pK3gIKMByKbahOmTdpwAgDfCaV6Tvv8QACTPXmzAKPcSnScAEOdPt2DnI/pHAppEGHgglX/DpCzj6/ng9PD1tHD9oWij9oyBEh0myikRJOnJMAjbtRggIAwAIlCoa5N37xMvbaU2ZNy1Hn45XHbqAowQ0+N6MPUHMOVHABajQWfWIiHcB5XNBkuhx0kP27inLz3vj81XFARq3cKd9MZOk6WwEWxd6vsuAGBFO17vhDoAKlz1DKVdsduaEcv4e2hMroTLkAJqCgS4N4GiAaF2pLLIL+hUq7HJXvle7sctfWoaWRGAojMxwD0M6EYAobWQcAjtfBXN9ON3T3OK1WCM3YcD9C0AQE2Ok57HfqIieBlM5KmVcvnBTz7n9f7Jz78UjHS70Zw1GWftAUZ3+Bg19TwXNjzMi6KxzOV1uV3svB0hh9HC9TIa3iFnjb4UEKZZzQ3tTrQxAAEXUd9x5IzIk+dPOkrcJs/O/vyk2R/+4DmcEVF9p+nTgAs4k1eM46XmSb8UsIHqAo1Kd8R/38lRD6U3npqLfZyHVpqGzp1C6oygVoSZ2QT4HmcgvN6W00MSao5yNgjgNFGsKXQ7xobcI57mGJs2Rc6VyqryUrm4nGPGjqPpDJwnAAA0TBMA4Lemo880u6QVx1K7yqvngkgj4+3ilAvnCbCkUd8L88frQkfQM8ZNuwdMRf8KIc1b9BM02ya7HEGkgA5KJ/XebqXNZloWv/EMI1XpORo0jKnQku1MZMy9WDIRaWsS/fOqnB7Q/Uj/NCP2FQBwam7r1GlTXFUXANCAy0xtgf/6iyvg1mAXeyYfkz2P75kAIHV88kP7A8sAAQAoWPWwFdYn0xrKEbLeN6jBRo65FgrfdmQB8N9bAKBz3N0Duc6mvApLEEOCjrPaoozN4Z4/gycF4ck88GaB6sfgiJKW2KYXGDlBdJTIPJGEHT63hQ2hxldqIzMH94ocoABAVNSyk4rg5DWVLuDPjJGpUWg76SSE7uiaAMDWP05JBlwfQf+MiLGJ0ErYFJ0usLIPMmj8v57Ryvl7XS/MKwuxb1mAela5nhzgGWVL3DhEAAAgAElEQVR5xydCj1AvegRRjb4nO9ukA6gvGSWYAV5y/kpHTACwot+cYjkvmv43AQCZElqbJEfdqtUgIUIyXpebzyhN0+rl9A8vxB7639UIfA0AKIi+UArkiGELAsIoxDFNdohrhTK6wQAAADj4aQCghKLO4R5GCUZOzmh3UwqMzrsEvSmfbY0B6wUoltsvP/zJ5/z5P/nFb+iUNbxk2FkHBAQAGcY0FPzTGcA+QBF/xUwOOO9XCaAyxleAWtevbiI3Gf4AABhq71LqXNgR0BUly7Kcz0+B2EW91rnEdEB/P6mh3MVMW3xwb4kM4ZsOoNH9nklvsHrCkS1nnSitgc9SuFvyRU3PFLBZO0WKWRZRKbV71f2rGY8AANITakTm8jaDAO4l55oDQHk2qQVQB9GU1r1cLpXY69K8lP86T0/7oGY2LXAVQ3SkHRcIjFPj+tqrYa/FgYkN8PcymIsNrSR+fgsAyNY55VDgwKlkmBx2gvW8DtuJ6GfEaqUjnwMqExkKyvYs90bqbAsANFNDmqtKoTHVHKWyXu/AlIxsZD6EBd3gy2OLtSD6mdJsYc3eAAC1B82UVuo8/jPpTMLvtu0TeM1oP1cnZkXXkCBynTBYn2H8KwBAKcc+57sdLAmm/RkAhOJLvkld4prGUZmZ2v7CMgGlIt+ncY4SNJWjHbQT0wBGsSUgCRQkrYEyikbnueh83tL+8zCTTvKcgHx9CwBA4WwBQG1oHDxTtDxgEWJEpWy0FxTNh28xHuuALVBMqnVea+WqR//zUudXPkzRXpxHOUo38eCDro3ZdF6nWzQPfRvwODPBrwsfNgDo7S40e6FYyae6WlpV0q+ao4SCCigJtXU8QZwkeh7OOqNApyAxQzK4dyzASo6YIum1ha59FwDAvWAWoECAh/SgDwQAQLodhgEIAOhRnKOjYAACrgcA0CByagC2AEAsQLeEprE97Jb3jGqTt7Qj1sXKwEQAWUrk1gYQaMMhGADQSCOH7jIiYxwZQQMARvioM0dEjgJcpOACONUU27jHehUObxFVqhHZ++W3zQB8CQZgpxROGS3/NXs5zybPc6bjqME4HtjgBnQ5AADmYIgid1e09EFwiEDhGrYXWABQmA+1/CVEYH29Ru4SOMJBnSACFHhJKiiBCYRZp8M50pQKGgJkyaw5/aOoa9wnGRwAMANpp/US1VO9nT4e1mbwvu55pi76MluhAWrWAFAHYLGmSS718tFz4xAgpLYytdGDkrDnSgwYYVsoXYI/aCkwBdWjeR+P5ev3X9ckw6S6Uiia/HwLI9WhkCACPU0A6sBWMDKWmFeUs9aJQXraZLMIIQBA0Q3WFCWcapyUmRLaSRFdxvqI0dm0va3iXrf9Ns1N25KKHV9LmCjdi/rQTAAQtT0tJisbOvqX/XDETtVA05gAoj6+toOCHWWV7Pi9Iu1QidJT+pxki+59QooEXZWWMkOVVCZK49fw23FLwJIDz7CH23PJN5xVDENMOFOYqXqIt+BlFH1tEQTtViJ/T7wjhT3EUUQhRqgwVq8X1+Ea1cT2xdmn5j/UaUW7ZgBYmjUi5HLk3vjzJrYUh1TX38wATABQRi6L5NpVRu1G/9nwMR4UwVVk0FqFHBadibULnoI10lDJbTuKyk9zcyBHX53H0kUukXs2VB+8GMpUAgAArCkQT5YzFaitrCc9GQVeNTq1wVRFR+KIOWJN/kw4vdD/eR2v4enpVPl50OQpNwyY4jAMT8ni7ACXB7Gch2VPFk5OQxexqaMMGSNreTNJy4ZKKYCuzKA4aoh8ot8gfWrDyfQJ5xiIAXgLAISy18EZGoSsFapNDADUjEksToM5050jvcM1mduFbbHTg4EQW6eyNKTp6KcIOhGRGvcgl31YUAbpFSzaNONIA5rE6olUxWn9nZ/+mH//4he/dlnhphHONGIDEAQUEQyY4kIZIR0I6tY9/0J15WJTFEGqDFJO0nQ7KHEAiJtq4PFyBACOKCPSOnCaoq49z4GTDTHx7nDisycWTIczpnqcwsjzHs2wKk2FFQ0AoFhPlULdKsRnhktvhXdKAQEEOLEUDEzSfbINVP9zveVwFADbfbACwlGkHW4FUwaInIHghkBFAUUN7ntj1Gxj9v79e+kEnLJTsJVSvR27/WkfhAUTAKCyHevIEk4BgKjjdea1J3K90p2kqkTvjv8D8JcGwF31FBxkj8glRjPB1wy9QA2B+yPgx5wilJ3SU4+QVcyid7TewKqXpMrAvLr+ns2bOqwIA+AiPFdiaAHRRttH18Y2qRKBLNiMbRl5sQo470nBj/RfgQBmsqQBwkdrU2wH9stywf3PqgM/17xs0hjxwRVkjhTzzBQHoFclmG04q888CZJJk4OIQ28N+Sg+VjIr+wWRHTYKaW4r1FlqRFFHophleXm5uuaxS+5CvwVQFOUa+qS9/HJAHn/kF99y+KFhtxS+xHVrEoT3MELKpDamiy4GYACIOHlF+9kLFsnlev15RvoRguT1pViX08Cf5LSrkmBeGwylAUCrX9VRq7P2Un7qvnRtMY5Y8T3zGJl4pZtP7p/rxY3ZAGAmAlgymTJEP/9iS/JvawBCbU+qnHnhE4yRjR+7ZIH+7OiBSnJ2NdPULekNlUOm49bmUA41uegBqKq5UViZdMmCQWAFB3QgB466xUqEAVDHRQuI6Pyl5ZArFQBA/p8MUA2aknGi4/L75bBHIKszIoYEDMDLQe2ta2865UFK/g2jUEyaDTYU6HpJp0PQU6OeoQCAHHrHdWQVLAI8jmlqAntyZio70oLTefo5Y8V+hCqA3bL8+hdfrADA6nrjCXMfae7j9RGYwdm1Awzg5Hbse8cshGgWsBnZF5+GyMPE7gAxei4sccNekc91zvtY2bFoQPDeAJaosAEARLQYxi00OZ2kxbvUNUFfACeXORIAdgQAbkVMVkhnSxSFGjK5BspDJzyUjIxAOt81/pbj98yGuEiPBcb7dkRtvOiGa4y6bVPh/OdUTOqr0mQLV2ZmFpfIvYzGSQYA2dtUx5v5oR2SDk/3ZAaAte08gwhkVdZWArnyKAGGFgFmqJXPZ54Z9RNujxzWqvoLGAzItXQlkpxyGmIpvRUAIM2M9lHq+BWQudeCr49JFht8va90ND2ZwIGDz8KW/sdPwvfY2vMT97XHcUfrErui7owq4444T76gvctkMxkMjLLyOvtJOSPFmUmzJd7T1agooQO/jMMuV5Q1gPahmBStMYMra7DiT9PHhXsJ1/Qvbv9i+sSNi1uWf+s7/yaN5uv1SuNEesqojh3gPCbx/fuLRq5nU6S8wvnWqLML5dgAc7E5klNVCJNi3Dr8+rfzr/HxWFCi5fHxlwEARWs1E7R6jTxEHqhx+LJB5rWqk6E2cpy/olAZMrUDldOoMkijMji/AxjYtLEc9LiEQTr8ed9QfAEB2F7oRDVTEKrDHvOt2ZdglAGOPFLy2DQQuYfUWZuCVXmQo1mvV0rluEGRw06eznQgb9f13qlJTZRAdO9xwAAAYqB7HPUcRc0DigjXosIAt+wHRU+vBABs/GLRGstsLARMznMLAOAQKEqcAOANDcAEANG5WCVFAPB6wkAbPSMBrrSAbqq/9utQq4cZulzQiz4NWcQAMD6QxVZ5lFxi9QAgY2YDcT6jDlgRhWzm6FOA82WRKZ61pGk7AYBlWb74w19z2FWYCX62Aw+AUaVLV31Ev1IAgJi0G4mJ4fA6oE7/fKIRz1AXlWIp576/LcvTg09PTbvYLwSUvJhIOStN++MAHPeiwHvAwCH1kzLgSvnYwXE/uN6cfUgyKIzDedzHH+t6FNig83c/ATpKVx+QnaBY2B3W8Nki1kxDTRUJl85RagwK/s1ueE61te2Qc5AT0zREvE6G6aSvPxiBAtBsKCUDH+NNkV2JET1pj+W4Okn4eYEAAcEJAGjTMcvBde08Nzc0DJukdJ5t0rTDVHpPCZhthX4WvaZDaYiS2Y8Fu5EittFKO1oc76sA8QzTwuInHSfHZ8YznwsEmPukct/0P23CaG5nACDw3gwHwJFAgBxp9h5HQ6fpWRxpmMnhS1YgYCxXtGaphMAhVrM6pV+Ur/9mABCHrsBAa64TqF+EJQAz+OfX/+sDnz6/8BcCgH/jW/86HRDEPdooytUFBBibLNeLDjNvYA4VcZc7GmXnvCqH6o3JQOpVGoAtYol4ATccuj3qbjoR55NwTeUgjcUSkSYSmqVtW4YBm3/mq/FwJgDBexdj4MPXIih1wuMB8ohaHeiIr9T4gWNCbYgJlCxQIyJm6ZScBcvFrBaPFFVG3Y/X1FfEcrRMNwC0bvAjlK2nIyOuXgCp867NR2MlIVvSNXQQri9WBDmGvMSo2/lwnQrYDARsMJc1a+RpZbt3IUEAhkkdTmXg0uWQm9gdyryrW58xUDGuAQ40e1FcyDCsiFDdQCVrNhmAWUXCiA4H3oS6xv+qBFMRoRmYaGPSdfK0W65UfrtxifNx2bNqTiIQxnOEiX1W7pIypsENGcecgOlzPUcIxbTSLjmyFiCg4un5Exl2X39AI84kQE5EsGnvjWf86d/7McHSF7/8YnnYe9U+q0Ys7mppNodndAzU0T1JxJtZAtpzbkfqiO3EfgIoV3KrWzf34pCg62PZXVHKqxbbHN8NZx0GAGvMUkzNIhCL1DMF0Hf+t85PTOOkn0VEcmnxTMHcmECX+nmBjdtyh4YmAEBypmIARLc1OxMxoM6qxJeHm9o/4yM0dRwo1giNw8QI+hpt4cWSatgJmQGnxrjNomuyNkBbz2c6lK4NvgIgMRadqhKYSqmZ9v6Btigi7+NB0yMBzgIatWdFybNPQXkyOxf/u64FzysR7NDygJFgiSpDduwTJ4x8NmLbVTopz8mfsI0hwLN+BhqTAk3ucBW9kdZ1hTe7nNZagNNJVQYpyzTCLZEjGRSzFGJ/OwWAv+O8ptGQJniuATYDu0HHR6iXZ1ZBQVllOelimslKdtOjWlvv9zSCw9qsbLeDrTkLBkuJdcfv/PnLP/9mAHDao4+eGlKEXtE+yiLI9KEmlYZxp7aNAQBRd17ZstLd7ZLLT14lxjjDK0yNh1qRqLBHVtbNFx0iB1QAwLnWSNrw+6rb7Y84gDwURga+p+RT4hzxMzBEEwCUISTFLIeoqNWCyAxNiY6ADl3GNsZlggBxtaLeNLDIdLHTKgEApL9CP+cwZHfHuBA42bKyDS+MNCY6SqCjZhLKf82zm77iZAwszuK64lrY0KaHBoXqfgsAJMqUxMbv4FbCAWHMQQ0hyhyeQRLbDCsZgmXPRii494hUct0zB5+7Caioz9yfcJBx/A0A5owEGUB1tCR1P0SA6t0vA5s9HmO0Yn+s4wB9kSY5YABQBUBHMpkiMxoFAuzgWeblP9mDAQDEhBabKX/uLCirFCSWdaFj4B2N5+npXUUviR7x+3rmAuXal1aoL8vy6e//be6j3/zyy2WPRkTJQbr8jKDt1WVSTDVYpR5BmCMPSgpN0+psKZpNKZmAqYEP9ArsHOmBKmBg4Olf0IxGnTyxDy9IA5i2pvN2ZCehmdiopCRPu/3yrf1xeby6K56rFzgUyI5fQMA0OIeEtRHnHkEZZriVGs/syajuSVkMS02ujCbgvpy8fwRUE4e5ksrnMmmH5GDLWuEMcxaHGB2eK2I9i8pSFjdAb4AGrrlA3xw37s52YQBwjxkGE5YDb3E8nhgpAqDFIcv5u7Njpg3We+eqOyjAvsH+L9AUpjAzJWqfKF/BpNGw7WqSlMymwYIb3rDaYo9W0kpViPnAs9S+roZ1bnRW0bOVbWp8tlsCABgWFAOQgMVlycp76xG6Y2ZYVFV/ZaiRg7ER4pfGwnMIvA2KVatnHeCXXiAymBIBDwBQPiq+x71I3gIAKl3V/s5HwEV82hYFJLjdnQ6nRxZEQsfUVupXglyCuEG3pdc4mw/4gRIVGYHj9/KwiHBN601qPI5CDtWbfjiM3oyNimYKYHujnEoWUclHGICqLU/5z9iEpIJdAaC8VZdORKAzHRodhQ0hEZcRdBrFcHMGmeL5AsFieqBLC8v5mK5ZUDZl48bcc4r1fPhrBv2ophBKVQ4WtcQy0Jl8BcTs4UzEJipnwjMKy5BNxtyWyaNcV2ju5FR7veU/4/xJZ7EWW+439HEAQJ6zethnJoOV2AFky57GH7n4ovVDN+dZpQ7d67VS0+Kdo0dJTrRqbKfqW9Al4CnpGlK5g30hrWxxFAwxnyUAhrs1ct1JZ7vqYL9jL/lUPkzGJM4/Rj8gMkzXBAD6+4cAgCCI0b1AJkCAW64ZWi/LDhEOwQuMOSYCHvn30IOaWofcOq7zlaWjn/39/5Br8Se//HI5vXtap3DchAbAH0tP/5QRrGNgGHUb6ITGJkcy0AQA7IKHM2XDHv2QgwjNSkfqBgLMx/J4/0omCCAZexHOH4WpGR5D5syK/Ow/2iE8KwBInGUDAJpDpwAycS6pD362GHDF0nEAn6o7GOlpN7uyACJGNTqjzffyM83GRlTQnyiFFVA68nElDmDEytkBKg9sa71bDmdV0cT5lw7D+zIBSNJOugwZfOw3VsCMtB9ZJd6HwIh6zmnl4iyUiwYgQ+fD7lAnEDvLAT2ArewrUhCB20qdsA8G7ad7h9gv8D3Z1hgoz1qW0soqbI8GQDGSWwe7wReullMTJwPgEspiW7GvOW43QkBanWqjjX8lQIyv63SA1vCUKX4cAyzPTntpEM/XDnAJ1xgxJM4/hljFAQ92J0xAlYUPBqDKAi0CTlOidWrZQVExiLa96W3AoBspPqXIktt/Cwi8BQJ2xyOwK1CRGrmwRG3UusuAWaGPSNuDRkoH4O5IiTR0AevXwRurh7npLy9UtwhtUciM/mfkFGeVXHjdoB8CqMP5MRmAos6/gQFAI5x2qNo+yq/4kCUH7sh2ggFtsDXFVyyAGdSnp5MBgGrVFelq8zf3bhGQOwamygK5v0kvhaqPGBC3hQ5sbK+rWSF0/vgDI8nN7Kliagls0eSgE0NpleO3awmdriOVPwIoicD4vKUC66h/I3xLGoagKDlPvCgZDDVXKeV8EmCO8uh4o4EY1QcBF9Em8JCWBiNNNtoIan+EdlPXQxMRFXFJeDRnHMiqoEUttRcWpaWaIErzF8x5d1QSCjHGmcxYlLcepbtV55IBYKWAVlld9Po/9oo33a6ic3Ugo6HGeiKCo0bnsJyPZ/05YMCVXu/l/Xv2rND89yuv9dO//7fpsP70l79ZDs8n9SEI8PWgm5lvn4YpKTQ6JrY5lj5I1RbKZ9JFQZticUo0I9R8uJ6ebAcc1fsrnV+YqAAAgWg4HIEZtd8FIFHuH0CNbWzRUAflp6zW8eQ25//pzFWGXs4/+yRnif37fR6Z400bWO96iCzz/q3DtLgWAGBoICr4GSwq1pHlsTf0DlG9ffYeKWYCAAkK+cRS1BMblDMRlX9V7Aj8qhFa8uAJXvRZeEVprNl0K5ogPEvYr3r2pcVJyRzSOzrfdeZS0eAyylfM4qKIW5S/zqx+BdeA86Prk0FMgOcd57SxNWAGuxJ3u1PsmMmBDaCgUmsqgB79zXR9PdVSFLouaNWh0QbuxKF0YObENDBYTdBUHTJVVZGcSN2nAQArMPKcfBkRW3NPCEXYCkVLISCFxlhizNY6uAij2QzK7MJMAeD9AACgVfkmALB1/rVKxxOws3IjnAUwolo6MbY6bD0l1anOUROB88ZUx64cs+t7TZHnjTKPXKIsrUIAQJx+os1JD0UMFuXo9kaSQ+ED3ubITLPH+XxMA4D3RfQ2GYSwO52XTVWoDuiMQOlQWZLTqv8gsZQUPb07S99gkZoELC4VSqSxaoGpo0rn77I5rstQ/4fKphtj29So7mUgCQCiYg8A8EHJRst6csjPiIzi+Lkmzm+lTLwiMJeB8SC4LW0JA9MDaVJ9mcxYAMBdypJj9eHAfVaJUECAD88EIYOBq20Rgx62KWCjz14zAJUScspFja303tUm1vnIdGOLhmA2KcLf6cBnDm9EyZW6CoofqYjsTdbF+yIptnWvOdb4o8SRufMeMQwAQKqW/cQfy6vz5Ij84fyfT0/L+fjEIVR4bl9/9RXP8uXyfrk+LrzWH/3+j7nn/+yXv1keSu6vx4FHB2I7sGLYxnOF5UEdPu0H67LhTAFoZGzT9177Ri10DwQ4qkHCv28v0nAwDeVJngABChpGiaSbC52hGzmdBAAg8LpeljvADZyrpyJS8OkqgKR8oj/icPAh3Io2IsIywpeSP4gBKKA+izF4UDBHJQ00u8kOm9QA1ux3y4VDg9zaF38vsZYEetAIKDXnCpTUdA8wLCyn8xjwSnCEd8nFRvhrWphOQ9y8nbdmM1T+uQA1NABd3tz18hZ/MpAQE9CvpX/c9o/l9aznFgCgiNf+MAA6jt+DQoopc8qEaSKwagQ/ysN4mjJZTgJQa0m4s6K34v7s7oOFlTxJk4DaAIY+OjMa6NjllAHgWHXh+QHYG3KorYeSKej5AAFD0pZov+gMD6AUMWNa9ToNONOYOi+W5n4EAABABQDwOsfrccCdG3zJhEhrNNPV1NrU5Y1UwfHpSSmAu6ZVFaoJVrLzCSWFAztZABkm8me1WFyYRAPeMUEwOoBWtFsZSoVqcuKDet+WNWw3Xt2QGYcJAKQGbqQZDUAATiKYGGC+v38+EWUWnGAltE/Q+QZswMg5nvce0L9UjrYs56cTBU4UfqVfvdErxU0j8lJtcSuxKxdoDUDdmwEl7cEQhSkVIGpPyDM0nBycHGw34xAVawBgEMC1HIAwDERQ7AQBsUspb5rXXqkcg5dMZpTqNfS8RFZ5zTzXUpoHcw8wEDCy3dQxkonmlEoVZbn9e3U8RESJ3DOeVcRAqZKwBkQskqBrQFGMseKqlOnp+xShFcOypvHyGvQdLnuMQ1BuWwAAFD5LJN1xLtEQ7wQRNgHLbUE8fz1iB8CHH5en43l5Oj4vT8en5cwhVLvl/Vdfs1Lier0srzewFa/LD3//c97Cn/38y+VOC9jixJwP5pAzgXIAgmKwLGwEAIAtUOm1uv3BqGnwj9MAjvbJbpjhUE/9ZbmDYcF7BQBANOySQDUEUlRMMLSDZuSwPB1P/EMB2+3CrnoJNDJoJgwNaXAzkBoNbk2Qnycb4LicLJU71B1YNV/8F/dpSlbD2KgKR0001WdCuWrvAXSq8+Q+fgYAiONOXtspNDKLvlfGhhH+0qiG4nPXSNsRfjnVCQEOrs6S3TLrla9hX0WAakEOHfYQsYUil0PxNNgg1OpZodOHNtbXMz6LZhGLpr/HGTMF4C6BFCLbW+osuVMqZ1c0AEDwI92LgGR0M0y3mrHhPgQAvmrYk/F64I5Ha6dvASdE22rqvPJarN9AVZuU/xlrn/kOKU/2eXV1RZwtl5AUfEUwfP9ZKSMGJYLsdWkf9g3KYr8pBRAHjqcZAMC1q74VutaynUOoDh9ABvOtarbD05NSADfOk9PvEwn0i5GaRYQZVaYZABz4ov6oMl+Pig0CEZ0i0U1EXkEpRKJsPxx6ZUsP6Try87q8fqB5nPZxZXTLAfihbAHAdBxTHOSnVDnlPMhQ6UXP+QVyQKnkNYCqlUu07jIs5KFKOOZ8INclM7KNegMAIkJLVMoHaEekzxYDcvJbembr0cF5KA1gR4/nA5A2GIBsSrwQu5FtutzNLpAxDlTzOrpPtCLApOggdarcPrOL2egvwIjV+V2lHkztRtNg5zvBBo2h86FhAXqHjv0RipQbpXslSNTTNC93+hjuRJWvy6AUeaxTEqEFi4UxrUxnz9QYOxPp4COig95jHHr8nnoSuC/EGDBEpi2UavrB75TDDwAAMGGQzlw61osJcbIAWMsL6tjdlAaR//PxHQEAR2Q/luXy8qJRvWxdfeX0v7/1+5/SkP6jn32x7DBP/LCnWCr6BOXDfWbxzDBOGtP6XMIXg4e8L5gGGc8BANjuN3ML2AFIDa/QOpyRvMANbPKdFKdbKcHAI6WGBlWo22e3PO/rB0Z375cnAp3Tcj5IwQ640AAArIMnzTl3HOc/u1TGXopFzHhWC2Ht+MP7UTVv55+IWo2ObJ12TqGGAi+RcFpZq3U4NQDQKmS8L2hn3GsCsBFsxHsWg5nof0wDVPEXWvmy07AcWpwrpzFGSGpRIb6GKi5fJ20Ce7yUnNdMQJjaCmvbrA0uG2uH/P/lCToAHYpm6UTBc4Wwj6D1SMfA0VeCAIARvqpE5G80DdLCD9kWiM8ZRKF7VCYvypHTwdHefKwawNooM5UlBnRErumkSRmYSi0NSPoIuL9ItBXxLdgrZKAbRMV9ZlUZsY/0QFUJkA3E616/UQQYcXHSrpVCNABYdkoB5CMMLxkVt/LOa+QzfeoZDAAOuus+61AMR4ub4CYJCjddoqEVopnZTmimDGAEN+mE9JmmWMo0BbcLKWQhqHVuqJES6HJ8sCxs8lCGLfWK/F7H4jk8oZuqp/8wwAIHdhZB0EOsgYdFkWGc/ih1kUNwQxnm3juyLkrNaBAMwPGkBxJhGQGAQQD3R6mbXS5l2izOOmukDKJAAHt5s4latAJB4Q0AcMD5XgYAROkZ5OISwVQ7iDFU8yL1m296sHaZy5UCkGC8kz+nMVF4KyGNSyiVvlBZElE7DH7KDJXYM2OR524D671ln86nsKX/Z6leVUgE0kY4GXYjzZliULEWNMJYHwGhaBxEoeq6ai953ZtZhQhLZVQK0hBhKZcYFooUtAU7kynq5+/UGaszUG0jIV8AwOvlymYlNOhkgCW+g8UDA/B63LOZE9wpGuM8n56XJ0TlbvV1u6BPBxgOtK6+kvH793/6I67QP/7Zr5bTJ09U+tHAnk7ao0XBq40wHNjLy8uCvvPMudrSa3BOz20QA6D/2P0P+/N4ko4DYldGq9I5AAIgdcDmMy4lY004yubcYQ4MAMWCbroDUFlBlIwAACAASURBVHNG7T+ZjpPSkHvkgXFdqgRAFI6mUCkHjNNFDp6v57pp2RI5H8W60gkk8mdzHcybZwQlfQid3HR03F8aLEOlfUpEC2BqmBLbG3N+CCCbKG3lnAF03u7DwJNo8Ng5Pmkl0l2VgB9X55bF0ig4neBqH+qZuIaKslkWy0ZTos9TRt26p+ifHFZX4jYauWbVkAK4ndEHI8OrHFUTZNh+pFyNotKwkBlJi/W5aU6CgQgAL6dLIjCxEBDf5/5kG2Sl8tIU6vXlvQWvZqKVuV59UBZYaS49s8wf4Lj2OHAfbAU9Yg55/s0QJVUqK+mOi2xj3bqxKf6TvZItK9AcJtEAAADwgzJA273o3nCtHwMA+8OJA76yXwIA8nk6/1UnwG+fzw803bgAZY/cPA6VHoa7u4FicTcjiQWFXPPQoOAuqtqRbJxDLiq0odS2+tASi3ppBqVzKFnIPMnKDY9UAeuGo2Qvh7J+/KFL4jRXzgQYxIM15LTnvtGitmgr6FAHEx90YsPJ5LXFVAy6J9HfENMEyzBrUzXvI39GZdamC5i4cgtGuK1oANVtuDcBI+vU43u9cmczBwV18+sVBgL+ROIyCvsPUnarDadmdbOGmLoEjRdmqRUNPA47gkiVH+K9M0lNNF0/ccGWBjBcL5cMzXWmw3VzETSqITHu6V4wxJ2zZKxagCj3NsEYLk4NTvRn7nUyAWiEMstOU08f+jT0aCoVRg7XuQt+hbXwjrpy6GnA4AC9V9hQZNSDM/rxtDE6GJf/aQStX8VzIeSOrPfwGioHqR4TNQPdlSQCDWi1fFt2MKb5c78tf/2nn9JR/K8/+/Wy+2S37M775XR+Yt99rAlq8a+YSU+tCsYlKNLCjHrofQAms+9B/0oFbtUWHaeQGkv+AKzgI28Y3KXoP1oi/s4BMbz2iWbdQ5fjMi/8jrbgsr9LQ3Dag/4/twYAzawx6pUF+wvL6piDl79mZ0GOGr5myqAPEY32fcEoC7Uojmg06EafMZ1QuFgggKAwdL1J09gz5ucjAHTVD9ttDwYAe7cpbXQrdMtZMkmOlDkQqUtLuZ8NLlLWKAcIDYIXyGLAAOTZjlksmsABz4ibxeA+bq/WvhR972ugqDJ9MNTgyOy+RbFQ/6sKQFqhBFKy7BHVCQCbCfYZqrSiA0rcAwKdBEdhPqtSbJRgh/Hla7CEnF2iBLJHvxMh8Iiiu4Q7tiPOkHaOYEXlkAAg1AStgI/AgJpUiXupJlUAWmB4bavROC8Dgshz+fkmzRzrF1eTVscTtqSXRvpJ0JY7mCz77VD6cDzbNn/IwpO9DJNXjYbsY79nAPCeFH3nYVXzn6YMFgPGZavg3DSnKgPYtCKd7CziKJrDzmdGr6HkuU1Y5pT2jXJRoVYjVqHa+I3Ijw54t1te0syURjy10n6tZDZ4Qmd3K0eSrn6I858gIOMdJDK0AMesReXMXGNdGgJcJ98zqnhfR0GeISiM07ZaO3WrmGyVntawYnCmDZlSluPZ4nvMVceaWdg0Hdk2XTKa+nQqZb/cX/1+BABgezROlg6EZQajT7opMLVJVYL3eArzIYuL628AIEV+nH4a2kyYpVa/LUIj8nZZSyJRtbcMq+HqhpQsPTqF9SYAcP5L/Qg818FCVKr70cmwJ4kI9LlpDwwkh17xkaovxNRE8DArCFaazCVFTRELAKSdQ+a3Sx8iE7M/Iupu1bJKzLDs7gZILQ6b+TpDJxPSAFIGSPPkQ8OqOQ/SE8ixY+ALOx6ibGy3W/76Tz6jM/s//ovfLI8n0IFQo595LXh7BAXvL6D81befTYUYxd7k/J3ygDN6hQP3XiZEKUG0wewrrh+K/4UNc5jLxwQDtqWVw+Q0PrAAiCTT6c1pQzFKEgzu7nsCAFQ5nDAHgGI7JZVYfYDeEkf82dM50Wh7euftCqeqSJgjlxnJ35cjGgHhdwPknf9PZdAVrc7tXOP4ra6p0lfjAwEf0/Qs+43+xGm/KgmN2HR/WO4ew520HzYLpivOtCr3tUFAAa+q05/crcmZ2JRKqXlCaf7t0kyyHMjWTAfDvecBQQwIJALku3hN+fI87gIB2oxJtclBQlQX5xcAEFYwDBqODsvLXS2Cs5Wy1RnJznMd2xEAwAbgtnsMGsycxvLO6oTY2DhFBTyerGmmD2BCdkKCOmHZbqXN1GX1m0C6D6kzl6Lj+i8CAGpT7qoIl26KNWg2gEuaKoGIU+3HYncTTCrtug4qyVDYvgQw5jVTuRPAk3suRvz7T0+cWksAQG86h/44H2/6XS5Nh7Nq6g8e+elxlnogo6XjoOuTP80CsGzCUYPPXjn/etgpY3Nyh6/vaCw/A/T8QjW0UHyo2AAJPr7qaR5H1EADf1MnLPcBj2Ejk6WHvwUAibTxGfdzcRlXFlp58u6h3ZR1ojfPc/ZwDeYX083LIeUEAMi9rgBApBosS3sspxMino7+Q/lkDXJgZvqk/s6TeHSObg0AlG6D4VDFghSnXhd3y8IzBBvEZ2kgh+eZka5wdDpAHfnD6M6Pdn6t78ij5vvykLbzr9yiD8r1hla6gzkaalr57RbibTtJiu5Q1Fk6AwOn6BxSIcAoKvtPB4I5PNHdMhKTAeA9wuGhw53TswE0s+fC/uS2o7sjjRHvHaNoX61wJgDWyGyZ2QAA3fPeOXgNa9GbKkqFaBcI9bYcXK8Og3s+HJa/8dPPCVb+2X/1Z8vunRgATnXcH9jD4v31unxNyh/lgxJMgfpnhOVyUqaWYMyOmScRytrCKavRxZALAIBs5Zhg9CwA9Sqig/0JrojiaVwTUfbr4Hf5ZQIHTAA88feZE94phcAmPNizAKR8pgIjzP1TgAemQLX8AgBay5MBQGyTFH0CtzgnmHAYAMD1nx37HLVz1flNMwBu/BXqXtHpbPcqW8snSgbIzbN4EYpCAwCw55RSUtRJNsmM4tbm9blSqoL2i45NezHMYEeRAkNxLg1CJDJtJ+hnYsG0gI39AcuAZcMqZUEleo8tngAgrCkdPFpFAyjYSM51KhtuP9JBy7Aed0yzHZVDfhDNEIZhHAN+Jlhw6o7pAU2rUvRvBqBtp6cvptQY7ot2D/cIoCNBPDnZ6yt7H4D5kj/KiZX9TNM1/rAZCltvVacMANA2XGmdACWx2i4nHX0AkjKI8y8/Oe45NnH3rz0/w84sFze/YKRteiu7BbRwHF3Ebl2KooU/3lDaY+MYALDJ1K7KWLKR+dQxTlgRVtNCRl3bpj2meXJTUdVfONRDAEDW0yi4QqQY947eupRvAABOAsvP+HBWDsiPaDQsyrqAJq1KBr8/m7a4UU9tIkbgTc0j/6emGgo9MHgkPAyjP0bCu+XFveLfBAH7x3KmtmDTMXGI0rYHJ5tMr4cLwrQ+55XhbKG6pUESYEkuzgyihaKKWHGZGcKTyL0AAMoPiy4PdAgQ6EOcscABJYlnCgSYFZpRcjYxjtT19X0BADrEQRfiNWcObAIAHszqxKZ9I4c6xkKnp0E91zXQwC5BDlt4VtSqaOIWBcE4dFmZFOkx4jCxAAAwJKRMPdkOxgMRKx1B9AUFSQUGAlHxO1RQFwiUgIqMxG5ZniHuI8wTIHg+npa/9p99Ssfwf/43/9Ny+vYJYZgFuctyeb0t//L9e/4BAKBy3SKzyuGakWFVyxGtkA0SPOFOrVOFemgcwwBUegIaB7E+FIYCAECk6FntcXR8zhyUIxChCgmJJAEAOFoXAACvgv0K+t8MQHoAIO+eFID0BG4MwFDstqiNSB4+HLkYqehJKJ5VHybNLhnlcwEEtF2O9pOjV+dPVUXNKCyAlM6GzCKiyLS+VsAizUZTut6Ypt51tbI5XSqcE4XvJW7Necj2re/EqVIseHQnzLAHYkupM3HnUJV1OuI30FHXQ615uuVV6s5pzZQRM3hIff1omoTzAy1H0s0zSo0/GO7+Aw0YngceXyJjaZtkT9P63Hfl3+1OhB0ouZV1xJDVAEgMANfTDIxKiwX2xPAIBKTvCv0Y2LLLVSAAjKoHIFX0bzYltjHVE2L1EshZBOmbV3bNA5J8PQEAeP+sb9ZsAoBomMpmJlUeAPCa9pcp+7PjUt4eyFq5b848B0iq3vFqo3gCA+D6TkXbNpITBKRQfbTEFezDsJNsju6xPB9+ibBGLXVuEJ8RsRQlP+rIhZJsQJLHnQpUR9IGsKKOSqntNqx+AK3ybOaCrz/aypbCkqdtRL6jMY5y5WYAwoDwZSwwIgjgIpvs2C0vLxdeRXqUxfDTTi13jrMMsAiCnmAqnbAmEJgIGdGORCwwtO4qyM5kBgBmUByc6HyZASB0YxmagQwG7OF53kQbM8cdqFtOKy5eRxNOKVF9QMkEATVv0yxJHxIpUyEAKwP+DQCgjVPvTxlrU/hx/LNVZ5TZs82nHT0jGESY14tnl3cJlCJGg1oAJbvrGJAcfpDXOzSCsahWLMqOzh+RJ3OJReNGAzDZFIgWFb2AASDAcZUATBd207fevWM6R+K54/LueFr+vf/kPyCz9X//9/9k2T0dmAbBq0Lngej///vq6+UrAoALQYBSMtHIKLrjkByq9gUA8LzjbAMU8Hsq73IKYDAAKWmCMQWIuqChEpyOp5GmOyfAEE0PuvFBPOhOh+o1D0coAABjBGeEunpWfiCVQIAoAIByMeILRvECadg3hzlPHF9itO3ifuev0wGwxlmbwicY8HMONc9gJPX6BgBb48tIzZojNDrCjVQVTQCA+4AUPLHjZVyeZkB41klRjVOQHY7PmoBZMWbhfv4FaZkAABpLQwRTJVwOajr8ngECFkDj6yc2MtIZLraNF9B9RLAPMjCI3ymQDUYKIox0Hxz9COKoRpli1rFYWKaUzFyPFu0KRrRfKylGHzBbEQvoYO+wx011T+327wUASs/RbaMJEAHuBfvr+eFNkcKBFgDcNFJWXGrrxaZuDEtEUFqsbgOAgCKtlwBAmGXS+AUkFKxufeYqUI4fmyniv3J+elCgIoBN5KIL0cHQw2SCSKYb9cKgPFPWtYOoZ1mOrxiIYWM3KVIdNV2mPJ9Rkw4Xx33i4brW90OazBGZPfT2BhPpTeefGnEZZ1N4V/eKX9G33UqXrU6dAuAVe3xqWlvG8SVNEDRe9ErKzDIisigccW5mt7wa7tZnkWBoRqFMGLTMsZZXwiWnjlP3KewvtGial+IzrVU5Od+r1MbdoaspJgs8w574Sclp4EC5HM5GoYyQ0W/IaGgwUIKWgS3qVCvRj/Ll6aMwGQDn1B2ppOyunD/vRXtOi2YwVs1b5ooCaKBT3zoyD0DMS2wjsNoz+AGLmLhn3Dsh50AHzXT/MFzFMuB2L5cWqlEcFlZH16TUiSjpRA+Vx4UBQC9+RoACf8Jhd4IAluAakBsu2wgI/NAxepYGae+aetaCwU+enkj7gwnA37/19LT8O3/3h3TM/++v/unyHu2B4Szvd+b+v75clq9eXpavvv6aQsAXNiKRoRKFLD0GKhUQBaEWnP31RwfBGF88xNPxpDSca65JZYYiZv01mimplA8RE8Gsu79x6WOXDABYPwAAwtItDA+6sv8Alg/R/wcAwI14pF1wTwGWnKl6A0yuGg8bRm4AQAUpeI65lmhEUBYNAG1tDFM87O7WHQjDAOR8lh1joNAtdLGnONjHqVSVzXW6bDqObiYE/VU0KhX81n4TABDAYGbene5k0/xMKK70iSsGVXYGe45tpdMt0eesJHK7R7XqxTktAOA9TwaOTIdtkw91zpoycLjn7XhdtbYlK11RcTO4OdfaS80AyCavUxIKBN3auRxgM84oTE5raUrfvf5lA7Bu9l31fKOJ2O0JmhPFU9din0YA8LjxnMR+BvhXGoDCwTUAkI1uLZv2QBpFtZ2HhUxg0SHVBFfycbH/2X8EI1jX76MVMG7AFzHpgwkA2DmLwhZximnZiU1xAIK8PAQARvRftptVuniISM7pTw3poHFXF0HmvVwWx+1SIaCiMzkCG/5J0equOtoKhVvKeuSj1SiiJf5uuGHD6ipOIdiKIHGdcpykKaNijdgxAjvu4LSP1FRAGj8K6tqNlSMJmnNBQd5Pt6f549Z7MhLExooIkJFdFFEGANgEHKW8TZcMmm0q4nOYcrggdrlYhOGghZ2xfFuObL3pDOYoR3M+EfUhUCiEASDuuLsJCG2X13oV/YcdUbSBMrroNCpyMQig4ZLXoVErOUcU+jyIoiq1hmFXuiRzMkhbRSy3D8OctFGWIrg+Rj9wpXTWr88GPajTDy08mJCcJwIAGmDlpMs5sJPasrzCATFtkdSBWTEwXgEAxWy1GJBGAYYC0+jYgMgSS6TtHMrhTp6foJo/Lt96fuYfgIC/+h//gHvm//njf7p8dXmhA0euHM4eAODry0uJAJk7JwDQ88Qfljp6tjwGItV0tpHnJrZyZCXcakBc5a56Rug/kFn0KqnrNAxeg7MYiHfAdHCxPNBK4jT2Q6Q2Sfl/AQCss/Qjl8uLKxe0TdRPQX0IyAAc1FnOzLH22TzfFMq5AibzNNI2eg9RImYVdHUHwVBFzMOUVXrRaUA7JsaPmZOQzpSO/mdwUxHkKEVF4IIaE7IQTOfZ1BlwMrBgq+hoIjofTX0OewioJbPmTUyuQH9fMQAe3iN4oHOMccIC3FbRp+R1ZcY7Io/2i7/jyBb2Ms4+9ipnNec34KJ8Sw1OUyQfG9q21GfVczHEYjXLLOusKiIyAOgeSQAvcFDdEdjl0H5rDJOSmN2anTnG3TMNMmI516s1SyolfUpk42W32n5NAMCOvAYACYucPBr1VU76bFLUeO8JABIAFgCQUXVkMqLGAABcCDa0nLcFU/YU2AAAAPsXzfWOEnPGZyKpcduYetUDVBIB8TPqIH04IhorANBtqAPzTDdps/NheY52gw58y2Uf7sRVA2NMTeXh0oA76qCzShTovA52KAwURVCeYU5nHgNh0Q+p3fR9J6NRvTC1MY2AszbOHvB7KslPKaBAQGqYQr0K5yTVQdzmTZHH0j0SEjXkXnK9kzEpAPC4c5gNnoOcPpTjetzUABhd693sYJIyQnkYhrnBSXpkq5qBKIpNGZIiaP22X8Gv5hQAUx5y4FV6EyfsEaeWu8iHDFFQmJC/DADAOvRoYlOO3jRkUxBBOi0z93B6jcuwuKmIdQZoTHNEnpsjY60ZHtEGHRj2Ax+4RXMGAXg+AADX/WO5c587f5mtk5rudIfjlvc68gKR538IgBgAEDBFuOuyrW89P3GiWgDAu/N5+bf/o7/JJfvn/8M/WV5QonZ/LJfXK+l+OH+AgAtU8ygTDgCwhpajXtNqGhElarIz7hvGqiIarSIiIEWbplZTourn+HR+smG2aIprrHI7/B57yfOEFHew6mtPI84SA0T/KGdUCsD9/ZaXl/duhOXon3S7yrZ0Rpj4W5UB6nlpt6LCIo201DRLzzoTUpHDVpmsQBTBlOc0FFXPqKvjNBGiAjIVPcIBOf2kRjgOjmxAMu54MgGq6hCJJZZJG3oCTgEAsUzqcdCdEfkPjELhwfIY58EGRtOifL+cfjsyfe2ULogey64zlt52OjQKqglHSltBABDbOABAhrttAcB03pVCYAqgfY/ufvbUF2jU9lt3rI2kGQCAU0BRyue0Me1VbLyZk5SLcwohJ0oqMGGFgMHtikmwjiOVRxMABAjI7oehDfs+re1CbYw5xYqFXZOxipM7rbIGAxk9vmVSdt/dHxi0s5dwvOcwiEElLxi2YbW0QECaXy8EAMfXHRmAymslPHRcVmIa58ZSBlHCPRuqRPg01ErIi+1m3wpahXooBAz4ARhf1Ar7MNPRpu+0hUjKA3UuKKUdREeIkCCAYsTUTlQlbooEqfY0kV8RaDksTdOrToeu3+2SQ6t9R/qBtBpRpTpBBfmCzEpjFd3DmrYKCJCbTEUDVLDqF58ubqTdRu1ngRob3Emtcfwq1NfuJoiKiDOabkBRjpg1Q2hSTMGaelcEBAC4HNM23jLXtEpdljNFPgIYkoI0GAiAw/erFt+GLIxMOkVK+exIZ+xXaSo+jP4lCJIzwT2zIUw6/vn3cT04vEzxDQAQQEo6fnYYU5UXKy8ADDmJ7Yo6eyuHR548BxKldHL+MsBi07QYaOCDcaoAAMGMNdiFfQCYQ3A0oh4NkdMoLwj2DQyE7pNNbSIuNVv0/ISa+cPyfD6yhz5yrn/17/yAz/bP/7v/ZfmX719I/SPf//56IQtwgeLfzAXAQYCoUjpiK9hSdrdbLmxuMyskJJ6K0BYGPXR2jLjq0HXenp+f/X2VnuHN0lIW96RhMnySVb4X0xCVOgnGE/r/41ypIyHoVwYwsF+R5ahVAEEJUhNYr0oh2TniGUHSFKU9yiPx+xx65q6ZCSjgeAEACCas0IcoGH80jheBg6tEqh5eoB9jeDG7AVoPVY8YkFTWWgaUpYPWJsX5y8nLfp1FpBZgocMlwlBDJYh01XFUXFlVoriV8+MqLZdyT/yLOT0BFlRdkKllnwS3IYtHgojvdCQAiu4jNjJlwrL/OovFLxQVH9Axyms3LN7GNa0FlR5WF/seJ6fPho0GJoTP3ssEAx5NpkkyZjss4tVY9dEyPYeOwFINzgAEkupUAy+ADTtfp4uUNpZ3NTlafxc4FAAgbBklfvxp/57stVgAkZUJT+QFaN+8nlMbFxsmv6H1nb6gAQCjrPUyt0FdFgAA6gCkTSsqHyfp+NgTACACqsl1AwDkzqpExtFPmm6QRXAZFukJX2wBAHyB47ZcB2s9Qm4K1vkE8F+UcGsKMswobTzXMMB5ouW+PB0trjBrkA2bDUwKKiIapXtadOiDleifh9X16cKiMoZNBCpi14PQHwotLSRJ9F8FDabap/MPyefMcpVVTQCQaHf70PE6AQB8TUSgqMFmz28BEwEAtrWoMbSNSeWEpToVA3BhBOi7zS43A4AHKgAQpe0AABGyuAMf94SHsPAAO2qmXmQYZMoMvF+zvlMFvNrkZnQmACgnlNw6JqqRPhaIyt5S3wC1Kw4IEKBA86MGAHtUsVi4pdKfkW2qcctw+u34mRe2Dua6V2sRAdVMUvOMBPdXp/rcUX9IXNLX6NmAbm5kANQAh8AnNdqP+3I+q17+6ajZ7xii8+/+nd/m8v6z//YfL1+9x5TA+/JyvZD2h0NH7h9NT8gOVmmSvA4FhzkrbNnb1R6K/qNb0LmqFExAewIDp66oEXDajFVHEwCsxE0Rx7re3IwRngmjcdD/bMOMlIvEXQEAen29ccoQOS+DgFZVHNE68X5T941rCQPANIDOtx6yIu93p7PSRrZNiP5RGlyRIkCHO4VOQ8xxxuji5iqoGPZUGeQ9uF9T9mcaeQsA6MCjm0mk76i/AAD1CQI2GYxEvYr0k7XJxVa6XpIpRhTaZXbHECB6zgNTeKPzp5fGrGbstptDlR0VoKha94plYxvXjXu20WsDdKcu4mHLD2g9wgYkgNPZVro6nIaTc+VY6fztzGlLkAquNRWQylhnBm+mXcLeCHe7JJ74vfUl/FbSNDzPPCHWLTTrsE0BZJqhGBOXS7upnlqdO20xgMtfCAC+vz8+QGNAIsec10atrkXXtDzSRjxYbJOmphRQ3EL9eNstO+4sIciViCLQxoc+FThsuempTji4KjFkQ1vX5JvkwJeh0nMeRk7BLhAO5H5fnmCOCsHomzyoqKW2+Kidf5OJwtyP5YhOemQhuvZXZS0ZcaplD4VV4MMPkzm/RNyVA43QTQBAmC1T+0xR2ccl/5hktBoBDQYg+e0CEkasHKcrQxRFdaLe5MsmANhWU/CS0IRF41u0FugJzwZAll5YUV4AgMh5DQCudGRG3FG5JQWAzm1spSxRoQLUIG4fXvYKBwWrhlS2ZWJkXGqjfSGVemYIyNGiE5ryRCXMG8g9IpgJ0AIA6DjwB04SzMf5rFajHtmMyDMjR9MDIdsZ3Q8R2YJ5US92pxfYu77nDrQZVY6BZYe43jSJAQBTxli7JNUfnvqLVQ2Dolmq+sPe+ajYwLO/3clE4Jpg7GWs8NNygOnUqGcrcPfX/u7vEIT+7//1ny3vX3Cf6giKFACdFwR9GVRV+pTQ1aLnZR2a3uUer3kRo/qjlbl6th7pmpiDIqkIjulcMd46PRUkYtKHzuT9DuFyN1IKmxAAoIaUAABILWoGAndVUiqeShgQQ+OaRkYMdAT4S6hFBulBBmAFAKwffXcUAEh/lAAAzE3QdQoAzFxsQAuboHVn5bbBTqMwELStjPOYKQDYv3esp3d86N4HfC6cswJmSxoAihP5TM2wBnSijNsK84CO7DFFnGCIE/m7VI2IW4F9msZBBBrALLZfVo/PTyVLbzIA0kdpNwS8r6JvP/18KucfFsF9KbZOPvkQsaoBBP1ieV+NnuromtdgjQf+jv4Y2rfaExn3Hpuvs2AGx2yMsLpe8y8CAADZ0n99mAJoOy70KvGsmWp2rxS67PL1LoOeAIBMhSFRpTn/yv7IVsBXC5Tq8CYysjAhE7SYU5ON0mAbtoo9LLsbugGKqix12KBm1EnKTtvOOzPoEXsezxj+0a0XoxqN7watVxMG01bRQAHMwxlG0PklrrsdP8WFEaI5Fk8mkWMyiPLwFcvYMmrRStJQ0KkKiBOc+xHrwT4AzNepfafynRG6hQFo6lbiF6cASEEbIdrzyQZmmpZAUViE+ixrq2YibODUgkXZ4bTSbdrnYwCACnDnlsFOoKyQlHic/0h3BAjRsUEXgRQiys+cC5ORdW9/903nPHubb3WqE9vA+hCI2Aye4GSxH7NXmPKhaFQGTNSlopc2NAJVEUG+BQLmfVcv7FBmj8fytDyW59NxeYJa/qxWuPi59y8vauE6GiEFAFCxje57e0ynwzQeT85Dv304CgrBtP2SXnsgF8nWwy2G5SyJiDCdESUAdCklfvmTd+90epyPgGYGrBFK55j+AsuCtUqJAQAAIABJREFUuvgz5k1gsI8aG8HwaCqfmSjmrdUd8G/+7udc5//tv/wf1eDnru5/bP8Lx8Ux2bp2AhYr/9Pumc6/xrCakkzUk0ZY9gGMsJNKo2ZGuWQZLbeQ5uu5FfWYfY7fQ6pF+94AAMJYABS8P3UQHnIDBodNsT4EAEpl6WHQYGeyX/wU8ykuW2PkLL0GA59Et2yBHIZP+5QMwEEpANjEMDtMA2ACI4YnsReCgEyDmYSiuvZV4DREzU32yjlsy0gDAOAYyo0mIrTyn45r7MViX50COLI9k26fmdDxLMJcljaHsZBFaxkDThumFIDOVzN0+FkBnzUDkEAvuqYweEmbfRMAiH0rB8fgr6cP1tddjUN7XABg9PggQBHSFgug+0/6KawDbEKITbwkQF38F+5bFRTeVwZj8aV4ycyyUdijDCnfyoDohlTfAAAJvAOKFLCIdWIQlSjfAXT8syUJqzR5dCfNmCbVsCy77+8OD6q4PX6Txq2a6MSo2pnQ+Lr4hPnS0I0opznwQEW4QkHJAAAYSlIUjmk7MU4S7zyOoexMARuqSPAlcVZ1H/SQlcp5oAwRFGjUL6loGNE/eIosvgBAVMRoQYmHgjpyVyoYhabVbaLRpACKZvPPcUO4v3x1+sqg6VHAIAclAVnmzZtwYB9zbVrn/On8HVGjioIbVLsmTILAtVgLPORJya4OCEHCmk6bETCNAxGku80RAKgOgWbDTofpmWgIpggQjoYAQDl/bkLXWKvlKvKtAgCZaBcAEKdGLa6dOvPNOSQ2ymlPK+pfe0T5N80lEGXXB3uCABrpDPOxAniKiRD9Py+gcY/Lu3fvCAKw1xD9AwBAGIe/lz4he9KMFNTkqmPWfoaDAPCkYNSTHgNo7q6EkZ4mdea0tj603RabAIBn6sHrUgMaGQKOr+VUvlf214dEBq1+4PwRragLHkrz1IiEICu6C4OAH/zuj7mX/me0AkbZJpwqWuZCxIb8ZkaNMvXmsjt3PEuTIwKAzIUI82dWrncvHKiG3aRhDAAA2/6SioYKH2OLxeYAdELYprp/GUpO0mR5psSx2KkBAFhzUvoAZCcMMwoAwOs3AxCFO421c0i5j9iWiCuUqmkAwCjeuhcxi13GSg0AKwoE7MggHQ+MsgMA0IcgRjssAM+7p+SdMH8B/07df0SU8VvD1oQljRMnAHBZZWtm5ICjElLjKbOrrMoy/W46+bg3gPEsCwVxqEDJjA25/2LmnA+fnSfxO8UAOEUXm6/x2G+kABIAGPJPpz8FeALdgUJ2nrOiYowejrNXEJaW4gkq5FhEoSfHTxW5bZ3oR+5dswDcfwDVtkkTgFU6hy22jTGydwej/jEGQCAA5+5DACCiWy8aACDyvQEASyfJmnZAJB/jUsTq/udBTcUAWC/1vWVPAMAcLn7TGy8dh/gQfBFFQ7FXt6ICTmVi96Sj2UnlQicAoOAGAMDK36LwjcqYfT4gWorQxVGTWwfQD1KD58jJGyF5eByAE4ZZ5PWpQvfwCfPJAQCJpNm0Ad3I2UkM74dOcox1/BTlagtR88vm6/Mz4zqSTwvNTPRXtP3YUJx5LeaBa2slfwMA0/7uAijODBtE3Uvi/H0EqiqSPc1n6ZoZgChF1et6XSWQSgEKhtipToeeMwDcBTBz56vHgNeAxsTRG7uw4/EbAKTLmpy/Rr9yzGeVK6pxh8ljwUEaKIuMHOUz8jJKBgAI/Yb3VkQmJ4u1JsD4BgCQhzqpw4CAw/2+fLJblk9OJwGA5yfubU6/u2j6Hf7QAHqSIOxj6Dq8L4RcSke0UacxNAtAQIM/zvvXNDeieQn5FHWonSgjKNSsG8Q+n59cLhVxAahojJa9EgAgPkYUxwjzBJZBwJkTF3G+kFdHkxynYLD3fvifCgD8oz/89fJA2uFucRMjfw9+cnUQeroLBIjxSxJTqT7vy4gYnB+viNvPl+LEDOgxA0ClPAAAni+toZw/AcBwgtG27Dn0AntVewBsBdg+xK8cJ8sUCNJ2sFG4b88IuGEevWwTzyZY0+pP4XNd0X+oc9O9Xg+mn1wKrPMtSI6dDQAgnl/54sP5pPkGZgHSynvS29xLAImv9+Xp6dlgFs+8B6ulsySp6qH8lBMSE4YeEM98/uLjxVb6Wpkyc7Rq69EpqY6KjzuIITX4q/QHBCeaXCgA6xQAPWSUqP3XMAC8Lx84hhG+7rcAgHyKmdLSRVmbtWn+sxb3taiNDr2QSWuzKk8Me5EBRL6bsL96HvhJMQACDQKfE3SoFXz3dUiWM5Q6Rbr8gQEgLNZ7MwVgY67XbAAQal5p3PYhXH8LNLlNzQAEADAYGiK/bd1/qjJ0Tw0Qdt9ddgYAGCdKZZuQN9FLG4z2iu4E6Dy89hQc2Yn3XlMBDQJC+zqbbmXw+gGD+r/tb8sNB5ZRh1MFeGkPnnCljPPBca162AAAxxvEiDHK7pfkHDr21+il4TyIAMAR1B3rhdFLXmIvLbZVz/l33C+h4bj+onF00Epc9wYA4AFz05NCugYAUCHnPXkNiKDJmsiSow47hzCUHB1nDg9daoOXPrS6AQ3S6dG+KwYADof0ug0wGnsEAJj6lmgxWTLnl+2LqGLfqxWzarUFr/RZIIDNMThgKE07ugqApmVVgw1bKi0A9SnYcp41oBGoojOZBjAAgKjtm1IABXbq2XZ6ZH+7Ld/e7dYMALpL3gAAUAoHJuC9mYfoVmIg9BnjbiMEitisAEA0EwRajiqdSySQ3i3LmSAAxgi98ekdVVfuoTsclsLSO7FIapqCxjkXLNJyZh2IQR77dKhlqyI9nKtXOgYIFwMCwABg7f/057/ikMAAXqrWCcJMfXOWwamGNdVI3FCucOCszXfY5zHFokQF9DinoiqAUDIqBXZy0hwBbLYM55kZeNaly6gS4GH/Hk7LDiWF6F1yR4RtBohVykjJqA0wPDy7A5JZgyO7OqKVqKHSUVXmFeo/fRqU0mK+N4C0WC+dtAixAAA+AQBE9Q8YDJxzAwD8WymA7nI3I1v1i78vT+/ekTVKD/o0JkyqkPt39CWoPHQAAPLU1ExwLngBAOlWot6P5UghbgMANliOfXL5JfcYxjTXNMBMSkzxnB5YtLpKOTrSTEWOAQAd5ceqAMi8rqt42ga3cv0tAKCfq/Kk4bTTJtEhk8F52oCHBQ4A2B/MjxgoVDTfjq87L1oMmHQR9+gNA9QCAOxDRxXMNgVQIkADgBsYdA8kahZkcs1rAFB7yAzAFf7D5p9+BilXV0DhuSCNWWxFytyx5t8h+QEDfuA8reQx4rDTpCHroIhfB0MOKPkgjfNlm0zT//icGk/VK4t6NwHTKQGkAA6gHJ1HN8XL1+6yaBo19jonhGkECDSPKgBOdM6ErVBCzqPfX4NfdQgsXST1iAqE++4qZxrHH6p4AAJZKNFYpMOJBdohcR+SmhXxFpgiuCChDMdOsuWrBB+GG4zmJgBQDwMJZ7Ax1IpV3FSXlOh9WAbiTnk5OOPp8ClljG4O0awCIDJnGkGvF6qe12/ZNAfKbA6x8nyP5ba7L1eiRjvFpADMXigFkGEjSi1gfOeMEJktZwCTKhBR/CgOYH0EN6T7jTu/mWgM140a9xwK7oE3GI8YxhwEUqigjx+P5ZPdbvnkdGQ5GlIAODw4NAAA+PzV+68r+pd41YanELWayqQEKGtDRshgRiWAml6Z3LIO7WN5hp7G41MDADQMRhEha87TKtaJWmkArmQJTgAAnl2fZC47t5m4BQUvzYJy0HicP/hdjQP+EwCAa8dsopZ1vtLBECr4lMgy9s17eR1YColbKQ2QUHcYK7yv7n1M+rOsTA1qzIixsZEMKPUntiXQkOisHgkCyAJBL+JGSRQiAyCxBBD2AdQoAIBZgEy2g6jBAAC6YuVTXfWBqw0wq5I5rWFKT1PcJLBpUL3slt969y32fmfDMY4jVr8TgEgAACz4OgoThEC7WHz96fmd9pc1EEyfJtLjNEowOErFkLGzEBZrAMD0jL3BI6JUa5wx0xZM7UkMmPsoB2TdFNaTExo9Fpe70qVnAQBJAqT5T4Ju2tOyx47ACVSTdkSf+nTzaw5zsnHb/H+dUdvhOLMJAibVD7C9BghWyctqNSNspjFfExP7WI4nrFm0W86dDOfP3jSx13agsUc8jnj/dG203xOgl917RZ+VsvZOzfj1mNizrZfz7wg9oTB9rsWx+DWlw8w2PmAnMy1WKWZqk5CW9DlGCvMjAGDHArTbUcNKwgDQQZkOwS/mAUwU2g7aPbVnl6Vq3al167pFsQvy7YEsAFBXD/TtvNWM/vegNV2+UgVHqRID1Xx9kAGgoXA+jv7LrUtxEPUAqmhMA0k9QGWHTmCIR0aZT1Ie7Uy7LK1yhnpabJiiVzcIsvOUniJlUY48LIqRk1LuUoI/Iego3NlW00YJjVik4nWuJ6bVDoQle2P9x941bul61jYQGnkJA3eAUY1w0WIpXXc/v0Q9RM+zCdLusVwXPL81a1LXwLxVNBdhBZwWSQ4QKjaARHfDi4MVYgcDksangUxZbYaZLNNiFVY6qhn9TqPABi3WalQhvU7IckQaCWK+02l5Op15gGAAY9SjASAz4QYnou+a9ajSoWGEIxTCuRGg8e5l+sdVJRAhuoyM+5HDsYB8NIxFUXActB4IImrShSzVhIOQXqCrI6Q870gDFDIi6ExU3C0/+r3P+Mx/QwBwdYrBz8lgXvG71pppgMNhuXF0r6J3DkFBUFC0P4JvXWuo5ER3+Fqan1AAaPDqdHyvpcyWnmWqkky5w6jhGYFxEd7AwBz8bNdRq5oI4EUAAAtzubyoCsXXhdel869NqrMde4Bv4FnH+ddne72otulIoAE5PbVS373llUymRVguV2iMZlRaxVxaXYM6GWk4bPUNUOpNXUWTt56RdvLUu9tVwJqOwUA0zaSYDtU5iihVM+07kj/tz017D+NRTgvXBfAWijTaHPeduF5f2kH695kiTpp0CLTz8roP7+sJeDaDk6RNanZzywTg4F8AhAcrM1mWrBfXuQKZ1guJoYKWSndLa+1AsEFGp/fiyZHWpr9xG2jnABUEZ/9yf9QdjzSC196s6hU0p9stz1Q3fxepPHTCTO+Y9IuoAM0ictb4CwSqkVIPoHqF/fQ9JQ3FNUIjINb6gpqkiknoO6KqRLOKLjpCq93JHeryQU8/y0MlPZ97twRRmgI/iCE21NhJ5ZiCMB1AumwqtLOrEIqSVg4OlQDoRyCa1HqDmkbmIRTmLKrYY6eogpHnUTQ0KTiruckGVP5L24voO1oE57Z4sKpFqgrGEz2LUTEAMPxI97ASc/CAquxPDsZ6fHNrEhnK4KaJR7p5ZXlPmMblHHWQ3tzw+XsORg5fGoxgHQQATLnZ8cfpB8SluUscrSz9Y7k+LlZ1Owj0hcWAgGVhSoD14yk5cuto9HDHAwxt6F0/D2F14vML6iA7mgCbwGEOAiY1UKVPHq+GNdkce+05uY7IVbqqVqBIJcDB4DOBvWeyM7KzAFGRVCJD14JjGFZaiXpsK3+ez1L7HWALAIT35Xvl30lfK/fPoTnYp4ikmQtLP/AeKcrb8rAcGgufQQbLFKql1Wm139c+5rAgN5ra75bf+b1PeS1f/uzX5AEReZPHsPgupU1VnogoBeK2vQb/vHL0roWtQp/cP6FPK5VosChAbRCQfvlcC9cwG0xlT+vsGCha38OKi+NJHdviKAh+TBUyEhW8AKsmpkttkfnH15eSt+R6uY1JnXqsttkTMgjcO7rOqNvdH9MIELqDs3OwKjFANNnR27JcLpean6AoPe2+tYfVqCi/qyx9RJssmR3GXYU5HsrEMwWg4B4erGrSGYsCkNoFpJIs9GZKY+hr8H04s+KQh6MMrazyZztBGfBRcrtbrpthXFt7g+cQ55vXqc+8Fwg5W6ics6MAIFZEcTtfewACLAAamZGJCJO0OfsFXAJO5vfRzt6NV/Xi2S2+Z0/BjG/AG4VxAvOVfQjf2SxqdojYB06sHA2UCNTdSyYagAR7CqydMrOfIwCweJdkqAWGsQ/sS+EP7GFo2yYAQArZ5n3dCOh7pxM7AcK8sfEO6YvUQKZrEjbX2wBAG6RI/W6OE6Roxz8vsMSAbcLlmrPJojelgU5iPxlvWYTkThkBYdgIh4SOWewWJKVMqYLbypp73Gem6GH/ZxrV6GUwN5/Av3OFQ5CDryEi8BNt+t8UaAxPUKEoHJVjMUoC/S4tWwEAbXuLetiVTERc0ZFB1t4MAADdJriFMBOBb1FxQAAO2b8KAAiAKVEhAMDthSJOlehVuXUdXQrd3DxmRnbcfIjgMY+dFQ0tZgwAoAjSDjh5xP6sPcIpld8AALrCQFLTMDiCdY/lfsXITp07dmezpqAO9Yh8ElVX6Q0PEPQNyVP34KUYTjzKaBYCAAogWKodAMCyTlKKDRxHU1VFFCnFYlpE+2QCAKUecnc626V6Ri+CZVk+/+nnPHO//oNfcRqe8u4Wx7EsPik7uTLSz6C14bAwgRF70jiMJaOMSDqISCmVAmEZNGl8Ev13bro19bJiDnzl+AZbiL0XkMZoPTqUV1XDyKiqAyAAgErSnCIiAFC+mPdqoeF0VgeOtRWoKZbCYsMGAD7vZYg0D16s1eQ1xJ/gtS7o9Edq9qQ0Bgy0B33h/dGq+G0AoD1J7aRp9bcAACQyMk0KguggAxLuABjc9dUNkP0NBDO04NWHwA42KU7bGe5j/2jsYCJJ/PoNFHfOyHCyawbAz7aaStmxcwS7UsRv2ahpg+PkJgDAq/Duhgh4go3yjOMvq2s1AOAo6YB39ywQ6pEGSwBA6QGlMTW4aQIAvW7BQ2ewJU7tTorqq6PQIM/B02hGgyBaRB+EACil5BsAlEx9rL18SwMA/G4BAHvr0hl8/+mJNvjiHvPMN6ZFJ5nHoE9ntI3+glJUqWYy3wMNss6JKLlBPNK0Dnc2SUV07bS63CT86kCejN5iUDT8BP/pOOk6IkTLDHE9lG6pK2o0dL4cCIeokAFQXqXVgLlQ4/ncvxutyBorHxlcqqgiIjcLoVje5HRAmuGMDQ8Vvwx4FLva9iQpOUrWm6VKezrHhUtACkCdonodY9jmAZgHcpbCITL8JgagKFnmCS1I86AkhHyvdzAA6oFOA2/BVNWeGigqUz6Uxj4wVtBsKhncES/7xzqHaSSYzqAzkoYgzNVMOWX/VfMOM1lp26qIG+kf2TjITEAoqHeBhLFZyxgI7PsqvUEEChranSpLgJMoI4yBRYsxpmFq2LOClTJq58wUmZk4tvlNcXaebW3y0RMYLV/NeFVDqtRi+/27yZUirc9++hnviwAAERAFZWpoRIqceXVfT3a0Gz5x9G/m59GAchW7iiiRu2M1PiczcGyhSvGS7pt7JN09Y8j0wxXncVqkzzbWFwwAK0uwVo5wu9GMnXfKRFHm+aQyO6Y1ubbdryQBiVIq3ZtDz1i6pCtaAFvvoL0dFOaTAWHiBgDo8QsA4Pfxz+RmWc2AM+/SSWmAAh7Ek+DDhQnL6RjltyJ1Th5MjocpPAGAel5eP8maHssFGiLYwDQDMvVcpbsMVlLXICtdTpTPrt2wwJydtfdmNEzT/myd+dYeNb2uibOlDhvRuVijZgDedOb00dva/vVPTkFcrrGY0sEA5HwD7BIIOknEcexMKSu60fBQM5kBNMqh80+Pc1OfmdPp6BSp50UYAOQMUERfZZpJlXXdRdugBgBar04v5+iwuyxbCyetrCmd0n/oTBVT8v13zwIAaV7zVgrA/YOF/EKRdElERkBGJFS9kK28pAF2BJfHUmUW8a/OVxAR1Z3kAOnh6v2DqkNBWYVagKIrGerEOjWBi09kvSKWQrewXMA0+GaYCa/E9z4nuYUBoRgnYKYwg8VMZRjtSBzARfCBe6MwzAAgtHEghagcvagLZuSQQocxMhgMip/XPHDfdABwEP5VAUCpshnaY6Oql2CcopiAProcdxkGwI0ysl7MebraYx1E9AFsFX8zBAVmSNdCaNUNPCYAqHSHo2IavTTjsWPhJLJX0fF4zBhucuR4Xr0S1yjNN9xdjfRyhotgFoCNEJ9r/axLstwdcoqJioFxQxpS0BYNRVNZnRPhIIsh89Q670cKzBJJsANhX5fjckfwEbAq8/35T9QI6Iuf/1opGAp4BQBYVy+VjBpN0RAPEaOpfA28UStvWcgWEicFkH3I+03qpEo+zRZNALBx/nScnhYpQat7rrv9rHBvHFKXwZFncE4daZ0SJZLhy1lPCVq35QaFynw3bZHWUtqN/jUBW60nO3Dsj7Zb1Nw7nyznT6EuGwEhxYDov0c+0zCTHrfKm+c4KYAY62U5nzwtkP0mGgDwR0VruG49bjQNI1XZhGEyCUlKgBpBM9aO8+gd4seulM2V7aE92jh/mSWIFyVijnMtOx+mcoDoLSugcyAAELu2jeAjfM7rzs96FF2Z9VaqAcAr1xbHX5+pPZJvUyttNXOKiJEi7JcXLQD7+7vknCWgMlyEKbzHzERNu2mJ+tDIigyze+kkGAmjy8qWnC+fkYgu9cb9EaZS5ysMUdsHMjMGABF7V3XGlgH43rtnHlk0/6CRfSsF4PxNAEBwDlF7dTJSO0KVunUTguSUiZz8EYNaDiCqYt9nKNIcnnTM622ojai9qM8Q/BBtiwPUFDpfMN4vEwaTOw+NW9RW9n6SfEFKORQ2UHH+rLmMpgeP3feXiIR70j0UcB1UwXZRw1D4Cr0+MA+9SoUSxTci15hlsQ0yxZFYWWdUhqM3ykTgEwDMgxp2pOaVf0QD8DEGgK87AMBK9W6jgSuSSreFgDO3SwPgHgxN++fZRqY1jVNvdpuf5YFRlAEA6wxhHfwcurTiZWkhN5lMI0uyroLJnIYIJiB72Wcgzp3v68ga++0WEagNpH7OLX/NYEjboVQFAa1FUDd08uMYUgEAMVhKxbFskr3Idf9xaKEHBR6RgbBS3XvNCZUCjqQpvZfz+fOfiAH44udfLPcHpo3BsCmqAR4gA2DGRmxRQL973ldL1BtL79KpzBo8Rxraw9xnXi+ZyVQoqMqDQYQxRImpikXQc/AClH3hilCQKZU7oxp3jpRxaMMc9qCG3bD7ZEdsytNKA6Dn1iLAPDf8uAb0gfHTrjGnx5x+nKEAbQIVR+ZuhCPnr1aqcv6dN/4wBfA2ANCkTY8mJgDAtQqApuOqUiMpy1Pfel6r96dSN7p+rhtSKOO8CvD5UuP4+ZiSIkmNkx7LFgDg999yxNMmxVLxvUYOO+WV8/dnGa/O/NopTgZgBQ4MPL4JAARAkUF0J8f0vEiqsWbKMAWQPjdplZ5OrdlPXfEWAJ8+AmrKpQ6dSuu6+wz3T3Ru8i3dHn5QYcZ7nQoQABAD7ACTfkeIJgAg+X8ew1kG+N1PxABUo4SPpAC06L0heKtOe7MrFxBccqBD/ak8lDdXLpC/PNEiDqvGNcbI8a1snJlvAcdVFHcEJd5kUKGj1zdLy3SRQkc2plZg88Ut4ksjh9pMjqBFMIjOZbbBCBYbn+bbdcEx/hHJKBQwgvXvkFjwPaE7XJUDVicnCdZwTSijo1F0T/zs73T3g3OSDfWh9WcdFrU93X5sc2Jb5Ltaa8/x/suIAFlv7WfN95gMQKJi03K5qi0DEHrXAVLvvxgemaaVJqAAkGubp0ATESxTOaWQ7dWIMRL6vlO4RjHcAAA4hqrJVt0hnhvHTyTAKvKr6c+irSkWhNCso6Q0bckzKOfvPQhnkzLEWpuUStqx6Rq6wU0/P90rn59zuWx343x4GW/vkV6JLrHE134MBmC3LF/84ovldoNITU4fwIMpNTdxojNxWkc6DZW4kXng+NtXTlGk+M0MWijSQNitQ0kUSudlx6SjZ1uRertoAMzEJD2pZkQ+L5iHwPK4DEGKWNfzGOJgqqKg9RUxOso/IwJ0VYMNcHQApGe5vnL+SAHIXpmELX/UTiBdPvG6bC+d58Hf7Q51uGdWKa1EgGIPRNdClwIbKAZhAgCkj/iREdaxVxGgGhimCqCqX0o8qh4hD6Qohv1VRU8gjd6CequUwG0ie5QpZn9OuxI7nhz2WwCA2302arHtL43RuJfs5Q/Yhtz3SB/M65gDvubXBUw9ohrnHSll0v/NAOgeTFG6222Vuvtxp9w2DICEzur7ErkYga8ZAEX+TivpAX4AABQsyEOZSnJw68i/qgKkW8r6c42tL/lLAwBQXFPAo3KS1gD4MoyqOx8uAwQGARSsa9yTG06rRrdqnQ8tjlavqwIdtb5N9GtRhyegZdhLIiBtBDtqlNmg0cdAhZ1nVrSFlqjGRwIBGZbiHHThWT/QHLwIU2LsU6uQKKYoa6Pp5BOz8RN5QMRW5Y9u6JJ+AFD4XNCydQUAxGKk3vj60vOgBQPEAUicmRr8NSqeByjrOkHAdAxcE4OfGGFBjbxbyrp6BnoJSawBoBM1zTVnkWfd1THSLXuHY8Xlo0yFhoB5UBscR3WEAlR8y+B2iiQkmQY5gYnYAoDsOfx+xGe4Ns6xMNonhUkAcKXqH40xcN/2aSvmJueAxtlT93BZBA594UWXhjJN9Fvo25QlI4HoRwJeLKCQ0EgAAH0OGNG5c9psnBQGgCuYdBcfXJeaycB2eRO+/eOfohGQAMDr7UUAACVE2J8GAKmZZz8CU5NsGuO147REiCcAAlmxoKhcbFdX/JSBr0E1nfdXVNo6l4CIktx7H9Koema7yiW17rgG/nsIc2WXGgBQgzSuLSXO2eOyJWYA3N+eYkIzFQJsGYMtIJA0wNqByYAQFlhmBAfDXvJOVWgfawCQAAQoelXRKLbtRF/sECdV8s9bAGDHAVBlc8IujVkgfPq5IDv/ChCwZ15RbmpWys6/WFNc8Gw/GwbLKnYcPfYveMNRx8bM6LRKytsArQDADFzys9ErtX9Ya51wLsIYzBRD3ncLAObrBAAeJJ5rAAAgAElEQVQoBWDWLmBSq6pqsRKBjIZ3abVbh7/3viZOpt9Lup26Ydwog4191K4ZvnUAgMnQhvovdmGPYWtrAOB8tTRlZPdnK+Cu4NiFAeC8arz5pg0lo2g/WBkfxV0V8NKR7tkvPQi8UF7oZNfnzw0aCliRATtnsBZeD0b9jdUXnNtqOVcOx+0ag1DtwF+pTY5y2Y7TBkjXKxSVGew0yGYwlMRxC06XZSn6r942dBYUA1HBHOGSB1y5mUhRnXZUouQi61zPYe6GMaqvfX9Hr3ndm4CX0b8zY6+Xm9TAHsgC1C5QpGeBTlArAGQWJk66lKozMhgpBzA4VT9czjlPellOO/Vqzz0VMKKfAR15IQtBatugEOuUWmPQ3LqWMWbTBhl3CgaqHRTe19TkaCbC7Eyo6MEUqKJZDFDKY+b6Zt9ZJv1BGScW9hV9KJIbnkIf74MVYxEDGAPmMs1hzyo9Rbp/TLHUVLRoWlKypzJPfhiIS0TU0UMAgJgETwBLL4GRAsjgD02ytMjMNDPWPqkGvNVn7gPwqz/444UddoeIrACANzsb0aSTm5+DPQ6N5vV+9fKafUsaJlVApesx1HbyUkdlXwOgYpjjrG0QlA5xmWSJM8deZvMfGgBrLjIwqnqkF/x3iqXi8e5WmD4ATgH0MKXQ4ZpBoOhdTACZU+eCbb3MrMuZJ40pCjpCZFadVlkWfh/2K5Y1r6PKmVC8mSSIiiGkq9AF0kkI9wtJlQfAGXLZOIvdI969/+2060yYaXPGwuerW17zeXhp87zpYM045HUyAybPb+WwDa7ys3HqSYPRDJgBmLT/WymEed2TcZD9WlcR5FrmuXzz72YAKnxKhY0rkqQFiHjZQvM4AT5/WSBeWwFfpfA6URIv1KmvqUNTQGm/WpZ85MB84Vz6jL5OIEmx4jr4UyCQlKGnqDrlNJ9DAYCoUSPfFvJ0pOkuVn0LawAQBqBFE71jQivFWfHNB7XuUwuZj1CxRTvKX6W7kce92tnrd5qiYiSwIELu/2I864EnOuCoT6TgrGz1pSKHxXQFnYCZl6q2coewTKIL1ev5BBJvqRWqEKeQdOXjFHu0SGz07FdUdVsuD7RyDIWqU1cROIwNytRGhzt1nbPWgkNHAAD6Y5XnCW3nb2ttJT7KZLxZxZCNnPfHBqcYzPdRUXbRbjAucMBqVypwaGGao0YYS4no3IiGedAILocxbEqlAIMOtvvjGwBIFKRnqKMD3t65NwOvoP+sigIvNW4qy+oqgkymY/MdREOMwrtlbNaCaxD6s9iqqHbH+nsRZyqA90+KWc8tKQCsPUv2QntbhZ+WvXjvAgAGxoShARJszOMhWna4MrKeKOjnHQAQY/bp733KC/71z37FtdNYV4n+eJ9OUHL3EpgKcHbe2nua+XLlTchMRR3NjSDD9AEDUNG6AACr5h0wEATbnoVBS3UEPoedzOvqOQtAKTXncbcsL+ugpfZ1zpbPK9gAmHC1UkZ6iGMwq/ENXXzVhosJ0BoYry13no84bjl+NF6SnSKwYplFBn2ZQRhRWeagxAXg9+c2VRmgHFEAQJq/6Xzo9dmGmOmtdYrGF7cq1WsGwGkA94+IFonrOxwLLZufW7EJVpTX3t08xxn5Txu4MlbeHx9z/gEKkxnQlmygwjTUGwCgzn7Zle07yyGFVeR3xz0K9ApYSMFku2wAADvxMQAQMNCBmX42jp/ly/EXVnbV97SbdS0jBZCgdNVLphpGNSvSbFPOnzQjFSBEB/Dd5ycebbY3tREqgZbpXxzoWqAEtD5sEQGywUkcQg7vaPqDhaschZ9BxIKqHgDF2T+TaDiKWP2KUVbhi6QJxBooG5f/3GlQYavqO+3881k6AKFodHwrynFoFWiA7NTwcNLeg6QFBUMy5jBMur9szGw0LViPAHV5zTB2KmMzAPCGCI2a/vIYDCMA4IEsjqTjBF8tgqx3faMsZubf4vxDDwUA1BpPCnclOWyWpQ8sIn9EiC2MRFVDmhZh3cCQJ4cZViIll6H2A6AqWHSZF0BDR/4SXBarI/eiFMAAAHJafdi5t32wM443LBadhjUg1YDHdfi0Bx74IhDQ4Lbzfqu3WmFxZ4YE/mCcMa3OKbIAsWppO0BABtVUBGiKT5UHqqPna/ueuopEN801dofA5Mo5oYGdy1Q+9xkbAakKgEOdnQIo6alDEjwnNigaDECNvOb50DNQYNjy1GoIZBEkHUjaiDuKjCZHOXa3Nk0nwQBeaBJckjl7C5TA2OVzshkQRLoM1UaVPUOiEifwNMAfOgO0DU5KrQYFODWE62KfDF6j/uB9SBRZSNiS3ETlAgBh3SkCi0bDQsL8W4LiTmdlPRsAqC2wzq8AAM5AVysjKSOGgbbObYjxTzEASmTEAevzOhAjuEsZcvZYfEKOkoyhDpXti/ylmnzRVfnwzuj8DZe7Egji+90qOC8/gki/Z6pwpqA501cBAHQt646neW+K+D72YQCgox39iPP+dv48+cy0SldGbMfKrzUAqCCp1FqRigbadStsbUU3dDKEfRMAuDWwrs49Bnw22EvGAGACaDLIYy3QB+JNAPA9A4DMYE/9cUWfvhEieKtSQgyXCLAGLXgDeBPwQNlB4vVCCzE6jurWUSFkR3GejIxcf5spccFNjfK8F0mJQMXa5Rd+jIqgXcMqVO/IPwwAUwC6m9vl6grDnNJmAehLXEPJe3YdhhSxFsY4h940tSXTOi1qLWuHtKZmMgZZVQyrD8syEgUxgquZ7NX1wDGwx3YOpDsdPtd805qT+VvnhyIB2QIAGbZmI+QQ828zG3DAbuXLcwHD405jqXMVA7DjUBnR0FaoegBKGhEFREkvYOS9PwyR4EgDjLwbAEC1Ak6XLC8mI8rpcAb9LGEn5hkIRLoWE63fVDZmZ3Fm57bxiEylqk+cPvL0phyzNEmjxGhO6lLPBPRRMACHQfFkMXar25T5pIxO1s6cI38oDEkDgJSLBWil2yBZmN1u+dRVAP/wF1+ykZOcVXryZwq0rosjkgcAgKYlUb3ErupEVwBgdPAL0El6KDeVPgyqAAClrk6cMdah/NXd04bXKbU4G9kUURVp00xhIseMd+dOjujNEC87K1bu2AtjaBCNOpdSvSX6PwEI5mgNAMICFFgtulf2hIZ69BRYaVjYnrzTAQKiTq7aHglQeR4A6tSLcndvDHd9VKoQFIwZH0bpmNKKccYNAGb5tFgaOxOup4RvjGRHuWo5lEFN+8dXDrwj43basplrezbBQc5Mgogq/bbN3n4fv0vw6j+0M5XfthC17EWDgLzOVmS4xQIESEbrCQy4HTyMjSJGkgXuaBomW1y0GhGF6R1pAAWlZlgMKKsCbYQxWapmB5y2NgOQAHICAAli+1mG1VV/CLUEjs3nYLK3GAA0AmIZoM0Xze5IPXDWdyg85xwnAKg6RiyEm05UpJ/BPBalsGTHQiFuwlKTqzVmfl8HGabVWgCbVymQk38yCuV0ud2yv2L+R0pZcgiFCEnnWcGP2i6NYpWjium+X2EAtHABP9VuMwBAT1I/gOjfSmhuEtN5DXI6HYD3QAcwBRxmCcZaiTpHBK2r4SErRbegoaIBj4t1yiF5eG2o1A9/ePAYdbmMLQeuok+qdxXNCCE1q1JUsE5zxb4d7eh6sW4QKeE+sPKZ8Pb/M/ZuSXJmS3Ze5BVVpw/ZTWpA0qM0AlKcBY2aBinNgpR6FDJJD5wP2ecAmciUrcvn2/9AVnejDJYFIDPij31xX758uXtAQGIPvb7ow9RBt0c4IqVGmACjrsIqV0nUM5Qf1OkYGDn/9sEuBQ2FjCHye3a/tHdUcaQU5yMAQCDCdb4ftwcYgJ6p3zSFrl7e9wFqedW1H5q1e0jA1PNv6p/+AE0BmGmfpklppwsAmAC/al99/nT3oydFAxbTw5nloXXyz92lAKDwYZF0Dv7Nv/+3XuO//z/+ixs55fCfEl6EQzo7r79pQFIb6LpqKODR4Mrlgx8umyQFwDS7HRVyuOOcWk3hrxqGkjOKA3KUVftguhPz2rQCr5szEWd5elAIALSLWmvdBTx3XTeCrkzgkwAuYIAugNKzNPM/5b7pu5MUgAXLBQN6FjeOXo18vCat4Ag+q4Oee535DdZp6J0cgEeRzucJs6V7r/t1ymEPx1IwoDbi700rQBdrMzqO2B1eyxilSYw14oleyzg+PKePwXEi7aFQB0cAlD3s7zGfD7cMg7oCgE3pcw/HPk7OPD+zocJXqQD5A3fK9JCbMFibxQTk79TnvZP/x/484JS7PR8l++wyZqOOirPr1LUr2LzYQp/MIZF4mZALJwWA79nAxy+PEqQ2nRTABgAzpXcBOZ89epKUucv5S2WMW4R/BQD+NQCgFOlXAEAXw6jc9cjhtZJ1O4NriBPvqZ+dy+MQxLC1ZwDDK0yhH5bArTylkG4WKsD/0Lh0A9Q91AyA1/dH1y7TTQs/HapKAV2mdNnwPMngcOlynj/f3yeLR8R9KJUeHSxyX2P4Pa1FD0go2ljoiTwTVuTzWU1NapTjofxrKKoylf7/ofhsDGtcy5hA43KoDVRXWmHWuqhiI+ALVVRAYgdNpLVL6ZpTtnFceVmortiDjwAA7VXV1x4lq9TK7vbmZThtcnPz86InhcL4z1NyRB4u3c+yfuSyYsBiOHPxKgC9I1N8gVqXTwXI6QzY+QCud0sjHH57ytftdgMAwIZ4DWscXdrjCIIUVfbVtHOp0l3dgMFLHrXx4vS1T2KZMziR2rxXpQKVMuQeZF1NYHS/aAeLtiegHk1P1vbf/Pv/1T/79//7f4mGI2FDPlcbOTGc6uX1dSIK7ukAAEVnYgAYH773YM8DgQ+nP8LocjLalzLYyus7nnb1RqgBDuhIhdK4j8c4Tncn7Chjynb9XRVyxXlkeJnvYQGA2kBmdPEx1JdSy55j0gCp+6eq5dETJdVNkroBIj/3FZCNKgN40gBLEOgcoVILv84CYP/T6juAQW1ec/9bSfDxcPv4Hk0C/RUEsjJyWevRSZvTKEtFGxU+t1nXgzrV7WFurTjBp49IFQAwhif/Ew3E7k66OgnCxNaPJJ3cu9Kf2Sp+v8VQZ/l/cvx02UQXAGDZwsKvgMdXlQcbENhJ9pmmxwuarmo+rgAgMMy8YLsrOtVUfZsnWk5KOjd+pih2TPeFaejRm8oVQNZiAADbTFGlGkDf4lk6K2j0j680sM7NlwDgf3j99in0/bYAwER4zsnlVT2MYDU3MephWhbNg9ZsrWEBakzyeUrp8mAYCjMFqgLogbUTPQBgglMa75iCxyk/3J4/Hm5/+ny9Pf3UJUrMyQU0QSaVskRyck76OV2m0nxIyZSk/sV5TBkN7FD5WPQEWeX4MfXaJk2wnA/Oy13xVnOOEHBdFeWuH1UmSL/vU671U93p+rrpBZ7xpVdHKnpMhvvMHL+n30DeO5c+d1iU/c+8bsaudpiSPlfLv3BIc/8BBncAQB+JYSOZOBYgQB+jmLAzTdCHtOVuV/CYfOepYjhlLnZqZVD4DOpFrl/sIZoT/h0GwFSu2tnKMKolrRtySKDQomvOqc60UYzSAJ+3l6YAeHaceIlbAwC0nUQhdv69M55CiPCyo0XRBfiMtBVzHFJSEQyssQ3oUKGyewZaxhcuKqhIsgBAhiGi24gAE/33P5/NnNl/+x/+nf/37//Tf/YupdQZFX2mHsaZtoudBvBUFMVn0Z7J2KmRqQFA99Z7sfqXmL2rsTR71rUJF61pbtIQcVBWKqHpnAiSz7/v8xjUFh32FgGmS2FFge7EB4X8nNp3A4BM2vt4TyMkcuW2RNV76uubvi9hXO6ttTjp6mddjpkb2ax0xKQenLHf6gTnnx3qfqUA0KDM+ye8ggHw/TDAj7mRrXx9CSBLY5Lb7aca1f2M/sHphDKc4beizwh5Wimnq55+JuWifXsVQ3lYtnvlv3LIAatf/3r6jCgZ5311PmFA7oXHx/7kzH0V+fN66vMCazwaItiwNa12M5y+o/1M/xwAYFKHbpW2uQxcIhVAG+k6/5bLbgCA7wwYbmzi52D4T4OkCgBZZ+zVVwwADJJtuivj6jmIh81cE3xkVWkEdNYjFSu/iAD/9bfXT9FaMtZ6Wea2x6uFDtUvjbO0wAIatUdUuTZtLD3Y/YaDnPZ0pEYfNDvR14XyDABkb0v/Z4Z6W8uWlyd3klKfE209fT7c/vz4u7tZBV0eQaA7qNnBdQi4LlLTCFDnvtKdVcDB3VGyDGFep+mHtoI1DcUhdMVCO56hMq5yVH//BkCYEqq2tJ1GETLAJ0/PZaSHMwj5MCenD7pgp4aY2HzNJLhTJWG76X1KZ7DdcwMMI1pTBkWGCsFV5oGHks6+/truOIctDIC+Oopwh7gMi5kWtQscDTrtzIkp4WplB4HYcf5pgHJSALAomKPP27vG2S4jci0DPG1iRwxaYZocs5sDtUGbO4ChIUhIFDagzgyh2GZAkl4qC1HBqZ/dqv82elKTIU0DfH+/vXdEtXx0Os9Jtd3PtwCACadcxNzFYR1K/dsPNdJqK203FVI3v/bxMM1s0VLZpiVQ+Lf/27+zUf37//ifZxojlHRKXjPcCQCeKgbl0neHsTj+b2obvKp7hoFrJBRX3L91/4SWQxq4Pty+y8DXgYzGpBGVnlxncjcVoySVenvPcq/gVwGNzp5smkGozqLmHBjgdhgPLVyb6nl//15OE2lnLIxtuMssEXHlxGvPdCY1RtvPa1CatMhP9xxJQEEdOI2ASAGeMsB2fZuqAzQNZbRWMyADALWpfn6+vb5+m8ojXbj3H2lRmyEzWeoM/Eka1S1ua8JCljXdYtZCDMXTRMATPDQnrv3+0VbuO2qtp/HCpGz1AICtN9LPK6jYmqPJqZsdhce5dg/cgIBhYKMpWyJEQAJfef5tC+9ZgXsYE5Fm94KmV2VH9b3uAwAA7X2awUvLDxDQJFdfJtAp0IoQ6YYJAOiDOIqv4Rt+ZFUA5HXRCR1tklnPArsd9QPygQNJl3wBAP7u99dPLaqMkp3LFtnwA6VuMLd5wJbRNQcSmktzsTOnW/PMtWmZjRw05d7idAtc1HSQbanHiSDDBoBo7QA3+Fh1o3rmZ1lw5z5aS98Dkjx5AECa6pzfybmFDnusCAhhI3mdKyJLxO9SmNbEM8fbaRHoTpdxQRHlGLjOnbGSy5DDijy9bIMYKu/t/d0NlmTAaHxydUQt14pMfSIUYDrGBscpFL9zToCJRGOtLmBefPdQ9d9cXPB/XcmilHV2mKdNTpd8FuVunJ4Oupk4NIZWjgUEzkVO/ir7xQVF9BU2pcpmnUbOGc1yhlILOH5p3tCv5a6TMZiOgNr6T8Dw+eX59qh8cVsz/3h7n3OcXPRj+6Ynz/d6eza9q1dJcNzcdsGiz8XD7faXv/51AFo6/yXiyWeUMr+Nfgq6xuGX5kZs6K2eXuX0E/AkoU4bDKc1LB5aE6cV4OFiFv7NfxAAuN3+z//4n49zuFS8pBSXlqWp/U7lAeBXt1TZq9+1Dk5solJuCWWNU1IKAYSfBkfqJtj2pwVjRGxjyKbXOT0RpE+qRqUFEHHHAmpK8aUtsvQcYjQ14OzNzj9dEu2idM7b4pheB/r5D0+zazObadJCmociw97/3heGxfj+dJ21XsN+9rPrGb+9vB5RHFogWMEHPauqgIZQzP6NYWeqU4IyBLIG6j0/ZgqxyTNxMfeDYEJBzBagnnz/z7I1YWn0mqdsMQAqTEpSvui+fHjqvKUBCYN5unfaofUzjgi6rPJkW3CAiLT5h0bvOGqcOX8+dyfvJ5HnDhA2Q8Xf7/TB9d8TwCbiX0xPg2Lek3y6QbIBX3u7rLJXXsPCyvo4fU325rCMfg3SLJ8KoNJK+5KqnfW86rpsfzfLfPt0mTDPdw929GdNA5Qdf3t7SwURFRN/+6eXT10KtzJt61w5ymxegw/PGM/lCDkVbOx8WLWyimaeXwQAXu1o7TQ6S12f3qU0RcShxRJRhnI5AIDmPEwaSwRynd8e453D7cPaGvxhHkpP+5BQ09yDhXBusw8PEgH9fLMTi8q/hqRlfykX7OXsgReyx1H5ozCMp6Uhjx8PnrFNQxcrjgsAmHENHa51lEiJHHWQeyIwR6gI+Oo0KRHzenJwMyNkarWP8z9YN0KQpCq4QDmcp1QSlW1Y5w8Dua3M9p6t/J33wBRlIpZI8elpXep/KkCY7x5HEXeUz+phKkXBgDRXDdhxt5qjgq9tZONwlINOlN4jG8HlYYzNbMX5l6rs0BuzHC3uTIfA59ujuu4JAIj5+hkgqzbB1kjIRCpjUEf3TdlP0+2hXn2u6/RhjPQcojARWYH0zx4IGF8BwDUdkkgu6YekRfZlNwtcERw5/8DOKgyb646zZNWVAtAwoIfb/yUGYFmVo1Km+1+zo0lIT/oNIaTW4/fP59tL+UytjevWfT/zjr7nAvQynGbQzghdOxdRzDtdWKoaH3NSO4fKhr0yKGie2wBA8+HVHfTj4/bDTFRGVMdxBsTNnAOzdfqcqsJB+HaGFp0UTxkBUhcNBHJWH5sqOxqmcRpNiSjw4fP1f45mR+viOcyN12q30Jvoqem0NzocgVXAuisoqCk/tHe2P57CjsWOkvkXVdG38kL3B9ZGryuHTTvZsLKsY8Z++fbG4/tSP91+pnPmROZNY/r1rxG0Y9k6MJ9TV/Agp8sa7BQm/7+/bvtFOTaf02dtmpzljfR3ABtsHt+nr0zctBVDHNkBbWPna0NsV5jGWBH6U3vHnOemNQ8gfWsicgfj+0Lr234ykfdOH/FPsReydBZHVvR39uDsh+y+7JgBwJ67IACgA5xhJidycDRbS+DcPH34CwJyMQABH85FauThN4mFpJQV2lep0HIg+tg2wDVDXui6E11JLz7Ow6mtIk+9k6nCGpIeWiLD6AdKCzdnbcdU54+zx/nzb2OIhdrVyayO3nlEfmuzIwSNkSSPxtQ2w/REo15Ypil+BgC4raprdwMAmP4VHH3MxE0GYomjaEEKAIBd8CMM5dZZAlrDOwCQQ8/vMAingcs5jFwCwNRB/72E1YAMAr/rww955wyJ2e7sU3q9y7TuPYv/iGE7VQW5YAxTyZrkORKJnDkwiUi/BgCla63UrrJ+AWVGx0Lh+2x3EhvT29Il8skA4OFFJk253+gE3jQNTLGjsKhtdQDtiyqw/cGBHgXn7UiHM+WsE40d8FitwzTBOmmcA92WY1jOf2hWObyP90RnLSf85wCAQ1Bytk9jlfjyAJppWLKTmmX19Hm0Jq8/VYlObjQ561OilHfSOkYUmnUWCPBeFZjuyg2ce/YL3JG2yHndkR3n3ztR0pqTh4fb9085//ymCiUn7875FwA8SvVfBgCbZOPMKGdgL9ULJNVtFx5j55aIjr1jmiQBwziIBaRtC8Lj+sfs3KqXCt56sC2NTT5nIWnXAFut7Ve/OH+m0Gn+wtnE0el1lSIpIAcAyK5qAXSuxEY6paL7gO1yDivDgZ6V8rgMAGrvmDsAkH4B53P689wBgHuHz5oMkOkHHUfX2R6bAdjOfazsPXBemocs/ZodMSxtHLU7OTaiP+O24wOd6kkn8itw6R6aV+k+dfcGAOSZxZ6IQkpQex9gbYf+5SY7gIrYFPu9UyWsm9OPCmZWT4SHP397LANwRx36pyrc4YOtaV5cDIMAR82fwwA4X9cRwGYBRD27lShDenIAiCZNAVfyZBaxEXgi4UaIbcVrZGfxStq+ykG4xM5/dxA4F+fCAqwcMVFJLpX0BuokVePdWv9hI/KA/h1/X+p2pxOE3nQJ20HOzuHx2eUxAABRzjJ2FoS5ZIitThmUL6hL1LKmbqNblJhpVLn9jkI9KCZQyuKtTF9JTS9R/ULaQ0PFxHT5T93vGJ59SSbFflA0osBEpBzWTw+t8XXoVLewJvRLrwZDP1FB2uSIe6ItyloXO0xEAQDinNZ8BwS0JbRqpTu9j/1LudZRyycFkNw18xVGHYYRlIo8IasBgEQNySWHuv7+179mbXXuGqwp+5uBH1RvHN0FqSNgHuOWrdPoe+5oaRo+8bnubjrfe9gR1kYz7B8HADjVRCkr5anUGcIANFIHAPh4P1vBsaLSnnXT9WpVTA7znNoY6k4Q/KnRwR0hLKrZpYm0Mo4RtSNRPbIPm5x/ByK1rBCboK+/UOAVNsr5qyQOMWacf1JQtjmOppsC+PhweXN6LAA920vjo9NCbbj187E0GODyWb4qYZLKDhaZTFTWqIBhXfcK98Nc1OYtloPb7xXtCGLv7xZS1mZK47Jtpr6HRmoCATC0PJfve+2dPvqP/jznB/HZCYLOtFLdPaVyAwByj7//+OE26DoHNC2281fkaWZNVSBHYAIYSpnl6WI4ALzOlDw5/Vg49vcgQA7t3qn/EQC4BwLYNliD+14C0SMs8LuAAZ/IIs7aVaeyasPd/h4AcCeCrwtNYN3qp3w+7C9sg95frYxrZ+8YVp7/ziSsPzYtVqaUUsnTfO42jp8y21mT35V61WbE847YCSOCJsAbsi7D/cX4KQHb06MFKvptFkD0tUesHvSa+3PywEhtZEoTHgYJE4G7Q6EDhjSqCLMQWhoG4Fn543K+O1Ido9kys8sCrk2WfHY3dEm5YIU0ZQWo2+Q1I7IiEmkNfhvJMEtdAMCaB1N4EtOlFjPNX9IAJgbnIZMM1oz6HTk697YAACK1mR3vrcs6GY/2coVmyqcO7UNpYlvR7oNMZE5euiAnBqm/WoaX14K9qRMoS+JLApNSBmDeP0n+MgCwAUR3mILEaV8BgIChMAAXgY8cfPo8pZ585/H6mU/5V2lwqhjsL8NgqWzK5WLqpNbpK3Qz/KsAQENJRuZmn+PkUqa9VNTQmAXN1jBALxYEnPNYaonc8MqDspcGqiuneEH6SldUMEu/hHzvrykA+BfQlglw3a8XAc/z/KaLpxewkqoAACAASURBVOpEOUQcECI1/JEESQ+3p48wAAbkBQDIIPjcEVy2ZbGZogAA/12rHBKINRdNDr3aGmswnpQuaWngfG/SQPqP3hPSAAgIGMCtstvsmCYdIrTPz8p5JaGZfhX3AGDSOr2nh72LQdf6hHG7psiScqpWZxugnevWeWgfgA308lYBKjAAM3Cp9xUQAK17ia77OfQ6njbY999A20GHkXObItlWqt4+YmCXMz/cbt9/vHmfJKa0YFw/I2Gh0xBiO9NXYEwFouMyI/lcAV+7hDnAtyJaHCB28e4e7DvP+xgYeIzv0QAAAIbKL6OI05ODdIqDVHWrIbJ3JwVge9Nn+goAOOApC6MqoTDNJ7jy89LMbaVG9vfAAOjsAQC+cvTHpn/1r2dn9X36bHreETZKD/Pjx6RFfK7Qanxr4CVhlLxeLmDyjQnGS9guuj6Xo4vVEhbRQjpJOjSKtvwGPbhE7LM8VQuXdanfj6rdH+VReOgzgh4AAHXSCBKbx9Bhcocz/Xubxfgy9PCMw1799+N1l2K+pTL+61T4pPNX0xGOxguAQOgAmcAAJ1l9AYKGH0v/J/rX97xbDxEGwCiszkKvR6R5ZnQHCB1TQgTdo8P6tdFSQr42MfkDAGBBZg0UdJSjMh3+6WKVgwT9aICxOjlOHX7rePNzPQuUCJXBWfb1nNhaVZ8sSll6ZUSlnxgpfSJ2CgBWgxQAOT5/dgOAXrxGLHl/njB18kFC+eLvRt7uFFPqdD1ZXsNUlAaQUSnDJQBget2q8cyn994aF39KgzcAIMergNkCl9OK1m+7DEsindyMoYe7YtvhX2i7VWmAINDtpGfqF0I5NYrJ+hz6mEj40F0+dy+h+jGSjpbsgHUaUgacA5QyRVJSga8Pt8ePnPWUkepn26q4r+nIsc+XZY+KAgDAMBV6AKTp1TVd5EYwAgBihkQ/+zyFOrUmqPXVSgEABE5BHtanbWujauvVSQ6byuJUGVV3siL+AeU9qFtQK5GV93bnV0dzsoaCsbfLjuu9pPfZKYCsfy4VmqqxWSt9FuX9qTnP2e4DLtEZ46ixKbbq1TOkCqflpwWa0qRYZ1IWz9Rxe3uQIkXvo7fR+d8OTEfFtsU2L8EaJZOjAStAtRNsCm3fgfv7sB0755SqnpmWd+fAeQ0YBBzkBgDuamkNStnszWSUfbykAJqrt610a+3H2zdpuHx9jvbhNN/RGSXteqzc+TwBnzVhA/TvWZCvXH+sTuJmGCU9q6pOtnD6+/fvEzQRONu2v3bXXp5ekoJYhjmXMAAgIpKOa10XIIfh8yYGgEsDCLDRrpBsHPLQk7ufFaqA0OBWmZYCF+IcZqAr4NdsG0+644l1GNoJA4VSn1kAGGbbjZa4hVcI0lvOPxxmoiPXea5D4W1eNc5p+vBxe+6FF+1vAaBon1aHvf1IhJCyviPYicd9vH3XZeEETKRIEFfD3N0GfEBp2QC4E15ynJsBAG3qAGwA4Isz5YESodRZ1KHrlUZlXOqLnhAHWR/KyjCivP5mAPwdemO9H84XJoCzcFMZmXupDRjJZzsiQCvtvWeHAaAiQD+ntffnMRMRhQEG+5imAA+aEtC/3Ou3AIDH/Kpnv2g/56pvNwEA750MxYcAxyoX/PwIAFlnBHCLo5ShKEQIpXzJNyaPPMChzmdHg0TgMAEwADZkFoKGWcpUxfyKiCtq5aF6S4UfY1LBq5OYcXqHWiYCVe/5pLc8oKtMF5DL/RpucRhRWi9GpGkFUdBm76oKN8p298IyAmO+OLFUERChpreBAcClk2SeRyyjfiVwgEFs18/mYIdzqgCUboD6efUxSElhDfXK9WfJELY2FYC4rl9VYcP9mvVfAGCDW9jVbdB/eJx6vusrFmCcRdnDs8etkFigYCJ8XPKy11t75OCpY5Qz0VMOu02ohrWoWC1Kba9tRJxZE6cuM8x91g8nCGAG5G4AwPMnaJOAtqziF9E/a7Ij+pjNBCi203c/t79X/6/vA5wRIWudEcbpOeyvZqOuf/b7GFDhZptvb2fC1+fXCWCstRLgdQVRR/E6zTAQ8wCF0QDseQ+9WYulvgdD++zoicS+k6a7BwDzGVfqcUTEMADPj68Jf2sgoe9Aa4lA8uHpaDR5Ti3Ks1TTqU8cEYk7VcXRynAuDN62tlU1O1fZKKhGPB296izJifRyJq+U34lWH1tmQ707I4ObblgUEEZ2nqtxny+NIv/Og6bkcESJi6KcaKqHTgBAF0B5cLEfr6oPFiUUdaDX5Ptf44BjAAMAoBqFpA0Aevi+Qn73FNA2Ej6X/wwAMF3hVoMdP4vabDoqPypoQwkb3DIzPRd+NvLmPYU6Fc4LNijzS1W/YaMLAKh2oYTFzF7Qtfit44a3AIZWlvp8QrQ+R6K6f6YPPfSZXt9CvBEfJhUQIDJuKk7QDnGI8DpK+aJ0TDP3JSfz+tJywFD3f/nLXyyA+nAkfIbT5E1/eu9H2AiwWSCRfNx2/rBAJgvuGKrr/kIxH4qVPOYwABWhAgBIAWSNVmS6RFjABJXN/Xh4dzMkpu0lwq5QswKxTMuUk4gepT4gUOPhJQbZ0w71eUL3uDGXegq8vSX11XELKgOMlPJUbvj8rwZTZiCWCDAMQ5ghux2d3dK3ypEDPNGfpN1wJz+uOQDzpkz/vH3cvlnN3RVp8yZKOudewkjWHo3C3o3Sqh+403eQpnNzp/F6B+TEuakRkgDMr530Ngs0rNddmqHZypVDvryV/6C98fov8bEAQACktEcKTiISc1PLMoEXUGNn29+ArDbMcRpl1eZPOqSl5FRgOKig3XTX3wJqKnF2amT9PxH8BlcbAHgY3RcgAHvvz18dywYAOpdib9DgUKqHxnPCcm8U6aGAA6e71DfFae80erI5ENBt+bBeW4PcdC/D6IAwzuA7GaRHpdCbw2fPN+OxmaXt/P35yjDuzwcDoJ9D+BdbDxvTKrbfnlr79kGNbJuI+IYdZaIOhx/MJyM1qnRTS+lNHMAo70sfQScLAGxGATBAsk0AxHF0xUIXACAE117YRKE25EQ7UiF3A+6RHwcgdahXlefcR0/jiwE0/av8b1Eu6Y4LwmypH0g+ivAPRybfXl4MApT/TxVFIjAxABEArh7biNtUbtYyHVNugKbFxkAU29jSSY2USbOfoQ2TDsG4cxGVAzpm59oPwUKuGtqNtneaZMoefSxO5F/ycADA1nFMJN7adUeiBm9n9K3f1/X0jiGv5W11ajIQ7F+qLVpr3cMTY1VBZPvM41jS7jfRS6Lx9E9HQ+5zqKEpHz9ax59mV6pRd0lgxYPf337YUGgf4dymYdDnx+31RSmMaeo/BrTSgAANUPUSeZqaNTBsWWuN4yD0GtX7aWb3AEH3M8CsdH9QYaPJRD/QsMMMOAWknO5HAIB7i3bu+SrDs8huWK/kes/9zcl8etL9zRGzpqJtAFMZ8uAcpAFUpCgu+1Tlh8uFlRZr9O2XKM4RK2VNkUCocVbs0VDNfn6Bwe5rq4Z4Dn9+15ef6M/RYM8KTIdEnE/uNZ9nRf1vitTnINDAVQxuKNbpopNDlko+FPL+BY0Pv4ktaqJ5pXzUqbQAAGpe++6GSUevsx3CtnPaDwHgaRTTh8B29fCNPgGm1myNfwcAmAnt1Dg3v6Jiy614ywAXIAvAYf91dsMUX1Xw/vxTWxCGcWoALkJUvfOvw9Aun5dU07BMZ+CPg40Cr7GdX4hpuVP0QjiO9nb7/hdV+YSBNiCanhdZTP05Za8tp5TeTc7/Nbn215fMyjAA+Pnz9v37j9uPv34P8NUd+5Ey4qzTYQKyZpllcb9/w0YxTRNG4G4tYED47Nt2nB4uJ++/BZUP//Xtv56w4h5a3G63//n3/7Elbh1WExl8Pqi7TOXy/hyV/GraMSK5tJTlQmxnksuuvFxIJKjRtPFcta3jrYlKqHFLEkROF+ppLto6kLrEXwGA0D6KYD9uD89pKGERGGWH0LUcKIBHG7QkFSDn/3l7eXx09K9nkTARBkDP9+O7RBgBABgYffSg8jADNixNtyC0q1s7pSGrvzzoj/kHuzHJPQBIJ62DPnFI2ZMCt4XgbXCJsgu0/NMrqr0AKJVR2UtUVOI8asoAc4Ey0CfArQ6kryXzri5y6WtwZgVQWqmvR9ASEdoh4vJakVrGaLr6oKmk6THfXLuxQDs1Dg/gEpyK3FqKaSAo56/neXy8/XhPpJApeIsq9poIoEjzUufYkiDKNWfVCSuqcUm3S4YlEVGfCZqjv4DFuKMEMRA2/QVF7PE4ezuQOBI7hLaixTCkOY8YvNCbFoVxb6flaLQtxgfa1UZaOQ8BABrnjfgyY6ElrKytKNUaAxX89CTG5yFjntmjYbkKMHUuBQAQ/c3gHhhBn9EIQl2KNyI8orU2HLIDSxXDYSErJCzQefz46WoOgKLBIiI32Y4CgBErNiAJgNGdLoO5olbvTyNpUqDjuBfTob+z1ikrmf8o2SvYv7ddFwDQFNgZ7nOuOoELwGY0AOhIWmb7/CqQpMZtDazKAsROPN5+iuEoq2dQ5N75tdcFl4cZzIk/n+VQg3NmmJVSB/ipZhKL6b13/rzevRP3uXZFL8Nw/rgdOmu6myFhJ9++x0EHHA0W6IFJq3UqtwJgJZR8ClP4+HT77fc/TepVInXZe7G+Fof+/LDt8NTETjnlLAYxBwDQ2GzbZu44czfuNSYBqWV3SH2vlPf//Q//7xde/fzVPwkA/pc//U8XAOBL7cjzKNkpvREwGOOBFGXVrrpsj0YmNSihZXWROyynTp86+BitlcOcSGTl4dv6dN09f0J+lgWdrn7336gIUBHLuvBuTLFVtC3xi7Iz7WFrcXwNpEJ/fgwQERsBAMBp/pCKVkjQACDaUkepbbIR/8+VgbIlMk8ud3JUQ2sjxnQG+A/LAM/6ITTrBa3Dl6F1C+g7CsqHrSkLM0Dd0xEQNar10BH3H7/m3tFZreO2hFdH4WxdNumcph7iW2BL6GKXKIV+7Y05ptmSzlbaPKuskhkEzJdoX28qIU4skhKyz/aBQCHrs3AAgCI010C3M+NcUh9ftVpNCsDVmPt3bXGmUpYirL4lY2vzaTgPdhiN+viq90ofhzMtj/MAqL6p02XdG0yD2pfagFQkm0ZEAaHTlrVQ6uElw2MM1tjnBQCcd78DAHFqcVu+v0U6nqSXblXt/nvozoCn9OITYpz+HVCZqxIi51JVBakuSjmxxKyNOE2pYhtqP5ZYeQMo1bH7s82ZD1s2ALgMgL5nxH0LDOr7GB7l+7QCA0fAdwEIZ96+pMgLCtY2bwEArV9EkIeX2nMwZIuwGUmDXdt8m8FI+OO33amJMDIVNC7xKaA85+N2EwDwSUQY2XLm0OoZJINNFWsgEDCRJ8xaGai57+qGmgETR4Qbo3dses/QHwKAfqY8RUSpR2tyNACkAC5rvFzf5b6gIZl1UYBaANf3qzo0t0PTGF2G3oFf6JOeHx0wau9//5s/59Z0bg4MgHQAAQBqVX76NhD4ZlFbgroaYQwAJO29AA72fBiCCjW3sBww/f/8w//3jwOAP397NXcvCt6EjZ1QDlKGRSi7GxNl+zVCL/Lz+er4ieZQjTRtDzhQOqSdNmcU18Xyh/lQr/wqtkvnOCq562TFZYJ6HQp2dK8HeR4xxwECAwBmk3Pl7LzUitHlJKHFEAFyeSjDQ3+gJjIGAr7cHzd18g0ASBVEVLRnhrxzQRhfSgCLXDOgoQ0lhGjbfIfoYVNBfrteahNSnURno2s+KWuQQzLFEEWnVwCAE4uhLROwxxE2faEXerODIYJqh0U6Y3XIUp4rpyfsTasnYGJsEKrCrqNhDzWNMVdwSMJqTkq79U8TJfRY8/PhWwraLN4M+wBcCEXLenBOeD9pSeIg+JeM7lX0HwaAaD1q9qMx8WvaM7YFLkwGIKCv6SqbtXfq3Kc1Tf85PlXXl+hvMTKImO7reH2X9P2cxd2hcmqPD7PWoxXDVvbN98xlpJ3EOCAbpkbjaBkQ1fkIx8pXNlTBYS/px2MYgOQnr2fSimhXHKHkP07KJqNVPK6qaTto1aUDAEQj2Am0+YkBSCPKcQAmo040TS95ABMGNuun7TsqbKJt/QMaCzFClO8aCFSMl68Z931PpSblBO1yqo7y+YBOOXVAL06gz/I6B7ArOP/DgMUky/ZovUJTn3K26UNhEHHmSXD37SgePm7PL2Id0vwtdruOes0OaayWsd7qldFUFnbGX0v5BTjEYVsz0xRsjcPp49G/cCvtxQCMDVsAwK/XAAENDBGwAN59imR7PgDA5XPPN1SD1pJHIvEJNtTp0IywdFu50C5HlVDYbPHT7dtvf0ousXoXR/8/3m7vTRlKE2DwUs3aEZGnBbCbUFkIeUSg91T+Bjesr9dJK7ftdj/X+f7OHAH8ru99+JuXVxOxL0+/FQBwBDPeMtRicnoAAFCRmk8kD6QcukW9oWNRs5vuzWGiMQggwNEsndg+NWxChzcaAzuQ6iW4VG4kNA6C4RMxLGkic1SWA2HQLDRXN7mifVVbbtc2CJne1goAehJ4U4hMOhzH+oOefOfgqnxWDbSFVLsKoDm0YQBGTJkmM9bIuaHM7uGe6MrU9q5iqBMhPeL1d/wfEeEq54V1zBrNPHIi4SWQNFPboRJ3ZX9haDpMBRS+egRALYs/DfbopD3qu1dER07RF2ENqNGPZZhPQ8jtXBobH7OWfyxLl2YzMsCfFV1ilKaXhJ7rwY1QiGZimw7UiIaDaXD5F6+X6LoOrUHUqKoU93LYfRwKAPSqqkZwRzydeYEBv5co9FPm6pa4nXOhevWvAACgj68YN9Iy/L3zuH6/ziu/FGOhjqZlNwUQzXW2NjtVLtEABJCT4ydnewUAtgcD6jhPocntcKwHorFSNENjsECvbsRD2XGczuWzku9vPwKxaukqGkeRngBpE+0ItSNbbUwbJcOo6TtOo5xrJAkDoHtrB0TFiy+lcuPRAOhrKhbSDEcOx/avAODpORqIC1jfnnGYNHpY7HNMZBUnMyBgsUYA/+3guSbuQ9EyPP7dPnw5/Dj6xW70WeNwpJLXbwm4A6Rt71TC59LNvBPEhYdXtvokVVsdXc7ciZ0GsUEXAMiMmLwI6cXcjSaRfXpgF/OtDUTXqvDvWwSrfaLR0YUtLuM25mS95qSb/PmfwgDoDLVqJc9FszYBzmyLNaVy/s9Pt5dXAYDnpIq0/z07cvpy/m/ff7hnTapnoj0JQ7767ZTpVPoF8cuO/mGxSAFsp85y+sQIiNylCmMres4Wu3uxLb8/eYbX7eXpW/p4NYo3CjJSTc71HgCQAoghVKQXhjP6OZB9h0EAAMoAGLm3TjQ5NNXBaslbClUAgCLTF7gU50TFm6qMOWoMHeNmMcfqye6L2hGwofA4XKXRIznOL9f/X1tzenF7A0xburXvMZROd/a326C2CiDNIfJ0aQLUY9V8mp9E6yMRHMOYTL/RmSuOioOA/SRFAgPw/tDeAuuy5kCs4UfjjM+V8GFwXvcM89i9H6BYTXOuHgH7kHolA/QnmvHzlQHgIsMwhQBupBFLNQrdK7JFQXD268TKNeQFABrKowY9KU1qS2mnAvJ3EvHBuoZ1bJ219QOaJSAAohNyokYr82uEDQAqEFO+1g4ARbXfLwDK/QGsaWh7UF0MA4BEdBhyp808sa4TE1uyGoN89ow/b8d//z3mmTrsimgSBijiwmojeg55DlxQ8FDu+c4xer9Ldw5TUxHeMbR1WNLwVNRq5/+0AIABOCNpWw7qwKC5bpIXfG5HknmeiIqTCrCSXn/X6YC5E71bMt52WgQtud8EDee+A5T24Boxd3kt2wyuh967omA3mmnKTnuvznhKBwEAnAJY1TV+nQUA0PaQekFIa3vmvPDLGGui9tiN80ybEYXhzB0XQGsVT50cqQKc/ji81W6Yc2SP7IE0Nw+VcddMRcNWs2cYWD5KwZ7XhfLTrDITLncUHiiduzYAYPpS4OADGyMCPABg1q97se0CticlpwnYDsDf7v5XQDag4tJY6+n2+a79ih4sDMABAAHG0UA8PUeErbk3AgEwAD+tHzgpgPfvif6TRm1QkRD7AgAMtPTpO64+e3JlAfR5uZfX9V2gTOcURrb9XQAAuK79umO/vz08fuqDbwDAYIQNABoIWdyzGQDZN9Lh1P9SOkaOPBMBU13g31XlulbyXXnQ5msnAjz192wndFrykCtP2VgOY2bzvYVyrefdAGDEbQvjeRwrERAUe8ISv/SMI6WOCW1D25BC6YAjThOTPplUsx6q1C5aBRm+7KorX4ODsqAhrxEBTgTZZ5oUSRmAt5scUsDEsV8RgJ3LRC72oOsDAKKCpuzTBmPl6pT68AFavRW2owKYWHE96RtkEojmvkDAlEU2zNgIPnk4zOA2GDXuNX5ygK+fSgLUwWpt3cgpzZwCAFomdqz7fBbRvy9qBW26iiQAKvrWGRvkRFugFIBEgQAAUaI/1QpV7I/AtMrVCgAe3pnfferL6XJ5DwDOvl0BgFegBmtHmPP3RlpMuyzQoPyvX2eS5gYi1QTYKLq++QCAFATkzjKuOVtx6rVnr7xN7XQoM/54NADpqPlw+zBFmHtrf6M/FwAYLPv9quwmUqu6PH1qTjpC9ikdB5VWSerw/YMJbWJocCZZ0c0sbb4l0CUVTektkOhuHK+EXpqypmYvr6H4xQDI2fz1+3ePSKeqwQGHmyAdQxy0FwZNAOZSkrWnmd7UM+SbU6HRBBF5HqLfIsdF7QfrUjYoijpP7f9Wk7MwAo1eV2AUG9nXcBOg99vL08Ptt2/f3NTGzJ4YAE+RSw6bMmKDZE9zpH33VwDgWGQ9AOO8Wx2aQIEUiRnMMHAXm3Kn1dq24SIGfHo0IOM+AGy+YtGw/fuumf9U20h9nQfMnSDvH4q+LLenKrYctWWRAACvvfzaj3evXQnMof8PA1DWCwDwURHywi/drgsDvP0hYMaYqlMhSRVGrHxSChOErTSA79tLNb3Pt9fSlB3iYTTT6N/DBoKOovBt7tltWTuwxxOf8nv6rtNAqKEXzt8OSWkDDyf4eXvrFLfGKhMppdww3pjD0uqiCpI4ZJvQTRhuKr+lNLmHiMGWkGoAgEQwL9Odb6v0WXAvlks8Qv3bD0+9d9qJbgKb/w8+V47wuXnDXEizJDSw+Py8vT6uXnh6D+WZCwD0zu7LvTolkiKBAfjx+T7T9MpetuwkIMANXMYeXUVEAStx8KcJTD9Bk8bapxjTRIX7kmEwI4TOSkCZH3DYVAY6E29KmBRf7L7dPcKdnP/QWxjHwWam3L8pBSAEr5cdAJBGMHomOWw/F3Xa7cxlJPz5GQAw1pz0CGzSaXwiEKDZ6B7TXOlWWIe0BbUGxCWNSQM8LKZoUkra99LlYQAyx52pR0RrIHbWGgEbgC6q+jZvMUMD4Cvoq3OM+C+dOj3XvJbFhJbLJJODvAAAV4ek7t7OAGPcHFP+fKZ5hnkohXoK048IsADAQk3ZDAOArLNLZjXyuhH0AJveKaXG3Iio4y7cDMjTz/RcYSDB5dYJWGS7Vf+JvDalCw70XTR8aepyNQLSfibPmwmRSZV8uKTxL9//evsuI5+qsDRRUifUNoaBfQO4yCYCABiT7s9jO/V0e3785hToCD1bBQX35eeHYRmjdACAqlBGNDutlU/ZM7bUNpEGOnOPtf9vLmUVAPjt9VvWVoylGIB3lbV9n06mMQRKj9W2fKpEMozfCRqq/yJt2ImtwOtjuWVOfQOiQVi6l+ULx7nbjhcMC6wBuDYA4P5sESh3hmqB7RB1zj8/EmoN5LLbOackaQqVo3N9UiVi9+TAIGyhn+89TYCcF2/Z624JLbbXHqsvr317FwAoyXzASd5L36ZBe8PixPoezUOrrUbsu2r/s1XRJmybjZDy4Vsn18+ZQozWLoCgZ9EdcaIt/VtletlAcsgdAuJoXzMB0qgHB2IRXfOMGOMYwxjrUT6viVV6eB3CzGM/I36txG8k3iauE/0bkd/19LazrHhn3tvOJ/XPiOru6aZ9EA9qBT27qvrmIsQ6spjG0/PBY2YZZjE11FchXV3XaY7jHGmaCIU9EcVamrMqcgOCtit+N0IN4ZkhLIls0mAmc+/TQfH00eeypcY1ZTh6TtW3Kueq9ZZ4xX3Iab5UNTCzEEgReIRyow1X+zli0bOEGuXZUsfdSPKuVnc76ICKMy+BC7xioqnXlcP97fPJTsQlQd0H0/91tmM8h5Yl1o8DeG1ebgACdPQGkjJ07mdfFX1jMp1+Kcr1Ga1a7zmdSpEOrnLEuc5kIF66Xr7pPm0VcA/dyMOaVhuBroFMxYiKMAWArFmoMrpg72LwVv06Tja9+QVCdmllzrYZgDJIOhMGHDo/7m6GEFJr/nB7+PZy+yhgH2CCEKzg2QaIqDjcdHzJp9ZfKZyryTftWmUZ+550QABADFue46dExL1b27hDoTu50zvh798lUw5I3pOCK3sYMJsUgIFAGQAm4yml5CiLDIgrNcJMMPjl9L4X65meB5SSTll0I7e0Rm66sBSuUgzvyg27bDIMy1cMkG6K9Ah55DXpczB8kdNikrCPdipyvE/vZrDMAHz7dqOznQDA+9vP23//b//dWxEtVPZpvt4eb9+lz6h24Boc5Xtp3Vwyp+Lc+BPBRtpCXRiA+LnjhgveR+ewUmWbIsfR1eNFDDqp2KUtWAyDAU/Z01RgpK6CMtO8VtIABirWTMTGysa8FQBR6ozWIWsRZ6+7JCA4bG41cAbg8Df2q+0JQvPBnneDuIJ89BiwMpm+2lJIRMq7eo6uvq00Qzz88KfbS7H8oZvlPHwZStuDIkBfwdedmW0IrEhEKkcaRdHQhZruAICJ7nqvbUQQxFmDUQCwyu9O5EFJXNXyNSCuSXYagkVj1Q4AIKL/CgCMox5F6zU6vkeh+8/kUSJCa/Z140WVbwAAIABJREFUOZxsSoAAAMCfpw5hSia5Mc7F52Y99ocxigJTlNWhbE9eelcFHAp/T2LTM1M+FUeenJ79o5mIuFtfVDW1eH31WGenaoxm324/1coYAaSbqbQID6oZ8SZsjp1+VPRQhrEabS5VBzYKoxVlsuc+L2vB8+cFAersRLf/Lho1rPKwD3b6a6LkOIjSyby0HJAbqdQAEGHEONIYJOieSWDWvoxIKPoVgYCpdHFpI70qzqfwqjUPi7JbzvdNd2hRSHUFBYDn5/Oj54xan+PnFww6jWOOg69RWM4YtkXfY0foRljH8HDf9fmnbLetVGntzV2289EP/HYAgA6XWyavtIWBBJR7HZH32eOEo5mwoayhDrBkpsf6/I3Uifz4HnVbu0ZI3V1a+DZUn0iwwMF3uCJKg1paZFcQSOoEAKC7Jw1AykLFNkQZTtfKCWD6abnjqgqyCJjosPvBkKpMk7oCAM9w9xCfiEgvjq0fj7uSIUHX1BG2x98zDFqHhiEs9vnWcIufYW9fXg0A1NlOtkjPKxDw3/7bf5/x8KQ2UvaWuQvRcMXRkaYdhpRqgHWX4z+4QR83KSy8Asupe69gBre2ob7nMGUnR86533eXdbvYkvUsxXpFNJlZ8Og+FWkg5XvfTrhucCVmtvIgHxcBAKVLrF1p621sTJ2/vs3CcLNq0liUle4ZStM0/Z30dnHmJ25q1YXXp2/8qWdrl8+1lpPeniZ5J/JPBcLdJNs/P3zzUVQEON9QAABtwaXBTXwFAH7+fGsdOZehNbaliYR8x7CPgD7mPMrh1nCzG1Xns08z/rcMgIVP7siXazPjhk/iZNAjiBEAQJ4MZ+IlwvCQf+SCfYEANtIGSQEA4nQYkdx4rSroATOXJkLDyE4nqIjKWw5HlCRHWrFlnE8iR4ObAiaMj42jnXtujwDduyhwhqYU8k20wJhjRf/Pz7ffv/1mI2DhkiLet/fbX//yF6cldr9wnwdNOMTxUvXpNUg3xZziqukLADw2eQEAO+b2yp/9roEcEq5/ph6aS63PbADw+JxxQosVSZOd/oYCMwY56Rq/txyQjddRq19yrNTirvwqivAjFTJPk34KZdHMvXj/+J1qD1I5RxCvyXWnSeuJYGtMrfFrCqYAgM8fAefD7fX5t6YAjhOx4aKddpu18Ln081MvLhGS+7EvR1vmAwYAw7pBIIDKoOv1eWZZOFBgemU1IzpX6IB0HocFNDPVEcsbAAxYzAo7ArbepinKETxVt9Be7kTwkyYphMQJKhokJcI6G7QtbYtWgXUzYyMg1BSAz5MoVlUA1LG6jt4q7Dgwf/4qvwH7mrXiMmA51AWOAABOMSxal1QAY2e3On6i2bt+AHMmdrS7QCX77aUt+E8A8HF7egm9recRCLDo0jXtYnw+bv/wD3+5AADAnLXisi8fSQERy5zOkRXrrvJU731tVwI3qzj8s9T5+zNSTcYNamqDCqhtmrd4FT+1I//53p1iAGzU8QawtiNuAQBAN7M4dEjatc8sQEycnlM6NgBA0sTn2if6TxoqrbYZTLZKQ+uDfIa6eFmypozbjTIttJNzyuRPOvKGwxtmjuCjH/xL56/P/y+ffrdpfPv5I2rzRv0wAEYMXFgUqaWg7VCbP/z4+UZqcVDcnoEMA8Ah1wkgljM9p3GpRMybKl00TT52yr5QkU89ZR0lTm2jX19oRb2Uxqw4ckzeVv8udH3HSs45ijo6uVavlenHOGMHks5DH9X3jmqngdAahmM6yWKHKpcBAOjgnF9ivGkHv0yHhmsEkiE+jQb6mgIA0PWn3hbEna9uvfrycvvTb7+bCtTnIwXw13/4y9C/TINzvq8CzlZ7en0CgjLsBU2Axzk34gsACJ3MhKAcbHLvWeb7tY9hvVLVnhp4KwCg9Wu7g1H1sQ0G/lNfeR7XpbdN6X7f7SwvEVSBBcYBRiZX/LBnea8hdk/hISC150PU/1s1HNuQuQWv6fNTJQEDwL20nbw9GgBMP/N+NsRkkwZYzuASDen9PY0u676jMFKAA17LYA1IacXOT0ZZt45/j6/WyfaUQNq4Eum2sZE7Q/rq5AH8iXuf+Oo6cu9RypHR5FC5oHWzbWjTo+3ocXzobuYcEYWTsmmERIoHhoZUAGmBI9LLlMenZ6XNFDE2qvtI5zdF/AzXEaUOKLCgtuscG/JokeE9AEgq5VqZwf5sexIZ5K+VI4kor/oa1sJ7XH2HAMDrNwGdlFIzBdRb/a73/7z9+P49E+3KyQ8A8F1Qn4zDYGwG4DCYR1w5NmJas8tiphEXAGBrFvgcp6zx15bu/pzY7X4FkO0AFmZg6wP07bKP2ZMAgKfHl5nPoT3YAMAJ6w0ABIDo7eRKlJbflQ3BR6U0POGBdVQdr64nF88TBk/7kp4MCBINfCnzc0pOviAtzS0qbwoIAGA7v4KcLdzeE159lv72+XfD6u8/vg8AmH7+pcdix2KMCPOda21pnTQA7wYQjWbHiORhs8C/tqLNIa47emr5lp+qNawFAvqruTTNIwIABhBQetj3ppTGl715zlHRLtdSt5sjs0pkMO77YI33n/KoAAAzJY6w1hCcNUmQ/PP8PJszDX+kEo6hPw4qV2x+tdWpolqtu8Vj69BD7SDaygFvos450uQSg7aZHAj74G9MLvzlxdG/WABrAByxvN++axyuO7HpN3n8Rjra3x3nGgS5YJZ3Syqg+dzA1gz2CQwUmmYUyzWPuWld0C0gAKMnI/Pb43MGArmPf9sBU/a50ga+eFNcUHFc65f3et8zD7vsin/biDsneUX/FhcWzHUnLxUqrU4wKH34vP34UFXBQfC5tHF0+lZ9ZtIC3quK9NzH3T0kRNme6N9nfeVMvWaLTt1nWYbG8HgBAP59kQIBB71/8+8F1W4F3siT6BWGwIFFR1eP+AgBosv2cvasdlmlgN6oslUCELEX1Ro1pUCOVk67pjVK/onEoyPh7/bf+/ka4MB22tbofon5mjLPVhaNfqMtyjsQ5h4AnFy/oufc6VdPs2xzrt5/7y0A4PnKAGyQwj7uPcMmkxRr8WrSIDRe4sajTart4HXMFLp87HZ7+U00ekaGD7VObwUBNQ9zq03a57panzcX0Jy75bPfI+UIeDN8bdPttUbL8lEAUB9jX+MDl0ObO798wzrb9her5n3O5qqU8P3Z6QW0Pf27tx+aBZA3kFAWAMDaZ5x60t0bAFR2ZRGgzduMpEfvQrzeXi8FAGPZWxbuVvQAgOoMAAD65Iwvnk5EYgDMOlSQ7w6Z9x0W84mI/nH+PnM1Yg9/9/L7J41SQie2XWa/4TLkQZel0+F0yGiN6eyh6hhZwi48O6aFP1PKKLYfcxKq3k4jRooPNdPyegDG+DQHvQWBTIPb9NgVMeYAAQzy7ldxyD4gYzyXTmEbvXE+7cQ2w16p7yc/34g4ZznbbmO3ygi1kzTyKMYelzGpCV+0IL44/90SNK9rhOkWtqd6gs5AaeV7HH4ORbulNTKPFvLR+f9vVQI7BaBKjR8/KiIkL3sEXVpTF171DTznvW15rWy2d8T7lClpmWOghy5WVM7eA3JVi6471Orp9T2GzFXUaaSUaWUxguw3Dnui5q6/c9Wl6zzsZO3RFg1u0RGRw0RX1UDE2eU/ylTNpukz3JVOxrMX+HaolhgA5+HpMdFcd5xEzgsOELLVztRMjy70Gbe8we9ETwACmA/uaI2sJzkuClt/7TuwxwsvYfA4iRpxv+cdAAC0eE+7BuP0Vk436b1TsnocEMK+Bh+TuoqgKg4kjVZki3YUfKLGUXaNnmOnAHwm2pwFQ+m7RXCDEwKwkVYqeLDqXy1hfedyIg8AoAY8FHAIhzjJzSCaKb006jqG/MIc9nzyd0dDleiR83sBAStIMLOxGLSZBqjc/2sAgFkL0mVaY1IZk0Lr+4yt12kUA7A0AAWJgABH9nW4fcgJ8sJI6B5GQ3Yf+fsc1v536U6apZogfQ+zHsYJwbCsM3lhtu4AwI8FAKzleQoDsAFAn6QgIEwUnQGd9h1tW5jctg4oYR8AkLtwepAQYHoYlr8z6EpaA6dse6aUYrIeaaoNcp7MKpkZPRq7UWeuEHJreSatpzMMAKBTFo7J7zuNblSnLwQYegRhzFCsnxoikRzl/FpIcmj/5XDDDLRZj4xTAcA4NtSfoNmLw2wE5KxrFlO5FVDVJXoHKTbqd7qh33nv8ImicTZ6nenA9AshHQARJfLt9s05vGkemaZDCBwl4ilwwuBsMBMo9/NMWQNW1sjZMHt2ehTuM8CFkpiWWwYAiGaKMbKBaEMVU6Qu9zvTHoci004w3wAh4IuqAFK7HBDwPiWQBhtGslnJAIDMYQ/lr9HQcfxRmcc4+FcbyUzVQ7NcpE1w0qYCFwBARMnzYKRs9EgJyVLUUNvBgniWAaLJka+aP1soTrXlha3SMwAecf6KBkdkZ7HY+Z5Qbic6xumPhqYGfwAGGhGYLkfgbS+7KF/tI07+OOQzNIUafe+Tr9/SMCD8Iq1WR4BYFlDkdVUnOEWgg9HCRABGdvS0S3nrzuIwFlkFA0A6g3+aMkbu/aT3CmmYhFijfYYOHYdod7OqhVzeWh0HxnRSi0REOKvtxBtR5oikTIrZALCGfp1VSmyT2LJJhKIp+xND0E6pkwKRXqaljhfWpCARMVarAAJYCrrQv+z0J+iin+XCEPxRCuCubNDMhqt98stUt+zF88Pt+UXz5N/M1E4nyOQ0fK7crnyzA+t5Moip7ADOf4EAvVd6NqxAgA6saHtcBnvKAAFwcUPU46+mZj187NWelgmzM/adAJLggtK4goTc944Ttg5FgO6kZDjPEd8mbVnT3CqAfK7R/DY1Okxjy6cJEMIVrguTzRiAn94Dh/HwPxPUlUFwCmCNl98VQewv7xBcFbZJfnLYFQOA12gARgC06eklJHi/Mc0otBGRetBycrq//ALxZucPtbScv51taVBPhUa0BG2LQQfNtLCcNIWMrQ3tuPVzieaSLOe9o8FLxAAduLopfQUAti59aLfb7fb7b98GANhJt76bPCIUjg06iujeejnfn28/UkY4UWgOIroIaSSoqb9G/1lbVNDJ/1P6F7reIICa6hpPNAI+XBYdKtoLBai1lWgLp6ufd11r0bgOlEUtddKmrtspT8p/O351PlRk1tyYnhmHEehXOrcAQL3xg3DzewAGFG2H4bg7WWd/21D5Uuu+ZGdzlhtJEHXwmQvYYGBQq+tHf7iMaRmYu9QRwJHe8BskDtVNzs/dBddUvUbAsX9GYdMHwE7Lg5TiXHbOdzfisZN1NJa7Blil5BMAsIVe7sFfQw2j4defCK8AVuvzBQBwmVurd2KjTiMv9oloo31lvAd2NJ2aODZ/gSAcAZF+TsOVAYjxalVMNRD8HcAoe5A1k7La93UPTcFJLAcwKQDuWplAlzE3QsPpGE96JkTZhqZoAgICadOSVqD3fXQ3sRuZfHg0SscsA8J3CiCO7AoAtj0dow2DAy1+V+o1+9If3unHMLbRQnk/5egMYNTvQJVaLW20oLKAtqkUyXXw+efrcjEOhHoXF/U/+e8CgJz/vLjtfsGjzjXngefbDK4ifNbLdmKViWvtzAAU8HDPhnVanfRgeeZ7AJvzs7G7Ll9uXwa/vlKobhRX3RIfo2lfP08j8uoak05hrcf6VQgME1x7pU6JTqm39b5LAbm+fC3b5yBLokver2kUBzXD1OSND/iO30mAWD1GAMBvAQAo1Sn1clOUo5Z+cqXmKjlb5We+MO6+dQ4Jb59N7SzoUhjpTnfmOet9frz/cAoA5TbCGzdbUC4aVTGg5L6UjlnT3ewpC+z7uE4WY1jaSc9I1HyPGjFk5J2Hgu4o2uQ1z/x6uidSdmaNBKWSvXIcYEqDpuQP52uLgTo70TQHPTQ6stNstPOUzaGqTBBmI8gzDpY9DB17aqGhIP1M+q63NMLhp8Dz9xfm0gQIg2VLmLa7gBSJYtQelHG3anaSA1QBVM+WCR511+swozj0lTOmPfI6zH6ZUpXsjyoUwrpQRatHerJ6W+dH6+U89AaLpbh1HH648dJxmHE/DFdpDr4OlT7k+h6G80hEBCfiscZ97tnrnstJLRFdOh2g95eIduXADXy40IuKb3MunANCaZUtZe0Be/kszr0qXdcqAkDWRQSFcHWJ2CaP3/HVO4qP2K5T2ao1STlue3xcOtEdQzSM0x0ocSmZuwIeGjsOCke1xKG1S+ccohnJsBv2A1YCQO0UgVOY6V4Xdf30aSG7PXluK8hrKKHUSR3MmRuwHuSXpnAFVWZjck5hKIb15F3G+RRgIAq7A2ha6x3hbmDA/9+nCvjctlvVkmAvqDfx/SiAkXYIMJU1hFIeEuCrt4UgOKCiTo+5Jmap7qLdS2kfrNOdiBEw51LBBXJiBk8zIwOjBw2TS6fP7fRGv7La/tJ7IszPZhTOT2efoijhl5kRYLt7rhzGx2wr1rb/s1yMX8LdcUE9favNYjYx2hSAodGAJPui+tYTIGb8dbtDzQQQgpG9Dn7/ziKBYfWZls/825fX6G0XAIi6G0PNJaS7WG4mkS0iDug+3vgsbn4uDgjaH+efrzK1qkLQAaTHPdQbY3lxyDzbpCd64LajCppuX4BFN94DAJy4ozoOzwUkHETOZwjNmB0kBTB52iT3JroDAGwBWRwuU/GK0Ay6lKNHsJiucheH1Bwh3JOiX1/U9ul2MgQDOs9XACDDPo1Piuwb0cGk3DqNj08Xv9zhRHe5eA7RGJ/m/8MK6bdUsYrGXDnILMmuWUWICwBYxeqBXO2wSF6WSXerH4VfhBbF/UwwPXYABQBe4w5xgcn4BQD0nG8AgBnAkhCl8BraX5wf70t/dxMPq5EWYAPqez8n9LLf71Fg6X0alnh9q9HIha5YEavSmm+fwdFKlSFq7przmW5lrZNmH1dvA+6EbwuUcR04JZ/bUI1AuACAXv0aqUwEgoME7Ew2guivB+foLGQBNB44t/AwA6eCwoDF/9o5GTA/seQJEhaDMs/czxyh6bFhcXIx6X6sTWGvKJVnAUROamT1OAglDAA4wj5vV89Yuh5WKb8iQwKk2LdVxtV14Kxt+zpeaf0PdeUXwfEueZNdKnumO5J1bkT48OgZAHM+G4Vi68jTczdW5mZYAd17b0VZMM9GId242VnOWR0mPlHMIXt/GIBqFqb6p5MlcdyIKFWGV1bQJ4SGUCuFzdEhsNm6HL+vhplh1Z0SOgJ2/bWqABABhgXoZMCenxKQCXaN/NrypHuUFAjd/+5SdYRpPuCEYCeQ2YAJ9qVdE+bb0e8d3xT7HfOSDpWA5m1DH/7F05NProFLklBZwL2h5ExWPszGnrGYi1bs/lbkcvpi/1ShZHF2wMFG+zr4QVi+xGUXEEuZDWgUR942g0GuFAs0GYaH+zGGGeqjtdk4cPrfe9O+qK3ldU70Bp19BGtqxenDvESAGwDAMHwFAFzm1TrTRJ3Z1xSZ5oTRmQqxj+nrsjVWF8+wXgxoIt4wAKWOczv6d4kwcTaPU6/et+TwUJq1oqELiuzzvf1sr/3mAwUABATaCXda5pQPSuvh5sb06Coj48izX/M+nzenJPxWoOfWjyOEoiJlRJ4VrHqaW1thAgBmEFGNsz769zcJblYjGgxUQfaUMdrplplZESetlhHRmgUAuEij0PVDhIXQNQYwgp97BiDbl/2iFa7Kg4Z2b7e+pInICSpiOlLXcaZjNNvcqE7uAgC+opfp3Fmrzxp6bwagZRztALM7hbbZFwPa49ypUkhKQv8QFfw4XH/MMAo6v2Yy5uweHY9yozGb1N+fsjmixXj4NVCr1SHHqWYQDAbzq2qJYQBX98rZLxefqDlMNRvW+0QVTmJYKbqB3t7SDTX7GVoZsdlLmBoc2/7KWrl+qK9nG0U007uJY0XcmM5zWUPSeN9eXsN5NcDx2vc8uPV7mZdJMZUsY09nuBEMAGAYMFsjinuD6eTserYAc0vKvgHoEtDlhYfZAID2LkrDswEs646egbI7QIrN6wLEEnICAJzKMCA5CzkAoDyjT1zRhKUSBQ/8jBsCTR+wnt8533f7VSFxznFXqIZuzqI/eBfRXztwLwtZEIvtxm2EidQvlXfPpynQdFD+58dHnf1GafU8BQCg/aFLtNil5C388iS/tgW9kwDs6Fgb6yoAr9Jx/jjWwKWgKmq2U5bUxi5imNuK2AcNoFKEp5cdgdE0GTlGUEuA8tGXZl1A/RlhEwgYR78NMhcPh3OePUjLecBY/6xlqwBs6HuxeL17BkAfUyp9U3DYDN6gPCgU/xBqKxWi5VArSgzoGNFFo6YKYLMXp3Y4fRXO+ZpLdhf5Y0h+dVQPt7e3H1PyJ9ceEWB0AHo0Kdyz+3cMgNbKAKANoaibRynd/Lm6E04+tXWuBoMFnzBHw2C0q5soXxvRxRRtAGDAe9OwoKYArhs7OS2XFmK0AaTeK6oScFbZQDQAUKAbnKZ3RtMLjrqbbvuDFIABosuwYiL0+6jIAxDTJrrivTWqmJ8glcTekQrwnjxKAHbtpDdAeA2E4q7Ath2AlnHYdHVknXY1AnT6lKg1hZUBWRGkOVZZ4rJ0rDQkNoXJ+eHz57Pk85M/3xqHY5Mlcksvfxz5RIxOR6dr5fbJONLZ87UO9wygov+X59Rukx4i2icFoG56AICxYQO4qv92WddqBcvkuPXcm43Z9/ACAL4AAbBAU7o6hHkO/Dep3p0Cw5kdh8v5jG3uOTfzDpgsoGnke+kD8BUA6PPVHXjvHiS6W0HGTrcgxB0A2R4nWxMw7XTxDasdrt4AjdiwFAWjB8RV9DBM0OlroPWJ7iglgOl9eQDA8axL2D7VQWUkJv0NB5G/hy3LZ8xtzRXon9kP8GLkXXdgEharJ6znhVSdXs59NOrXeV+npgQAFHFbsb6N70JwSVcmf+bo50llH2c2tmcdtwxiO8iI7A6VkkM64X0/bhxCdOOM62A6YL99bRYfneh/UE3ZCV9wqN2idRzuoOk7AEBUA02+6bYtvgEEgJLxFQCQTsq5AAAHAaVwd3Szey1owyXOIXIbBmA5I9WmujugSkgycv3SV/1HW3HipGMkMf9JAeRQnXGoUPwhYMMI6NeO1i4GeRwgrMTRcWj0Zd6tNfhlAkgJqHVqfn0BANSKVuNjJbJZtB0xmdZKswm+AgA4qrcWeCKadMSH8y+IGCZosVsAgLf30MFcvVHsFoQOrV0wSlVHgjyBYVGEBaf9DKMFoFpkIqpe/gGHvwKAAFrozJQrrlh3RIA4wIhE29d/p0YaOXESfD/u7pPeSEDtnJ3FhK2/32B5g0w3LNL9JQpdfRfmfbuOfv/qXNzq1o1mhJsVAZ6Z5vo556Gd0lCZLLXLp49FmLsCANTi89m7mS11VQTE557Iki5rLsO71uHvu55nSau3ffcJcgQAXl8ENCuU/IIBAABMbniL96qR0r/9UwDg3jYdm5b9G+HcAgHs+WEwr59DP6c+mk6yND0E0MR+Jc9NPp42teTiWy3gttQBwHaF0y9g1EmFr3FujVkySv75JZqnlYKFYT6usXtKFcj0UVDAca2BRyNEVduIxDe7TZ8bn8k+7B8AgKzdHwOA7euGVWP662g6dnoozztpq0GfBwAgTBl3tRkA1+3WG37Gfvuzdv3G+VdE7b8/eYpDJpgBUA6lUQMIaTZwv0Ajn0ueGycrhE5euvRR5Vyn7AATtgdK1CE8thUkBgNRBV9zNoPgMz87Ub/RdPsIuCtXUwWKmBiAQ75nuiB1sUDNNiT1uhP5LOe7/3dXAeAs5t+tHTmdAGnVa0EgIqxejKliqBH7UATcFr/TxvnYsCiUPWK2AEDTF6uqkGtQG6Yj2UykfYipPd8Acec1v880wzEoa4AGBnCi1joVcqqmIFVG15mIjkZbDjgAoNMEO/ap8poYCp3lHw+aZlgNQNHuBkku8yTlE0sZo1wnmjJE7kRUwj4vpalxoPcNSpIkefQ0M48DpTFRFRCIjBwB1GEQ5SktEAbu4+YUiPsKpC5dr6rRwLvBDA6WnRmRIVM353wjTjopgAOM8tMn+qPi4WnYszH0Sw8Qx1UKdTW84r6ZBly/7hkAeu/DlvGt/ilRiZ+t4x4QxeE9UaWfuU16XCnwIQAgHYu+V2WfqTwhVzkAYAl4DTa2Leg+XxgQM0MngtIeCQCMbaHOnzy+SqNW2de9808mpg7mUifPGfu8fXsVeNnlvjSG6Rn9R1IAspNhBVoJwjCYu9kOB4SWvm9nRVgN7ulFNLd6OxBE+vMtwWduQFwkpa7RqCCClcNXmlgp2twDB/8dy2wdKwG0gOp9q/P1xjAriIVhHD5VxbFSQHrGy+C2fTjvRYBLk7apf5jiMBIFIYvd3jqAUx6ZCN33Yd2JgKgCgC9EgLmP0lScqX2ugrowaAcA8PmoaKKPhe/23SwALZ99Qq9onoW+H3H8bmW91miLj/1saw9gy23rpQEQAHhzDn4YxkSZ2wGtfvOXNrfHRqUvvMQ1kxGRQ2YmAJ286APeSzUA4M00dF3AaacLnX5XpudL2cUFAOx8r4VZ7bntGl/T9LRizKIBAOzA3jNP/RcjuGjz4K18z+QL+1ktrAkqmVkAexhQNjqv3kzBiGT8c89CsR080ZKgvE/2RA2oxADo95P+36g9TlyT995Vfkf6Y7VRnVa7NX8lG0NWrGYYUnDvgSaj7umCOAd2lzvFCRlY2bukcsGakjIA2k+lAt4AAO0DMOX6LQH9fnu7AACizWFv2gIaRD/On3G6vZ5EMDj/iSgawfl6K0JZRkHZeqcsmiThDKjyhel6QeFlyTqGFAAkw/jj/XtK0KzLCF0fHUBAqfNtK+do2nqilpT/BNweZbKrAAom5mxSYzT59M6CuBugdR/tuY57AFKBwJx3aMlz/ocmrCNFJ3PfB8DMkhtZnSqTHPIyDeu5LKBsPwyG620nAAAgAElEQVRSiFJXq15e41ifCgBOmVInWDYVkLvTVsBTR8/47/asQOhG57iaNBqpwMbRlS/jKtK2GgDNndt0O4EFuhuzpbOfH7ffvsnwt3Vzk8N+j1YBxKA1/XlvrHVXXK57bXW906jsB/oAvRoq/tFHAVKmxW5JZZikpfu4AABMF70UPZiIya/t2HkBADFMWrtMZUwb8dSluTi9lQ9hKu9tqp1f/YZxj0B054ZM9Ez3VjQivEiBB/fSAH0DAKOg7uT6+gsAQIjdOyAGtta5UpNqOPjblpy6Pv9OBEhwmr4KAQD67aZtq1oJ0aX1IauCKMJSGLik92k1HLClWQMINwtQFKyU7rStISXM88K+9FmY7RDCrIG0AcDLk/2Sh4EgRlj1zGMafCsq0inkQwylv3/zbOzmiEK2ZfhB68kR/fEeiZZ6OtwSVmVUd+9BwxQ2f491RGjUHPBD3wexEAAgYsFPH1B3vqriH/AALSywsHObx4BGMHPOH+QwxjL/plaOKLsvnej6bThAQICb1dFQR/nliqCPSAyOLJdIdt/z5dv0xvPL5VxwXKKAFwCIKC0x6z0yjB3o2GCU0T8/pgf4Hilr/PH56Rno0yFtdRNLB7dO04PCa/SPME1fGQcdGo0Srxzuz8fP218/vgcATGe2CqpaTkdPdUonYQAMSrz+SW4Q+RO5Y1DkaE7Z5cixpgWtSLTq2I9Aqo2v9FqKIKkxt/Fz9A8k/7x9f/+e0aEelZu1z/4kopWBIboacesCFcpJBwB0b3Aubi9G7/s9IS/I0GkCMUzXgGXA8USuuZL5/mK1YsujTh+GLkDHXRLHLObuu88EYi1rMTLd8cnszWrkQuRpjYFAoADmY1vPnpK9AAC13pVO53nZC0XFP1vumd4PnJuLAev7qNwTlbuMrnP8w4GpXv+EM6kAWGdArCFVN/N5r46LHKrO4a9lgB+3337LLABAtX2hbFNHJ7NmEZgFhnM2wwCkZPD+tafiZPQuR8B3yvjy2c9er06C/Rhe/87K8PvustQKqn1WnQ7pGZmOo6H8icg5FWogBBvm9Z2KB1JhrSTbDMBUOjW9W8yQsebXFEDeryBmb8dKR3PPo2OrE733X+vPgAPqvnKWkm66AADKONf7ooX4SgOQfQ8DQNrYWEgD1Lp3zKnQV+j/U7bKfa5jWI2ldFiwD947MxPtpuKDdlLCPGM86QlUI/I80Xrs/+Pt4V/9/tpZAD9SwkUCmmYORUo5QFz+qKD1C7rpR8dWxlnGSW6EOvPEp5ELNc5+FWRjl6iUixJcEOaA9sMWl3Vz/I52OrlYKRkKIv3pKXhZDAmGX55T+2rn2B7Xdq52AATx5yD6Enem3H30P/afznGrbrw3PLXESrGs2eGkYs7P326vv/+W97EwhB71zYlr3HBzOI4KlqDNn1R13pNngnL9op0ojU1GEV00mG7yU9a469wxqnoufQaNQqVr5GZBduc+G5Fp455LOZRsBCWn7az2QQDgpwBAHJSPNs2AyNOZ8UnnPujSGNywDh/tlIgGZaK3OlJU9HEisDhckHb+cjB7UiSe3d0qAl4PNfKOcK3hUArAlDbrU5q2AGCruRE4+VksVnyauQ5xDD2HPkTtfd8GUvq4ps/daEesVXowvFXH00uZe7DKTckdQ8EOowGGoeKkivKTRjjCUUjGDDOBqo8Bff/5Pc+9gKXBJyLWliMC0AzcrAFI4PD4lBz8OMrDeBpYZBhLo7sVwUSLcXO/B9sG7YHH6DJqFrNO9yVF5Uk9UbJpYPTyUvt3Hb4D2AAAeBYGznYszuft+VV2JQ6RFrLbmaOv4RxR9eEzoCdJJ61pBLVBjtgHN+JaKsVhyJoHVzC1z6rWS7Xxh4299pgw8B7GQP1X1OgtYRsAwd9TT0I+3gxKHa16qIR1fbi9vL7m9eggiR6mLFfWIhabj3FSYQkIsIvghZx+hOAJZcK8pPY/a5Rx5goeJhLfQUR9gu1RAZkZ4YLqWbOyTInGZWMKUBZQy/GjPn8zQOrVj36lftFnMQ2h2PN00g3Iik3se1XQlvXofUMzo1kf2n8FMO5j0vfp2OFoUwQATs+Ck/o9oIIiWjj2ooHbw9/9/uI1/uFxvQjs28LSC5kX1ocwnV8ay/n3Ve7zJhHbRWV+AIAjh6oQ50Nvya3raJNfcd6XNrB5/kHL9LLWV6YvcWiCurL4XuQeFgBAou00ZEg0AADIZous7Vk/Hacum4SKvaijXyaiCgoJIMIwwJSYDjoGCSNMBKCfe3oJAJnUBHRaEZ4AgC9EBZegOyIJKGQurF57d4Wzxn1RgBgYLtGTM9YdbuQ1uh5SgIAMC85kjMisBRqNlMCBtv15R+PadcLTNQUgAOAMQh2S2xnTcMaLvNrTgujJBcv5twPhUNd3z5RhVCvquqR7crFQJulZXTtbxkhrsQEAIjZ/fp7Zo5bTmMmVMeEjLmvKfu87EApTolqGuJx5HDh/p4w6FCj3rp0ZS4c7hcfsCXKcOLhWU1CmxU5MBzbEYgCB9j/HUA8ryLFf9fJZz9yln59vnV9Oud0xPvo/3blkh0bGfDofukwwDMyJilfKxZFUW7Wuih+iY1+z58UqCAQ0QGDfXEWjc6NA7+fHTBT1euqsSthcO7eFdtwTnQH2zV9X51NjsBeByDCe3IsNADDKuQvQuVlUM0OiADuUasBrq5fsLNrwCzZv2JhGnrYLbewDQEyzo5xDzj6fB5ue/dVpPdPwjm1AGXQz8JdtoUZh9AIFyAJgBzTCRpwQbQAo9WYXHdhp+qQLdRjXdEKVdT62jLbRCXx66G4/vbEJLi4Ca6qJzLJkOiNpxPgC8R4F/mhDYB5qXwAb3gfSdhsY2EVSRZO1PoFc04a231cNALbKYLCNmEbEPAAgYEd7ef+5zmhusUdIpkklBD4NGIhzmZwymgADAC24KOoNAPINVfG3CsAtEoeCiLNKhKxGmK0bnfx/AACRD0aUQ4I9yYW/AoCt/jb9WbDhRi8yfjKy7jM/NrtO/Rx0EI86FCrCcJFRAUDa4AYRuj+BD+NxqaBCO9GNaLv5LGqWtAuuATgLGwQPND/5BQDojVw85ODdixIeJ+pIn8i/qIMozxRRxx3vw3oUvXQXjPMdgRwoWroCuWxpDBjZuloiswY6hBsAjE8oMg447AVctNtOoQzqX7nhjMNNtOLjcD8sRfvQi8v5GabHoKbDh+6i13Em6hT2du20d4VxSq2kH7wjjDpPA4B1hn1hV6kqYEtfzYCSf65gsDco1HkdA8ZhOzS39pxpiI0svNdZLZiw5FmNAkcA6RMoBqgd7uw8qsJ2hDvllAXyq9nUiBBz9HskTyQxkVpDMr9278lEsjF3boRDL/c4my8AQN8n+3IUy5vBY/05c94TtD5r09AkxL4EAEC1JlBI+SnRqsbxWqajS1oAwNpk/aXBYarc4azvHeYlauvz+LyYDr8CgG3r6KyX/Ze9O7ZKa/qs+fMVnWWdS30X0Ol9vWqcz9WF1CCsAAD6+dIR8Q+A7/ksXpQyOLtDK0W7aVSlR0LhZXcmBoB6/JZpDzsyqvk6nq6Vb5DTzfmLSYn62IXeHgDUVugGAKPpmENUtkngX77gbZ3h3BPrafrV9fB6plbT0KTIbCfpkJa0E8Rho23TGDE+7M85jOmToFbB1xJ3xj+Htci/kSo4ICHrMaw0Op0FAAy8PMulwm2tVCi8GT3sty9jePzSAgC9p131efiHv/39+dNlTAUANjs+gLxgDqpV2DTv6SaBHum+BoUxWfLVfGOiXS4NNGwBQKA5Y2Y7LWvRvzhjAIAZgOkyl57dPHvSDzV42lRd+DsAUK8fB+95IgUAjPisWAmUdtD8EQ8eIyingYHFkNaiMpVOB2fa/C5LNqmUwzDYp3GAu9mXP0NrcbfE4AAAetlpl0nUP88KquX7fEkOAOCwbzqRz64oOpTttemDXpte/4htptZ+UbmYVR/onYs2gHk78yiI8nb5HJ0M+5lhPpIDpIh0GY87Dw+FtpkPLiHnPc7tCgD2FC0AALlJ1CEyaupT8VWECCgCAMw5LpXsZzAokwo6H+6IUZNXt2ksgs8pXfO+PTf84fap9wfA2BeHxSBd9KIyqwJWmhABAOwk51ycKByLasNPFcsdA5DvoS71CoFx9LYfmmbGL7Qeq5wrjuDazIf8uVMEcOjr3CKY1OdQIxc+f3Q0zEqP09R0S1H/Hal5gFEzpR/071hCOu7CNtb30X/d1gCAKQ9dr6PvSZ+PAyz8c2MDH28v7T3P69m2rrz+KeFq/45LO+acvdGYFCjw3LPsi/W62LUsSkHZAQAjyHbqNf0DSfGaMy04xjkCeM7XwwAATNJg6OjNRhhNwLpYoEkJ9Ln9uquPTES4SbG+fQgAgCoOa7z7f9giU6LLcJymMHTWBKzRYHmvliDX4u7FeG9wZwBgULdSKAU3EZsSlZ8OuNv2AACIrf3do5IOxSj7BaCxDSgASGlqGID8OmcsTNMCs+v/50z8y9+fP/WAP35cp/n5mdd5lQGZLnSldxP981++fefJdwTGAbg3wDAAH58eKNscxMmBDu1hFWo0AIp20QDAlLvHd593v4enFLY+NTnjjFD1US7SjnD1nwsAjnZhnGqNLZc6Ec0pf4oB+PmPAwC6OdVhWiTYSN8bP9T/obh4f60LACDvneYuQ5FWJcum19ZmvwSyXF745OgIo4d4c1/qPwIAKKsxXkTQw1Ac0z+kFFRXQJELjLonJw0wzW5MgV5TMBfBpkV2qb7Yxm4bXK0/n43zsT+bcqgwTzy3h2dUmASDxRm8TK2UQ6sD+jrFhVr6tOW9RmhSx8dBZ+AIrSAXAPDdPtQxJUw6x3qmR+ew+7NlAGhIpM+zAYABWNMytPQGAOwOnTtKkwg0+3vmeOS8l9LX+NKhdzF41ZiIYW8aBZESPRqcGigNn+tYJXz1OVTPAADu7Uee4bREjl083TRZk2cBLBvKw5AMqO7oapcSTsvsa84cxmYi3MV0+v2fkuYAANyfg10FNM+M0NMB1svcd5ioDQJ6NOyAOfsTfauJkZ+b9d4g7tirHYRdAxudq6bI6oC7g1mzUv/IiR3uXBiIA7w3A4BDtkZj7T8dHlG+42pqgccARI5WyMFkVKRtU4ERAKBptb8MtCN4Wo4fQLCBvd2BHWkgPWzDsD8Fnw507sSWvpa6/45DQvOzzvZNqwwwjPqi2wao0SnwNL8z4CgQ0FcxmBsA7EoH77vsd8H4SbceALDZgQso+Bd/ev7UB35TJ5md1/CiQdF8etpWxD+NQUo/xHSfvsX3Qjlek1TAvsAsVBrgSORSanOjtLIAHKCtA6CEJA+e4QjaJAw9+VKGlJzStwCsg+hEIZ3c0h+nAH6NMP1+RWN2ILtSod5omnP0MB9ESFOWpCMS1eaHUld7Zga4koEBM+1sNw7s4Xb7XoAxyLW1smOQfErO1gdN971EQU5jCSacHR2Aj0Lp7a9SALlfoS053lxmhFZcZN5zomc/01fOo5+dY11vRGoHV4/zUOthcsjbwfuC1qmMwWx6A2NlRqNWCOevs0MXv6EAmwKI2OwwOhYvvoiFOJ29doTg/VyAjOc5aQB91ufmO1fEwEN16qFGlvq1eL1S6Vp7VcHwWUVzJi2ZBiH6TLq/9eCVOpzzkOrNY5y2ActZfbj99ftfC5DupvZREeDyqAq9GonlM6+eBqW/uaMA8uOYVpTV88YeRSyZaOieTaSEtcc569Bx1GcfIgK0FqIlUxtE2n5Miq9LtRjMfVZ4zQsYeZQRD+je92VAesPZBpZja/l+N0LKBk7ESO8HPhcR7P15MqvkVObJN19Epy1BvbfvB6TEip/kT29XOyzq52Tj0+cjIPDoL7IfG0wf4H1yzgoosi7pqHeAwrFJsX9nXsMAwgaWCRpOoJZ7Ge3UpxqJTVltocow2TdXY2CbBkCVRTFAWZMl0Rv4nNFnYpVWDtCeeCMi0Kxvn78VdQosuO+ToyDfNgf2DGmjTwYAgEDJDGbv9P5Kqv5RReG+yKud8+JsOvKtB3uxAn8uAEir3uYpuqHOjVeYErotBK/+OxvOFDYwY1YFIJDLWADxRUogaF2hZw5GVKRRaWbkbPoZ70PmiJMuar4NadwAANgXJFR/DJMPjFFYnmoMpuss8/MDHtZFzmE9RmFvpI2APqEOGKK0GqlZowIr8pEbAHApP35G5TzFStSE91EnKq0j6cOndlgI0fXwB9RQc81F5b2nrOYuxyh+BxGDfiZzzk9ntq8AAHvSkz+MCheNEjitOV0OE00EfJwCyxPpbr0AAOgoWI+CH0oUYBGJUs4JRnX2F/CwWZF7fQd1uOQMKyT161FJUAM70b/Rf9IZ75mGeiLYOwpYrwOwxEGctFJCyJyLcy45u5wRVNT6s6pZsv6hU6WiH2cnwLDEgNoPixxzMfMOi6HSc7tVLt8w54jzlAjEBrE2gmfiLqgkjGdJfn+DnrJhfdbsy5We3CLeA8wPoNrG+NDJrFUATxxIVZlMpiRi69s56mxUNjnVqt1xONjlHbRwls6eHXvg4NRq7TOzhAFR6nFw/wsAQz44f16ll5zXRUGnqgbHls/JeXKZqUTcLcN2CvQuhcl+TVS7bIUd8qdU5jnQWcPBSRcGgNz/HorlzzcAZzcdI7X0KwNwwEfOY7BdyxAbBaUqrbMieF4HWS0YJwXgxmOpkZ47UO0IoIq05QUEIBrX+ZcG527yIM7fAGvZSwS0w/QqBfXSZ4KpmGou5ig0mIZ+XYeiy50r2UZZGwAM4Cjd/RUAeH6MxmWvAYycGUJ3aOUsLgDwp78JA5A+NtvJl77wxcmHSAc+mlmcxQ4DcADAvfPXZzWDcAcAjoOU1e0s5A55GQCw8/nLqG4KmeifPgQ+pDhKH4oDAGLQ61W7CTpob51it5/xGOrkWbi4Z6phwI4u4Pvb9+RcV3OdjYqlkr13SBNBiP94/xGjfckNHuEf7zONldbMA9kYtenhoCSnuweTnParuatXHYMV77r4Tdl9BQD0WUgBkA8+kaIcUB1YmQAif8Ra/MwfA4DsyQYAB252mM62pXWW4Q4eLEJNN7mVw1yf0+t3J3AcI9RSnRENrSmEUzK4hKgAUD9xAcAP5QE3q7Tztz1n9+WVGwBYhGgrDYKH8h/kOSkA3ydNOnTXy0RTqj++BwAudyKlRJeNKe1CRZ2zsQHAObcHAGBAk4WY0GeA8YurWE7JU5zhcVKnBIw5CIybzeej6mQ7Sz2HmJb5tbo7Xu6SSpRXdUDOZUdTr9bAaRFOqWfBPpTbharNO+4od7/fPQNgg6JeQks4m7uSfgNeMS9Zg6Pt2GU12ifBfSRgo4wpjh2zb6axTW0EnU115jVMTL1MpvqkFP2JPq/pgUvU7hvEg15FoOTh0ymv4d/K/Q+g2LMSiJZG6KkyOWlcWnHA/Jg6yex/mCVq5WN7odwrzsxKXpg+K7tdjSNGbqV1acAUg7fE2t2PddD0iq+PL2ec9aQdGkxga6HsC6L57HrfPEbO3QDYVQaY9c6bTjA55yF/CQCgdBxbaYbP4PuwV6QyksaS3XtpAHeYkARdLb3MO/dT18oKcPz5b7/5Tz5cTMQiF+fGFAcxJ3wICcQvDDYAIFv0KwuACOpLVC1lv0RgoRt+6SWNYhNBVS5MHB7R2Olwfxx1EFqM6koPdyGON1Hub3LIVeKe8wFmpAY1tJMouxxSNSnpoJ2yDO6WdldGBwWGIeFnHfXZKlmJuI5lnh26aqbhYTy6nz5sUrlX+OQLv9woTnpySusYDL16e7i9upXzFiatblErWv4qx6330D4Mw8Lwparpt7HZ7E0+YBgZlWuW3KvBbNaqoCgq3l6gIQIDGTYAmDNy3fCLAAuAMzRp+y70qEykNUKbXnxf+NV5zHvvktSP28eLugn+cQpgR14bOM299PjRrIXXq4NX3KCkvPFhmM7wK/Ks0sRMaQ89PNDmTa7xmlNltof3oCKnbcB2zpJ9D6WJGOyInnZEL0GkAEpAynF6h90IaCFK1v/TRAjHS/TFxXUU1vW1QWw6gDIukdPT7c13IwYXYyyGMwHC+bsB4FrvUsQnZXDtlOln7Jm63z9rWKyBWDZlSqqzfQFrAG8Ch6TZMqgpQcqAwtoCP2NL2GCiDGRHUR6G6sdfvycF0BLkDUYOJQ8Y2XsSQ6LOczCdsAsW16qpkvpN+Pkbrbfc0Pe+vRyOnuKAlp3+OQFE7Lz3jY6DHx+3FzWqKbvEXrN/7qjXMsScyTNZ0v+PiPjCnh1PC3tyINjFzPrsvZgBAGyff2dHcycXgzauNP5FPSCAFhtAbw3AMe/HP3LnZ1ZLIsAZugcjYA2TnUZTrZTH+64/3swA+J/aeKh6Bro2lCur685JtVn589/9ls9lBuWYYDsSt+hMR7A8QD/k8lP3AGBH//v/oaTuAUA+kw5ZpuEZCVXFrK/kMPc0Px+QlY+Nw0MvnU0ax7cAwLqecYPzcVIClHhpHZMBAxiT/Os9AMjUMo2jDFKzeAwKbrpA7UYNpYpnYlUR+BcAwE61dN84EcQ+cwjTCGgbNxgS1gHaaiOhHTG+KAe59nUbR693I6mTuyvjA11Hudpd+Q1itUHFa+DTAQCZJXDU7+uC0le8KHxDT77LwrzuG+yPd7HPtpkY/T2R+E4VhMI8lws9A8fERrQllI44lBftZfPoY40TbZOe7US+Svds85N/F6fUHhs9JnmasmKT2+0o4qlPLgpstMT+hX1poxsMBYf9bl4Ce3DypwVZfS6iGhtg06rIJRBNIno6rJIMvwDv80ua9OgnAMRHANaeCa5vPwBgznjBITn/ACJ602cv2Ed3+azNOFR0DBzrn4YsqQw4OdxqdmTZVsRoqn1H6T3/+0yxh14TnT9VMa3zZgZijYS1A/XaZb8veXQrfvVcYQDCyJ77ZS3Tuge2MWUbzFKIAfuuRm4IZQ8T6dW/Y8LugUzA1wEArK2nuHbktdaavvYCBthxP6/u7kqf2mYt/YdP8gA+iQ3TMtlnogPAIlKNmpOA4diz2+37W0SoMAD5X4IzdbJVHdw1gJq7t87Bsu5zDfX5XeW2ANy5WTnvXrO7Ki7/fQXliAB3GaNj2e5jGDQ0ZMeK2Z9kk2J/Vvkfg/dsb8qsAgAQAcZXqmfJAQBJm6SVs8/b3PmOVeYUCvj/+V//rtjjAgAuFKCL7T9vb5r2NusLE3AiAb3VHzl/VppD8wu1pj4EzYHDADBQgoE3pjlQUTZa2QzAjnB9gLrGZk68CAefJxeyDwsA4ByorNpBddlI/R155uRgU+spAKAcfgFAG0x4PZo+AT5zuPXKx5kqvZJYdv8iHcCFujdKRAQxNueiT75qvZim8eUQF33uygC3GT4RJIZuv99QwMuYbEMyKaAFonM4D1/UAqBhKBzbVAWeXtWlq3B4RN5EbY3866Lm0yW9m+u7UwB7LXfudqcCMJBz+dcgkwEBiwFoiD6DdwwC9M4ykFtXsnKGvMcfOZBc4KjAY9OuDIDBeDuQYYj4yjmWg0MrkSZGuS/3fQAYC7yjmbAyrP12GEcYSCOlnK0TwWSKX9Jq2I2sLyxY7lp68fM9RP9qAywAQH//k8Ofs1qDSJ+L3OUwMXIg1qo8Ptxe9eK00rVTopIi62kGoFH5jI7tWlsLsCljXM0CAZz/ywXtH2RPzgQUAFTJzNqNAQAs/KQpsy5PLwLxKbH1WSV3sMqB573v+2Soj6ocJKzB0gBw9vbz3wMAbo/ftzbW0bmbQmXPlOIzJe8eFxX+dT8Rm26Ggsg275UIPp8tWinAmx2nGRIGksdG5SyRrowGJTYmqZ3zK9+vtTs57kKF9gHQn/6x/XMKwCL3a4jIe7BlFwBaUDD3sUMPtgjQDr8m/R4AXIOE3F2/f8XbtottnT1BW4X34yNDPqR/y+15GICvAADDnLLH1WYIRP6NAIAWikZKlxr/VALo17uGwZyyzqFJr8RXF36lCE4E2s5oG7mSMxMAqDrUI0UrAvTB6FCVrdi14wV5M/HMSZiF1gytcvgMAQoA4tOvAMCK4ToRPsEBAAEFRBAjlOyQo6B8GZdfAQDInfaY89aY0Kkr/elGKlvkFWdx8nY7Wt1AKheNVqInv79TMnqt7z9+TFRTEcQcd6+SKNALtXstg7q/QBOpdZ33gd75qXzmgMN7AKAP6M+lcb8a18p6lG1ArOXnG3akkVF21duV3TwK8cuz9RZv5gIAypoiEPUFBAihx6hNmPevQ9Jfz+fRupnGvSL7Tb1OHf167p0qe318vaQAokiPwXSNTOcLJCLeDBcq47hlO+MFADLm+bTY3QBATp8OlV8BAEoCAzAPQEgES5R3AIAp6O5TBGq5f/q79AFYuqGPOP+UQ6rCBaPdqKpOPqRkUkyULPr8S6j6+hKm4eHh9qI98GTBn26bS0rTryqwW/o/5cPXyZHOtXui4XEA906Sz/UVna6feqcMrd6CgI2vSRmSB+Zulat5vN2evukZ4ySpDjETAV+wlPb773yWZQ/VKnkAQBzsOd9x3Pz6FQCEbfJdEhM81RbJyxtYq1sl015l89ZR131nMNk1uGv0qWmZtHKuQPSwcFmLCbB6hwCaYVhSB6//NwtxuUOxH4Hhv+4fn/nefl2f//P2bQEAXmXHu36PpvwurN6AdudPpwoga9z9HgbiMABjj9p6/B4APErkuwCAX+8OABy2XFqxdDIljZS7Uu/csvBMc6wuQGde7/Gnf/Xbp1/8XRegiGXlquhO5QOE31x5tL3odlpfOH8jsLakxDhfjLAa2bhRRi6hHUgN8TAAlMQtRXYQWQWI7dTkCHvTv4327wEAKGgOiJ0fDEC/TtOT5MIiIEovave7H8WnjNOPJCI6MGWnAJJGgaTuGvVyJ7oLANjtRQcAfFH69MsaikD+UDvRGMphcPrh9DG+f1ev9quTXDD69rOtctnPcXejqUgAACAASURBVE6roiHPdIDBNijQqtgFxu5enfdxmm5+UyPvNXvOQJOhQO9py7mN/zQAwPBh6LzGS5S3jVTWKl225gT4nJ/yzr1OfvfW6J7GTtOuZ4yuz+H6DImcfoXLJYNvL0+viQKO1MEDhCzkEQP30TIgr1meKI8Zw+3hNgUGXwGA2U+evXfytKg++enz3NfSwNCQdT9D87YbnD7v6nv++HSqbRxBTgvgUxZFLwRmGvjstCSRKB8AgK7FlU56b7FsLxkeZLZDAFapSs1iEACoVoEzm66AHVYnm9HRANZByIE56DjdCTk77P1hRS/hZ+6UGtGojJl68QoldwpArYgZ4FKo00RN6P+IuAFEJwXQJYld3ezbLi2Vo9H9nT4RJw+/QfUfAYDcUaK7Ewen5/6i+6vK12S67VB13l7K0HK3OKH5PnWalcZH+5Zzcex/zpgnt5bJHKZofElaqecei21Zjj6j8ywChA3bO8Q+XgD4Fac78jYDcJeCJfLHnxiALPt62NQEI7l/106Kh39nJ/P1aus0TEureE0BeHJmqwJ8f/4RBuDhI1VcM09mAQDfmSeVyaeFtf0Mkzlf//bFKYBPAQD68IzaNDR46ulDv4RHO3TfvcO4P2RcwI2cfYFXSZZeVgDABvieAVgswBZ4nZzgAQAjUF5iHeh+6hRgADZdVHvfuPxX5+8N+9khPXbcmV0+AMAKVB1LJro9euZADHNLG0XRlpKy47MFXzWb/vmTAsihu1Ki26F4/UoTqdzu2+ez9283qtgsgHp52ynt6BGAQJpiIesN5rYxhH24d4o7BaDPBgDYxx7WxutdqotyokQBRxy2eT6/ni7Ahfs71zxVD8nB83xfGXBAAOcPJz0OaKB/QWj3KM42LMZg4EamOOIw06c++t5xTFS3QEA11RnFpFG4OwVADq8T2SyybM5xYIR9QlY+EoVYtq9SAJvuOTj+lNMeen6zLXm9TDlLlQdVAOcOZ8S2bUL3L/+2gMpyTMPIrdkOpoUtIj3n/b4TGmALbYvO/pMmgD493V7ECLy9GwB4WI+6mu4UQKGdjo/0Grmpx9gqyHhWJUWp7a/OTo7CAZLYNZ/Lx9vtvSp0mMNJ2TYF8CSV+Q4wJrio83ppRxXo/7Jms6e7SVHPqVMgbmX7ePtoCsCswV0p7E5/8dz7q89MnaLZ0NnHDKqaCo32SiAVoO/ze2n99HuBhdxnBiflXo8uYMmhKJ0kwBra3w417AMpp7R6PiJnAwoxKw6SmuatEycNyj2cKqTl/LnuiAAFAC92bfVNIbDknlzKAsf5nwApr0NASZVLBZ31nwBg97FYKYAgpKS5AADjM74QAVq8fwcAfMfdJbQemkqTjnmGfX14+rPiRqUACpGhK8zenLJAGgABACaimi06K7svEP9/f6mIJEMBM464NNxOAVQImHKmE32GGmoVgCn+doK7SwMAAH5hAO4EI/Et5P0XE+DyLHL9Edrpzx702ryVI/hnPUMcuA96uRBfJvcIiNMnT+t3AEg96PKrkO0OALS0hLUy4zEdv5gkp+zP4+2328vt8WdSAESN+xIMGKiTwKB5Hbn85K0vCBsncE0JbAeHINPPSX7SwK0OaZXQ8X4AADQAfLbNAIyRLftzoV8XGHB0uJgS1utym5cB5983AAiBf+qshwFYa6HXW1mwoUpN9Wka2+qNznnfERj5N/aZU+LSTjE4BQDsR+j/NRI1isrRs8SR598PXc+Uu69FgABnjnuipwCcPOs/HwDE0agi5hSNj1NoTTy0v8E9IkpI3DnPctxnVgMGcH/d1SOwMKMD0HNonDcVSx760hkCLU/T93p+SEefu2QzyNLtbV5tZ8ouzGTEq4COCJSjZ+1eOnbdfiqFB4UxFQj6+bCqmRMfaSYsChSxatg/HpXj7sQ/HNH0LZkLOmWCCINJgXxo6ukamDQ2g3Taugxf2WSAs4WSTs3UlnUipu+i7J31VxkOBAtgx//xOQAABk7nN8C3QKHakIhb279ieifQc6ZAq2c6KavTIpoUjm2w0x9EyQcAzJ0jwOKcfeH8Y8377P8YAGgjKoAAYHCPCDcZ0XWObemrf356nDjsQPZ9DTf7+bMS4JwhzrdZMPoCAIOWRok+Fm7yo1bAiwHYAIA7ziCn8TOuwPqTY3zTx3TKMopsRONL3paojlhXXwCc8MFoxT0TgYde06+JIIimSgHbiXZeug28EY6AQKJI1My7zMQHuIrgpABK6Y3fXju9ZluP00r4va9EGz0sxw+CKwAw/SOKc7JyQZ/aVFF3D2qEAgBo6Y5eTRGJ6C2rdlHKDgNQA/Ogq39Gd/J0WwPg92kHOh4dFkVNfAQA9PZcrNSAHsoZND3OpQY/IGENZimwAsFCHXOpNwOAQfTXvgbgPpTWKVc7OeQ+UxFuIihRfOE/6P8+qJhGPGu7AAIuniqAcSvs6Tp3BYoACS4dIA0QZKdlwFuVWMHZyakuAWlPTfmw6f9tIZTOQ8VpVwDQWeqdIpdXax696SQPqNGKtSwybMnJ2U3zkznajYSYW9qyVI52AGZPq5xby9CgCKE1Y2B07ZRuAADkQ56uazAAxyEOgDflKYU7g0kqhG0fAD1HHMByrr1m0c5kzUXbTxpGbb0bBSXdkoh9ygAL+OVPnUuW6O1dFH5aZmOn9mhaK9pduaGeoycqqnrx9k2dNluux2fDvnHecn7ab2U6MrYXhFOwLVGbdWz10IdSXKjc9Y1ZgNEJ6P4/SEO0AIBJrdMN0+BzlQrr3kQE+XR7kQD1+w+Po55nXaA+acve6FVBFDta++zGUilVlJ1j+h8TBvX3YlweymzuseAuSTQATmqGsw8A0Ned8/c6dhaGBYFuz64U4AGgYTKg9xc7uMbAOw309BwQZhHeSi9V7EZqMuB7yIS72EB7f5LXy3sc4qxdHi0yrgjdQ+mqYTG2Y4272ABqvdnrqzQ+7Y7SdY7ew+0p7eechumWkPrawYzvEaXVlFqrIkQQ1p0gj3jYoClO05/hpNCifzk+5rfbp9sp+m8bs4GaPeUsFJ//xag6EW0aTvBCy9G0T3QYto5DLbKuqxlDTcmHUDgiD6cAisSgRQ51ntc07WlnnNpf+egfcqBVYgb95OmO36CtbqLU/GMAh4+GGlVcNu40DcFgn1NzRFDBCQ8uAyKPpmeaYUTWDqjOVY0aloNZHQ4fnh5u3z++p6VyMRD4IwfgMRoCp2NibOOwHkwBvjw8355+6g4070yEVd2s9url8SWzFCqXccTtKKi7sjp5cZJ574mYF6XF8k3UWDo6dwziLupw1MExoDFSiR5brvT0dFOG+yM8b+hgbUmdv69NZOYnd9bLYnHOw+321kY899E/BnE3L9rfE2MlCvPZ66qeDpogGcqf2nL932nDm8AxPfBttHTB0wXcESWGy/vWs/yuuwNgqft39OzIMGsmA66hK8kzVlTkKgk6IPI8cc1WitvZaG0877Jgjh08hj+fabfsDpmQCFaCIEXIzDCX2OoKAvRH+r/H0OYb1JFQRvjtvcZb5cJtQCR1/nMLT6yzaDSDQSIXqfTHx/dokDzYzs2V8rQ5p5p18FQxZAR+3I9gpofb37z8yULmsU9tKJZzGuZEyyQA4GO2g4DP7l+dRM5b0jmULaZO/5qFIlywbkGd4CpqRj2v7dG0UX1NoFMGoEzjpAn02s+yDRXqtRw6dk/Doc7++3m6pgYIckyyNzpfSoF0XsowfrR4bjtpOWtpJgiwSEO6k2QZLtf2M9Fy6XQEFuV0dbo8jwXG4ePj9tvrS5wTe9wmThGa/oxWw6N3c48F+GTTbAdcrRLb5qZupAK1zzmk/vm04IYFC9gQsAoAUBkmOoFOjPV9oi6+VSEgd4z5AKPjF7yvBHFdP9jMrcOYctKlVQBo0RcjYt7ai9HPBGylFFRBgwKEUeFPmSqCPrQd9qeMSW8Q7Pcp++KAE/BZvRdsgiyHz8YEePngD4/fHj5N7YQAq2E59dBGZ+1B71nKdWgRrOUiEmnqT8U4zXfXKFK+h2PuBKdYvhjMTCOM0cW4hFI+09HS7Ss7F4eIIfi8vT2+m4ZjL4KADpaLv8hBozwNCO7vlUjiTvC2hWNb7LhTEX4YbSBGu8gMdS7CKAMCansX1ai1NYD5/HH7KSqwGMHf2ulSoZiD8EK35qYaADwqB/p0e/pIyVfWMHuSvSlQEsh7+HTTGkCAZWkDAH4po12CliVsmeilrw9lPI1kFuTqiPsTDTOPe1GCvrxPt7fPzHKA8dFplKFyVGGjcS63xHEYQsOXx4fb94cPs2BXxMwzyjieOu2odRG46eQ/3Z5vLwUAMmwdTEWU5xXttDT/XXrc69ETlUkFfVJmnQxy0LyrSMi3oydQBPc8Q5tuLgGL88+cgTpvDJCbQrVkqtH98UgChQEAOfI4/jI7KlOrxgbNQIxcc+46Z09p12ynVQ1a5D6hYO8BgFyNPn9aRj/fpOFK35CfGVylZi/tsa4SV79SaVQZKZ1Dohyl025vupdpV2qgBADwcf/IsCWBVzlJTE/9qe7BnwwAMvOdtBvGeqIf259LdW/sxcfnzRJMG+HsIx03s1tnhO1miQcAyPerE2JtWSLp9BzQvkMF+83E1FxSBAXhZhBospBUqNYPACAwZYewarut1hcLYgCQz5GKka5toz8YU2yzKfvetVTa3DJLgv4qVIcYudAaOA5XDt7l13astdmfn7fXlwLZ7vGAvNak6xlmtkZF0Xs0rwGAkzGNYrezlx1QgGamsUzLMCAvN7WhFgBQLxbAgwCKWQqPjs+5/uUXG9hSutjUYsuytLAkMGj+kZq4k5JM8BxiL2cdkLwBwIjMXUoeEICGQWWMiUWaimM40ZzJJfJtg7gEX+mhIf0CZ3Peh4FC1kelp0OEsAVRLsP+7ekzuQn09omM3ZzD/fhFz9R5VYU4kcdQzKWAiWwaDZkuKe8SNE1cVc9gGlgtRCmz+2MAYArKh6hRbmtKDQZkGJ7Sjct3rMBiR/RC4nbcpXqoMvD9txMJ7Yiz4rBMPmmdoPsIUp8qdcp5fxoBkRs1/d20ykS/uze8I9i3GL061FDb0YjrRT2usvMYEThFPKZRok9u5VsCJABgLFWcvLsnlkoFAKi9pz47hzplgCu4qqJV30EK59CX5zv9mdzV66iJs0YHsHmfdJjdjrWaCFdMBPULAOh9MFLa5xcJvXz+2uvcKtw4/6nl1t89hgEAAOyLPpSoVNLDg55qCH2vAICmIeqz2WBYcZ9LnOdZEbXH9R4AQNoKup0oprmBcaCugy4V589pvYAMasrlPtsIS+foaCrimJOGuwKANn4oqNTPAwAoE9wiUpiX06oXWj5RQD5gxpo2b20HVk2Jn1uvW3q3OgSdqZSbqUY8F8lA1fssABBRL7lyysuIUgUCYJmePjLMhPIlHB0g1QxF79gc7Rpw3ZLfX36/PXwEAPjOrkDlQoEasNfMl/3Q3XzWNMgKKmHwYgtqZHOpTsxRAFXEcHt8UQQdtq43qq1sT247PA9e5zQGMsDxPeh72Tln7Vweqa9KiwwQaTaXfXC6NIHNrpYw0K0DVxrSugHdJ/pDmEXqZ6riXCBN6ycGAC2Rl8wdCxnUc52Kp3V6eW6QsAEAVVpl7gAADlS6P9ietH6PL7A9NbvQRbbgOaJq23TdPzGfLy+3p5cwAE+PsW6wF7pvP97f8jmoILDja9w46K3A/TOgKDbsFPTeN2AaW7mCS7+oArCeFwBA0m0N6uKYsv/ueKi7FJ8b26wApeC9z+BAuIHPyH+mlf2xSbAAOa39DD1nStkEwMf3Rkuz0nsAgKiQu8E20gkDODQTbaxShBP5ByX7oDSNUIKjIy7bOKJOzYvA5fv/G7vSJsuK45pv7x4GBgwSodUfbCvsCH9FwGwgkPxj/cmWt7AkFsEAQvoNlmVkgdAKDDPT/VbH2arqvRkkN9HRTU/3e/feqso8efJkpkdxpsvUFzEAAQCiQJxbt0HgKEiIcMiy2bhjI1tsgesCw8CSxqA8j0zVQxNboAP8cJnbmDsenUuLbCcHVzGEsVJ+LsCJqNRllElbMIdnmhFGHnXEinr0oRwwzTM/cYC5WchD9r7gcF4AAItUGGgP+S81ptJ4VBSoUwBy/nCoOhCJLvPnihDT5e0YADSkOYjPAgCOki4DA6BD6NTNAADg3AECMY4Z7pbRjLuIsQeE86As7fLcbZWyOCfsVAZAAIWAw0fAG+8pddADCGhrzXHIaqTBnJ5RtXG9U1mKwPiz9Lk3RYxzgghbKStTxzZUWku/rg8hTY6V9QIAKDPlNIem84hIXGNz7dRp6O1CDCoVwcHxnU7pGwBAi2I7uxaWTQAp4WCU18pPq8lV8u82XsnLun0wDIz0LQoSBAAEApjKcfUEe707n88o1ZEZ0w/UGA0AII2JWu+ODmDDYNiemqqd1mp+1s42AbdtWIx/GvXIgXhjugkVzxSqCAzyGa22jnTat0lBtRPprdbS6En9eA+E3idlDXfuQOhUAJjkKTREZFXNgoqiD/3vVA1TThILJxomI26mqjkA/uAY5GJf05YbZHP2oAM97ig4WFP8uP+xTTPeK63c8W96b0Wq0QTxHMtoyN64a17SXnl/nhFG3O65EVbLLW011yW0vQ9zGACCVTh/VX+oD8RCUxiRgnUfBUT+KDtcbzZHYsU8a0XAvWpGVV1drxbmKOA+QZsscR8OFvtPn2dGtllbT8dsGiVXg4jBaH06CQJkrMOSNRzQhthlz4nZ0yoTbDCQlwGPxqrbb+0K2GU6/mYvBaJaFm22knwVdcihvUYETUdO2rmnBVoexPkEofUOABLFpcwplLnyoVZ1erMgv6MLTK7u0SkAbjbnLHN9Xei2rz1U+FPRjDCaQdpNBOI6fgIAn84o9TPmEg9mFLllswcVHnmXIcrGxkIjIwnhJExCvouLZT0FO6nZc+p8ylHQeE4nLCNiXpIGKtsof6IDyY1GAGZDy+h1SvXtErkkG/O4wbycSUxHeSMIQCR9DABaVsXag+TIG4OTUtFWM+0IlY1eBvQR8O6LEYhCeVZHtbp/C6dAAzvFEcEnN7wdXiJCGh7rDVpOC//vhkJZozj/xgAcT2U5AnqkfAEA6LsEAHLoAkCwV8hg2La2kiazHhjG4lmTmhcga+gnYhGT0bcAQFrZKg2g95UGIFEcgYY1AEmHce94/8rZirbRMKFTANsNxrg2o/MPqapgawS/Q/tnlM8RCIgJ4LNGxAqnQW3GRPsvAKAFCVprXDPBsBsD4f7Q1yDGEc9/MV8+3AiqI1mf6Z7y6yycQMt8tmrs3hED4OiP7IGdP43iUIaKPbZfdxW9cq2qypAGQOkO7olmgIdwy4K+PH/auKRP7A1HZiAHUYyoonZeE0N4HTB1cDQTwGmqHvzkqFKNkY6zIdmbifzjjHHNzLcnPUkn3AfLYLfvYIc4v0FD2wIAksKMJmK0gX0P95bPzeFbizACALukBqjl83QdalilPYznwhSDSyFZqeG9hmCBpYnpAQEAgHOCIBDNpdBWnoOYtgQA2932aKBUnH/uQxS/qlm4p1r0bSrevS3i/MXGhZXzeUEAoU7wPPYaSmRxunU3atWuVzFpb/sg5pThj7Fp9lno/fif9CmgB3Ugo32pgH1IvrbAkf51qMJSCmBgemcL8ear+dKq9i62So5GgrOe++B72rF15594tdO4UQBoFnFQYW43Yljl3lu07oeXhxANgOpIjXFT1uHogiAKw5zQUIMtR/WgqSyPAaCx7PPAIxcgCHDJxmgAx1RAEOCpc8nCcBwsqGkbiSh0uZ3Gco+EBQOSjAoe0X8rZfNOGBmAplTHeWGdswwFaDMAAArmHOvzOgnx8tkrj+g8oVlwCeXWAIDuu9Umx9gl9+/1c0Qo40a+pLEEfO52d/1wJRCJM5GANLSWjKwEUolNnEXR77gipFX++rnwWbl0rUFPR6ana9SQcct7nTo6sVZQAQBYZV45XidMxCjoZMmnWYrk27EOaaSUyhDuKR/tXJOob/80JXSerJZqlnTqYtzIOuCkUoQKRQ2TAusRN3/uefJ+s75/B7Ng56X9LpAjQyVHJNGu7ts41Cs6qc12xxp6JEd2iOQZMc5qR5ALEZ0o1Djf6GtoJ6gXEADAryONkyZHsXoYBkPDb8qWYtCBZj9y+C69089kT2YzyTD1f51ipjDOHdwS+Y/OXwxE1eYSrXR7ioTPQFxjY+9CHsDhhESNYTvtZCcsHmU5rg8Mk6hfPXc/q2jTWB2YIEtrzAFH1AFoeA6rXsDhuUcENQY+5XSd0cAMNHw7D5y3AGZjEEETQWiM+AZrA0GnHSEcito0W5eQ/WHHg2ePCa+g4TFJkmksO27m3+14k9IiEJfh4P6iDsEzDpguIuARi0WNAfZB7s2pMoofcX3UIqg/AdgAzYJQIyQCB6vz4fyTApBJlCOLMDdnhPfCKo3OCjBgcZoi1y2K39UsA1ieospjJ9AmsSn2vNoVZVIuALQib81tAQvQZ3V6reO2Wyoaz6sHI00bF8vi85rMQ/DUCAQCegGM4hZ03m3BJ7MJ993ZYtXqmHmIrfbPgRpL2PJKqWu2tIA/TgrAZKhp0URCTb8WM9VyOgABWqCHGQAaLDadkMESBeUNjc0xn9TsDNGIc9EGAFt0BkNExWFGcijMn5vNYK7Pil8NJBm7ONmdOSTuw0x6O9NEl9QgkAHVox/R8pg+yPeJ0AM+cMo5z95RCd+rwUE/O2oIhNxZhUFHCgCgw5R8a64pVGIz9Lwwj4C10logQKVNGkUTqjIqWBtUl63o+jNQwrmzdL7iYI8/rwFQ7q9XAoQBAAXMOQtGw3H+cLha7ZQF0UMRxCilYVap7/reCXGoA+4O5NEAYIpGGrSHMal9HQMAaBAZEaipSRwprlkTIXsKQIYiuggB0xjIgBKNPvVYX0eCyXPbmteMuVUb9ybckkiMaQ2nhNokT5+sRu3HAxxF+HoGXeGuZwkHQ/ElDCIEftBgmM0AAFjv97WGcYaRhiob1TtY892h5tCLWUwlY+9LczmBRI1y2EzluMcBha5ggpaL3mve4FYUuICPzr8jL8nim8MTha06+7htCuK8XgkC8DeNZcv5CiihsxsqVBIYuEU5BI4kbk1k2BcIbMRTeaSzsKZjRpdTp3NoNFGJdEOn7z2bgzvGw5F0L2IftAf1Rpw9YFCT3gbEJKmqiZh5yGfjPKVuPPYnQQR2/CUe8kJNhWJvYTdlR1ReHDaYDhNpx8WC5W35it+B40fkfbnd8Hv2C3C6IEEj2FH8PQGA7QFKmbnWKXc2wyGPO22BHc+UW0GT7eXrVM0gDh269EnLc9xWmY92iJPjzGE6kE5QdN/0/kdN3MIOyIx2rRhZEAAAlqFGXzJE/0lRWkbMdCDFmkp5OoziOvdpCGHidCab526aO+vZyJrYnmVaYwOW1tt5sZMCSBpEkN/Br0Q0q0H56ijT0XOcf+gPIlg70T5z+DgFILonB/JhANBjU1MUoEFNYdNp5cZMNctoKpoI9Y9Xx+YDAFieLzSTm/S/8657l4NgM2zUczz0+ZCF0eHaffG4TxxSlvGd0EMx5IxCIVQbkZmbiTTjM/wt7lPmIYLFCaOrdH4ish2YjNhwRX4uwzQAkGAJQEbyGeX1/NWJkOYbdb4kOOL1imZjZ0imF44BQKeUVZozAoAwAFRww4hSbNJXVYerMwCya3agjwAAbKzkCE4pp4xHlbhS8UDpucxAQ+szWgkY6FGdO6YAkqvMgX8IDDAF0AFAGJ8wOUl/JLJgdGqBFZ2oFbsjIzIySHhfzkNPaVTOVWMBZNSirhbYEVg70gAQocjQ0FllgA31LIIfD6U+Gg8R59nHDo/7WRUnqIfe12JStcR8htm0FjPR4Yik1rt9XYJincxqP1/UZgrxpkBhbTARrhGlwtjQdZgtwpnNeFgBAGk6+JzwHquF5hK4k58qCcJKTEjlRiaqDpg2wiQglJZIJ0baq2gAAJYHAS9Ztqijw7R546REFc8loE+U/L62GwUgrGxIhocPMMyoEGlSaM1RRBlClqszAs5jaU94NgHX3WFcjw9lKxrr4KFhBO9U2LN7AJmilCE2xsosLfd9HFe7BpdMIjgCAMDrBvAZcMWW4DwKAPQc+GI2p/M/Ozujbbxyfs49gp7/F5t1Xawv6xI5eJTVuhIgIkoAS7AHYgBUdiIGU4yi7ku2iVduxT/tWABA0jlkEjDMLMLdMCtDo50hENDj7SycAMakFqslv2bKonwc9uMwmMnPsNljp/jAXsy3modAB6sNqHtwAXFaT6NcnykXCl65S6zhkP3OOQ5YJjceAz6M+M3v5UyBCWkVZEPb89b3paXrAwHED0/mM2kAMAxB5U3u/WzUF8Ofi0huLMajOeY9tqGdvmmmNsHP9emha6OGlruIMlatXEOr8uJC+TPCSmSmp4FFzDQwAICzq6uaLZwrmsBg7Gq9ERqVCE/dwfaoy6Ug0DRbq0NNxjbLe/y1PRfnU4Qw5ZzomoDAnCgM/XuaRuhO1LROQ5KITCSGY62tEa42vBgHvF8AgJJ/XZOBt4Wx7qOnQp/SJdiZuEQskTPo3P22kAJgH3mCgE7pawNKEYyFgQHWRyoT/H9u15nOaqEh9a+dwmr/T2q3H8DkVgHgWyc95uLMQtkYgGZk10BbYKQBoCIXxXfg9ScHMzrBPPPMZjh1zKEmXaEsg5MIbmgslGl4ee1mBJrKMvfUacTsU3w9Pz/nn5COZnMo5MDT3ndWE1CQeZbp180KyWhFTDszOpSDa0oeILgU7vvCpCfrhx0xCcsdWbYXGtrXjCqK7ZYs0rKqVtOq1eRQZzPYBTBMpXM0maBar9aTKT83+MrtMa3txYZ5/OkUQGfCs4cSOEQ72EdwBBIxiQHQPrG4D4CAdfSmp3EvWwlGj1J1NtY8X72HjR1o1avifAAAGxlJREFUILXQv/rCdOMZsM0fuw9AF0a5tn7WRwzjLDCvamagUbG90vgkLYqzkthai8BI0bltNLrR//dUW/YeA4KlABCAndGT+2DI+ZNh0h+rVwIF1er6ye6GZGo8qdSsSROHkUmJoDenuDtK/P199IloJacaP5w0DkwAmg1FEC76f1ZnyxX39fnZGW0M9jb2yf2LB3Xv4gEHkGWKI0EiWaVhdkRsGDQA7B3hKgrnnzK6mZVKnvWS0Cn+ATaTJXCbyx4Nm54J48qvA5XetGn5PZwzVnEM7KDNl50N721c3eaUqcmpWqAREqNWYxbWcIqthG28REkiba4+AQBSAs+1QQDqAKrBRLNy/b0iEc9T6MLLxfLcwt0dn3nzNQPj0QSnjvypFZlP0QOpaoENOjTACO0zRrBkAPLHR9Ew63967b83vlxFj0x04BqRpUi9ZdMUuWeT9ySkjBQdoA9AaJwGAGaTOr+6qulCDSOwE0BZXq43RKSttSUuEwAAYCLthqOMHQ72oyAA773Rvp5vnbIk/AEp8M50ZOpaHM7o/BtN3xgAtSlNecvYMCV5fN4/H4RVeENLSGycJe7bDiWOQalSAYC2uRE9W0iHvNDGrYXhgB8JAKxeDQAYi+JCc3IdXV8davQUAOh3o/w9BgD8t70Ov2jGgIekW/a1OjtTXwSKzyD5UXqHUyTpDN0fYWRaMlrVLFLWIl/HdIkbiTVajAbcrU9j3CIo7etngyWcJnhEA2Bh3nAtq9XKtiTNhgQeeau478VK9KebBTEaZfDjkkPmpIXWGM3Rk6WDIY5fABpfMHarC+sAAKAXocirpyayLsjJg8NZ1aHOJoe6Mt3XlRka7MxqCYeDnG6hX8WhLmtSDw4TfsWUdshTUYY4wcCbyYyOf7NFNzlEQTJ0AgDJU8OJGf5j2aaH2qGTZgMACGt3bDymenVpafgE+HytduGP3dlsADVS0HcAcGS4fRZUXqi/Z56WJfopa5QifAQAWdYGM6KLsrFQbj8zU7ojSRMz5tYdfWfAmghPpdQmCzTqSqksom2VPbNpDzFNAICeYUrMqKdAwINSzLy+jw/vu811yf7U00i6Uvdf9QA20UKCzHbgiU1JnHP3ATVw5GAAEPmvFktS+jiHAACI/gEAwAS0aZOeVoX9nDkpfH03/pr5OqmhycAq0uVuXmXQp7UXO2YrIkEjhw2pKiG5+hYIkHJPI6+WJHIazNlwpOhy3gygxn0TjQ/3cCLyMCtgAMZW0nT+rtt1unUdDQ1AceI35b/kN12VppA47ywNSN4zQvvhzvXvSAEvzxQXskGTBLanw+UCACJy5esuCADkqNnwZzqt1y/f4pu+sro9DIboysfRQeoha569DolFgK5hp7GCRhNIus8SsvPvjR1SeRkXesoAANU0cGBxSJsHvpjW2ZVlzZcycHgqeOD//N//wku9/eQtgdkhBcA+AF5MlcTImH7RR5w/nWkTqVhIBf8PFbMXK87WwWQz/KGAuRCDU4JBXoNipMJVaxCaEs/2/Qdaj2+vbqhUycpZGSPdx3K+8PX3+wq/knvi87OAKmU6mW4F+6zcVtdBpMUrBZVtnGh3ejLoMsaIxqPy7g5W9Ck+cE931u/w+1vzF+wMeg6Lw5WUUdU9xaH6mJ+dAwDoUNHXuycA0S7Q80EGNoeerM8AAB6i/fxQuA5WXIu/tRYC1wzGAW9ogZMAQNWdre7j+uwGf388UAFsAdDRYCS3quyGB0ShhbSeTk0XZ22gkYae9I5v3A+pa3GZWMyYJtgpJaAIO85dNxixGV6PqaUmQjvUa5s7/J3vrm6Rx5pPD3V22Nd57erqtOraclJPruYEAYxC90oBPNjt6/Pdoe4zJQBQMK39dIVXID5db8C+gZ2Bc5GRUwe3NCgCnW6BG5w/ymhnWlemEcwAYD4JmBk2yzqZVhfQiTV5d/++1mOF9bAa+wgg91MdMBygJQBxqD0p9OM5HslPM1hIcDc6fn/PXYMUzwgATO62oCm2MUrzpOncGwUMwH9evMEL/d7iJaYasJIEAO25ea2dBlXVCCcI1AYAwDn1ZteGgE0B1OjSUmosAHAJhtSzR8jcRuTmRwcGLOLX7HcAAHyu5otaTtFIS+zWP378ff7V7dWN1pSI9iPVFa3CYmAx0S6YAWgPpKRY771RtAhmOpL+40uAMRIAyDlrNo+HAK9j5uwkgNU/e45DY0BkA1+/J7v73cdut3HGp85fpxfZ5wNTAFzvuXt7uDsp9gcCFZwBMgBgovm+UaEd9xrhHh5tIQ+4ALP+bQigSCghksf5ywAmaVnEAO7r7Qvb3bMbiqvbIL5JTd67eO8htzdfoq9Z1Xa9rVfOb1uA1YUP/TjFigqxCu3aIKasw+pOAoAYpKPZ8Bmw0lGP3EAvucG7UMXIX9HlBq1RAwAGIABgCSpVFOT3f/Gv/N2bT96kHyLabM1KrMF0nlE1wF+MAEYA0JxLcknoyAcV80BLtitNSZ8XpI2T9KMT1T6rzYZEl4aTNACgRfzZ5dv87eeW10GF+DGMyROVUalaw5ujGSptHFJYtAye0ja0RsULbtdpzmPOZkwBDPPgw3F1YyK02zq7hXHIhrUwB/f0zuZd3gcAgO57AACzhUCR1cKJtIJZlquVABZT9aY+ITpi7S8OPgDQwwAg7UqlT8jB6js4UbjgQz9ivL8GhpSeijG6Y8cZAIBXI/DUzvSXoaLAz4Jwgqkapzda1wcYjbM6wDkH3DD1oeYg3A95DarCJdqMaj/qcNn30cjneXjvt9p2gZC3dlqPlxc3pKMB7V+7eqx2dW1W9aXzWX35sVVdO1vWE4+d04hebHf1+WZTn623dXe9qc8323qwn9a93aI2hxmd/+V6V5ebfW04fCft+gRMcADl/OHMvDdnVRcsg1WnTgKAjeh/VbgouowJZA7VihOAhvd2P+FLvwiAjG/C7vHtsu597XNOI04DAzBZzukAI3Tj+7mfAV5vjmqMVg01aHhCPqGXvYODUTA9ihLjmNsK8Z7kgMEA/fDyTd7HP6xetlNJHwyJD5NCwYWkZTT2N3QYW3RjTF2/50pQHOxOrg0ADDYqKRBWAWSetO1uouiclAQAPLduDMb2vvM52WNVgWgc+T/98T90zhc3ml0gyzEo53m+Yj9ZBeCJeElVmKnJmSPry9JZsEw6jwqoXAKHYVKOnsNS61r7h4C+Q8zmIK0r88kZmd43Hgggv3rlFgHA8cnqr6sdbncO+23hLkWnHj0N+l+dIQGM4/MiAhTLk8+8sjIh3SdR+NuS5g4d+EfTOsyWKtO1viqB+TsXd2r058Pj0HH8cwDg5XNEzxKojdT1+EK4UKnQXcpxOgfADAD/JnX/rWd1N7rdgCoS4wX6qSfnJRWsjDHpJOQ0oQG4sqQGAICAiGu7q3/7pTbi9SeuEwBw66YQMpTLqKz+fwAAHsOUIWYDu6d7dkiWrC1dnAfpLA+wOToQAAD4bUWbFJ0R5CiH/rO1NuJzixdbnXAif/lE5OTQi9uCkpT6kNUIElT5mnbZ8aAIvPYWjVC+SANgAKBDq206AgD8iN3zB4Cm5zR0sppM6t3tezIMJwCAkQEjKBvs0WHa4a2WiwFgaQpk75uPN/sTDMCJ8z9NAeBQYZ65YafBpxTGBExso+nmQ2AADABeIAOgj4hEsz8iHutVBTYQ7A+hxkQSs3r/T89EocdoRAdgg9xafroNaAcAeECsQ+HaHgEzA25cE3OwpqjS4Ofdvdbj9vJmLcCe1bYeq31drW09s6j66tVVfeOpq/Wlq+f17NNPcS9e7nZ1d72uP96/qN/fu19/vPegPt1U/fYBGIGZnT+6sBUBAKR7MO0sUyRf2QGAWgSrguY+aXh3swSjs1Vz8gXSFixNgxBVgjnmUJ3xwS29txWQAQBI3j8pgKE7uOyJD2lKHyMwnUIElmluiewJAHCGwI74bLmJTc4fo0sEHB42pPdITXgPhlpJtdktgk3vc1L382X9aK2I83urzgCwv6P7n5BVdgqPKw7nv9sQAGymcz4X1vu7IgNjkvHsQLmrYsvVH7GpqQIaasMTOXKlXDbX9rT3avRQ0dUgebxkK3JVWfz7vdd4HzdmLwqoNZvj1AhfUOdGz+pQsz2gYq/Hp43yNbBPDLUP0ABlpoJZQNfp77dIRo258aFeP6kR28U8+64NQHlrZwgS7L3pyPk7ZzeUNvbHo4GAxZpp3MWKK91m9hq2EyrTyADw/mO9224SL9BSEMMQp9hTXkO/T8YG2HuTuUpCbe+Z6D3s690HfwYAzN0AUcZfzuftjSmDxY0mJggNGhAQ55YoDr2/TxmApBZwo4pAFVVlQVMXja9RgOfmRgaA37cuYjbEmS/NYSSTOjtXNQB6RuNjs9vVDz76kQwDAYDK6DT1sKttOyo/Fnm01fY32RQypqJouYR+ZjRXw85Ijo3LdQIAQNvxI0pmUKg7tYYMDRlaCov4M6dkngN1rlxGQ4tNGU2RkTpatVpft92N8kLSOkXQndPUpYTieygFYFqc6+6Spg7OBAZGACBgr92hPvmqHsBzehQAoLoZTs9VE2OUlZp3/AwAIOCPBzeDYqyE1vk8RvfRXeB+1WTkWKDHtXEKwJ2M2/FqXRA5/UsKfZXw7AcAcLNtk7Qq9RUI/CRdYxPAaJZT11Tl0HJ13CMrlrIF/KXlca65AwDX6jcGQFMo2Q2T0XVSNH0zYjk0dSxjSKXcf3+vyPn2+UsFDeISzn+6q2u1rWdXk/rLJx+rv/nyU/WVa1frq8/8BaN2OJvPL9f1u3v366M//LF+/YdP63cPtvXBZ9u6t5/XxXrL6H97mNZ2P60tBKS8VpxL5f7FAJCw5Gtup1X3GCkFABwIAPAXy9m85tjb7BYp4SeiVU5r8CConxggv7C67i5zApI0r9yKKbbScsV2SZSsz9lqqaFDg5OIGA9pFijXoy1grrmxf5jEOql7zqVzvVp3PttU2NawW6Zwo/ZvIuL5ql5fi+n73uo2r92qAv4t3986BbJgEMDuMbRnW+v9gYJM5pYBnljWC12XAECraNBmavao2aUws2EpH6EiTwDIMCVCZUdnk+2hlhDxEkFN6gcbAZkAAPqOE3a0a2aw5o8AAOMYYLMsspceGNSU/Q7IdpimmESy1jnpgNPyx6xPSxd6PopwSiLrSb15GYbsxXbOH+X8m011qqZ17nQPD+kBkAYH/b+v3Val1wpzVb3SKh7i3K2ZGhldJys608GzrnOwnSCAcrt916VG//WOUxnXr9wgKGHq3NqiycJbmQDAC/v2pSLOW6ubrTVpjGWo1CMAwCjUI3zdUlEPvXcFiBMgl2WxE/NXRqZzbtkcTzMAbvaS9r4ha1pu1133AAAWqxmZgIxNxeu+8bsf8xUBAHAweD3umd3EMT6YTXjWlvr4my8CAELDSGDydLU6U+Vf9HGUbxyawcSLqxsBxkUq4hTK70Kfn17oPsIAJEdOQxStBXLoHtscOpt1txQqBtz01euRp545ouk/xQB0y/kIDQBY25ADSdG489/YXOUUAEiwoxa+lIixBas1JFyXPpWGMwOIQHwM0o7UxoujEo5Iuo6GsRaJVvQ2HShogaJV0L6juxioSBo/7HCDgLcdqb0wEwBo+hVbB95TctZOLeEVOLrVndbAAGy3qlDhmFqMc56hr3lGoArBU0OnJL8FtZ5P4Bp5GtLpoTa1aWV1vYVzMgeZtRHwKi3DT02dv3T1OxiGWaupov+nprv62tms/vqZJ+pvv/JMffPpa/XME4/VwqWX99ab+vizu/XBx7+t//no4/ro7ro+uFf1+X5elxsIM5ESmhWyuusdaOEO60n7T+T4CQJAZzcAgJaqoA0ONd2rrGo1W7BkjL3eEOmiugfOT8NzWf73vh1nAMBRCmDo664Y/mEAgBTAFMyhGYBQxXL4SrWhTC3BQn4WR7KdTuouDHsz2h7alL1MUGFAYkYrVTzpaFLzZb1uIPPd5S2DF51S5rYzXpmloaKWKeJFv/uquvBRIbb3JwBAZrnwWtlzXgFJItOU0QqvKrhSis3Wy2I7nB81qcpQJ5ViMrWw2deSExVlg364FZC5Nb8ucbDnkIxBUTutfsZKASAWUCWU85WudsiMCNvYNE9KmSADRPePSRm0qzCSDhhBgAC47i9Uebi4xqAdDvXjtRmyxfNNwBmvMAIBvpID1FhYNstEeWtmJFgHg5b0DQAwoPIsnFaa6HdwV8Eu+NPOpR91usEmk2dgN1m0FJRWV/eHW333rvzH9atiLMEIqX0yRIBuIJtBD2QALsUA3FyZATBdnweWh5B3ECLuhIaeRzoC9u5cquE0C2AaHY4aH5rqLYoujjNolbQIaCwX3am9oygZ1m0aADCAdqoC0cJbn2gj3nj8hsvoAkrSejmlVDpg3TQc3SH/Z6wASAogP2d0Ihm/Hr0XMyAgB0qUkw7YeI/4uxlambp3s4RK/u+wr588GAAAOcfeQkI5LWblHP1bwKMLaVG4C+t4j20obAzWFNSURJZN/MOGGKlr7ttdTI3+vwnOcgD4Y21SfPR8lBiTdyzWujl7vpWbpoHJGgDErZEJYHj9mR3QAUxe39vbrLY6bOV6Rgefa0kZVP4td9QMACOIdmweAgBkrvjoD/VWHM7sutOYMqwCUNZCmrKLLgMOD6NzKda0aA+sC9TFMOBr7P8Z+pqrTKoddqN8UdupE86UOOsWEJkjCZMI1uvKNfJW1rRNNyHhhLpJve/1ePnxV2q+2NdquqsnakcA8I3zeX3rS0/W33/92frLZ56qJ1bzWqIHw3xW97e7+uiTu/VfH35YP//Vh/W/n27rV5dVd/cLagBgylF0uDtMOSZ4kw6S3DMqY1P+H8JXiPAm9YBKbfVUhwaATYAAANBpbqr2tIieEP2TAXD5G+jPnzgF8MLyetMA8L4jBAzVfKTzCDWrtEJ3Oq6GsbjLCoZjEaC1NgEE6Iz4OahdP+zm7MPSDB3bsh7M7rWmZgeWgb5hu/vq6lar9kgarXWlBINkMBw7iOexNgAIKOF8V2sAAnxoV6JJGnr1s4rUVHoYCYdg7bngb2O7FKSo7we1AQAAHIktpuZHG9ndl5Y3ZQ8B8BmI2OGOqVayPgB8bjTkgEo2sMkEPG21CwJ1H90uzed9dLP6DSQ4Ok4FxDflbDSbnOmUMQI85wIANwkA+sf4fX4dDbsYIERzMoUuSIy0QL1SWDzzSAG0KZGehmt/Np5Z2fZ+l0kZ5UrICJldwHkTNBhKBa25uPOZtCU3DABwPQ0ALBETO+LUa03rrQtRHzdWL5gB8MhIVzfw4ed9/DPVUXfRhX1BXIVTz63Q30IoibkYxCgD5NcQAkz/bNwYcv3Me7lnuiIsl7hxEJDUvHGHeDB3PheTcfvxWzQip6NCe7kcHHAv4RkdeB52Grmc/ps2qoR82gBWcAdBi1caVJlGnn5htUjFuEvVgduF9i5th0O9b8Pw3OIFRavedaDiNHRoVtsLZFtVKjbSWCMaVB5QXaqyUuo3j7/KKNR+6JgCNJjE91kjGSMBDpbucZ/qF1Mq1zapIwhs/Nesnr89fb71JkhTl9buNykHt3DNgRqNmO5PxzB5Sp+7I6FRDnv2ZXKXiQDS2EfsR4BRB6DSTLjkyM4f6x8g8+L0+awinVcKeBJnCgRnIp4AwNlySSYAB2izXtfl5WVdoLSO3JzAVYRbaZfKk2GDlogmNd5smXo4MCpm4yC36IcmZ2q6HXe02WB9sQ/hSFVld2cn9fx3n3i1potNrabbujbZ19OzQ31tNatvPX2t/u6rz9Y3n36yvnztca7v5eFQn2229eGnd+vnH/+mfvHrj+uXn13Uh+tZfb6DlgV92JVuiKwJz4UARAuideulF6YulxpFjPtxzwCyBJz0Jipd1RHQAEREJXN5Z/9TviZFgEOkHkfA48I66xydnMF+FqOPiQgw5WR53kxhxiMNLYN5L7g/pol6Xp/KcA98aoNy7ADlSDPQCikyIc87W6VkXr1y2+B9mN6429UM6U4zSADXnDCZqD3gI7R8C+C9GwfKHA9CTimMELaeGNiwlXyyKb0zMFYK191EidOcCt2hZ8RCrbwmk3rNKctXz16S3QNDiHU1+BAn2UIgVzU5pRpNk+1Lgi1ZNgcW+a7ZXoklQ+nHRjew5R4FzeadihFTFn1iu9/d6HzcXL0o3VcCu9YmXPaa7cGd+qTNbOW7Fr6SoVAn0OhvdK3ej7Z5BIWNrbUg9RGslTjQnkLG92DJsmY9+tcTeOMTVZfAD55+TFYTAACYqTTnmNRbFxZrnb/YUgCs4mmK9uwInfHQ/Xnx5oSHd1OrXbc4TJTcBGq52YwkdvkVHaIeYkOch20b0CFKWEOAdowk0kxCqO/OPQGAl67elrDCswGYvx+ahKis5fSg9EgWixUAQGPS6Bq3UtSJch3mMQBQTlYaiPxtNnKeBx8sh4FYJHNCUb9nNeq3ly+6N7cWI5PkoJLeXaITW8MQBgGyLDzIZgPESrg0j2M1xUlO0M4KzzNfXG2Y/1e0I1VHAwBuHBUGiBH7yIBw47tKAJoMi+denr4gwZo7fGGJdxTx9A9KDsKYNO1B6PuWb2gGpqWYbLjy3AMcwmzQsKdcME150JXO3EjMUlsbO59maAkA7HCmz+mCCf76XhXgSB93sTXw7WimgrnpAQCYcMjOaftdPUDDEOsgcAqkfnebZzMiqcHGWqTOlykEOEUdxEJfL32CZk+evQwA3CFzBxAwqR8HAFx9pSbzda1mm3q89vXUpOorq6q/euqJ+tazz9TXn0IK4Kr6a0wm9cnlpn712d36xW9+Wx/89vf10b1N/WY7r/v7WW0xgAUVLZaZJFDwMExXcbhvRM4c2I/DkuMNpItQ/7QmfiOQkZ9gC48EH2Ya39xpPW5eUe68nbNEtdpMWip+OQYA/HkLPboW6qgrnG0V02qDglyvBg2LAoB4c1wH23SzlDS8vyNgpD08g4HqeDuUt5xzBgDITITYDbxPyp7xfWsoxZ75XSzGe7H9GL+XHsbbdRCLsjsqyw0V0Z/S9K0QXS/WUlS8BvfehzlBkoZB4GRSP3YqA2XkWQ+mD9yAqVVwjEyok+LtubkUUWlMaVta8GULFpYgznfgjtseiEWRet7+JxVI6euSlIjtQQST7xkA3DiTBoD3gH2Nc+bInnuBAUTAmu541OKQTfG8mbAE2UPae16XYW/iZ2NIHL0Gr+NEWIlzQqHsAKoa04lyxk/EALw0AIA8y/8D6e9dc0IdPWQ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data:image/png;base64,iVBORw0KGgoAAAANSUhEUgAAAgAAAAIACAYAAAD0eNT6AAAgAElEQVR4XpS9B7imZXU2ur62y8xQRBCMxqj/dcWWxAo2ikpHxBalSiBBpQxtKEMHQZqgCMwwgCgqiOUoWGkWQFHjb4tJPDFq7GlGlDJlf/1cd1nP++wNnv+c7bXdwy7f977P+zxr3ete91qr9YTOzDSmk5iZacd0OomIdnx609cDH/vN7RIRrZhGKyYT/GyKH0erNY1oTaLV8r+jFTHpRDva/B5ebzoZx2Qy9u+0ot3uxGg8jeFoHKNpxCTaMW239frTiE67G239cUxjwr/Fv9ttvSY+2x28jn5nPB7xmnTNev1WC7/b4mdMpnH7xq/xPvacfVmMR6PotNrRabf9mnidiOl0Gq3xNDpj3CXvkPc77bRi3IoYtaYxwv20W/zsdNrR7uK9cN1T/f1kEr3pFHfE18QHr6H696ZNC+W/8RqdTofXgY/JNGI4msRoPNF7tSKmnXa0Ou2YRCvuX6/nsdPmO+qX8frTFtcL79KOVnT4Pd0PF9Tf59dWK/r9Pn+P94j34F3i73A/7Wh1scB4rnjWui/8Fte13Ylx9T2+h/dFC+vJP9UzH43HvH5c+5QPrcXX6Xa78ZXf63ns9rideB9cP+6rvC1cHW4ez1F7I7/i7/Hs+WgnYz7/8WTIf+NqOt2ZaLX8XLyncM3ct9NJjEcDXSeupT2NXrsV3Q4+uaH5THndvH/ci9ay09Zzwvtz/3Q68ZFffoHXfPCfvlr7Dc+pFYErmUxGMZmOvS9xb5No4b26XW0u31M+Ju6faTvwAnyeZU9MY+T1nEwnMRgOYzyZ4GTwPfHM8Jp8f5yfySTaE1xvO2Z73ZifmYnZXi96uP5WKwaDQQwHo1hYGER/MIzhcByfeljPY6/eS7hncE2j6VT3gSvHHsf14Bni59w9PiTeb2WPe7/xCfr88Yb5d7hm7IeIaWsak9aUZwnrhpfkMx5HTMZ6Xtpfeh2sPZ87zh/2mM9cOUwR8c2Fv+d/7jD/suji+bYieq1pzHU7sWymG7PdTiyfn43lc7MxPz8XM70enyPWejgaRr+PddHabNi4KTZuWoj+YER7NZ7iOfAQyTZoE2GL2hbq+ttTPAftdayVTpj+Dh/j4YibvOXPDu4N5882C7/3xQWd893ndyz3We6XJq2xL/y+7RfX1e+T5537wueddhVH27Yg/81H6dccTUa2GTjP+fuyzc37tLge0dZ+l1HGA8SZHOr5TKbxzcH/5mu9tLeDnl1EdNud8l7c8zoJjZ3ETeT9VM9fZhT2vvEl9Acynd6Otlk8995zNoNp03vYa9UeLX9rW4a9jvvJ9cZZu3+offWqFTtHt9fTc4UtwTn0J/dpeY7VRVX3wvu1P6j9Rnm2U3pDbRWuJ9bX+83POe0H7w8+YJx2Xud1zOvXI2me8zTa02nct/EbvI89N3u5fEO1j1oJAHq9XKoaAOxsf2Oj2MKNyEbjARAI0EW1YpoAABt/OonJeMSvPC/tdnS6vRiPp3RywwmcqhytniQMZE/bFcYBC20AwD3WbhXnz72JhwAHMAZI0Ee307VxfTQA2L33kpiMx38UALQnEe0x7kOGj24CDqzTilEIAOAz4JQBAgwA8mECALQBduqFrR44XhHGhZulFdHtdgoA0CaI6Pdh4GVwcLhacMptgaSvGQDsuPxlutkJNosOjIxIi4Ye38cmlZNvNh1+b9DvC7/lJjcA6BKItKI325GhtrEX4MO6w/HCUMrR8hDQSOtmCuCC44djJrjA9Xds4OU88Hv3PiQD96otXk6nhRfhVwBMH0SBOFtXGgV9ytlp/XCdo9EgRiMDAOyR7gwNEx2NAUA5pBMAgGHgDtstOYiZbtsgAEALD2UxAIAzSmcGp9qD02h3Auv14Z8LALzlz/bVc4BzIOARANAu8lmh89MZSLCbZ5BAa2JDCNBDdC2Dm8YGgAorutDv80zg37kH23BicCSwCf0Bv+J6et1OzPW6MdPR9RIYTiYxGo6jPxzR+cO53frQV2UYZl7KvYNnB9uCO0hnN6Ux0rPmo0oQUzkPvH69H/nrtDNEUd5XgseEMAQBaezs6KcIQPLs+xTyeWqPATTXzr/+9zcXvsX7AADo+PnOdtox1+vEirkZAoAVy+Zi+dwcAUAPYM5r1x8MePY2bRzwjD6yfkNs3AgAMOQaMVhhwALwIufP/YJPYCM6uFa0cUP83cUAwH6NAIC3jLViHNUiWEsAADB05wY9jz2WAIC0cQkAsKLpuBMIIFih+cS1ZBBUOfwMFhIU6NTJTuC54CxxL+Hs+Xn6zrwftTd0my2CudwXxG+299jTfz8yAOjsYIwgsMPtY/uUtouO0cC3vqe85wzJxrDP6QsICOsgq0W/ovPlwILBhV4F9wcAUECHX7y5/8WIQmB3Gvf25ThftWyn6M4IANA3FRvoAJABqM53/VFfSwZ7fwwAwIbjhCVohDdK8MgAB/sV5wd2mQ9iGlPeMwCAwTr8M5+/rwJB6XQaX930TX5j9xWwu3nN+p3Wtt3ZKQ5qD1aRBiziswu68dfM7mjU34rheFQegFgAxeo86QwXZHxpJhyZ4984IIp2EUWGAAAiXTgrR5F4mj0AAG/cjOwJIOz84TS1V/AAHAFWAKDdQqQjg8GPigHYY+alBAB56MQqNBuSB3LEbS0AACfShfNtEV3B+Q/GIwOAhkEoqA4rMR76vhuUnu+D3xsMhrysXI+M3uSkpjFYgDNL1wGHBsfU4Sa4b4Mc547zLy0HiIfVhx1fCQCqDZpwTk85YjgYKoqqkCleAw6i02nF7AyQvxgAGntsMEdgYABGIzAuU4KUvOa8UxgXMCyTMcy73q/T64opAYhBBDQex30P6z5eseJl2EJ2/t6IRpZ4jhn180DLythg49EIYMJgEQBM4RRxwntEzYo3HLmYYeBBmYwJAPDZbUfMdNrw+dHDwe20yvPmuiVzYCON5zgzM8MoBnv5g//2eV70YU9/te4BBqnXJQBQqAXnr39XRJCBLdYP99BixJvX2kZIOZVh1fa1Q8b+mE5jYdC3AQJaBTDrRBtO0U5lOhiRicKfg9WQ829H1wwB3gdGdESmSc/x1gfv43vtNfdyPh8xDAguFgOAZHRMPqVNXhRJwJHRyaTzMACgURfKKwCAMMZAJ++311GEWDv2tAfJBNisPSo6/uaCHM4Oy19Ov4znCwAwP9MjAAAYAgCYBwMwOytWwY5uMBzEwqZ+rF+/MfoLw9iwQQzAYAgwi+cAGwCCQg6GzooAQIwk7TT+J6JJ/GV1DsvzHDkY8pnter1qBuAOA4Dd517+KKYjHQfXsXZyflYT+e0meqczN0DPxffPxQ40r4MfjxHA8PcaVlH2XK8hIOpnmNGpgWHNzsA2fH2kyPmlnR1ko8xFyCZpL5Tv4bXofx26+iE3YEDvitdNIM2vnYY9wHUyQLFB4vpgszq4wkviLCQ4sonSnvTvwMblf+dyfXnhfn7vVXM7RhfnW8vz6PV3MCR2rwEBjwUAcg/XzxFOOW8/34M2LT05AXBj32XP8CmQzTObDICDzHy+8IP3LwgA7LrspV57XQUf33a9OcXiNP5awc9uqgAAKFEYIzhbbKqk4Q3ztdja/HUKAN/ABsTCC223eZgAAAajsShvvq8NPg6EHwK3CeGbAATeUw5TRjUBgFgCrFOi1iZiwK9+fn1j4DLarDFaPixgqw5uD8wKHjMMqyn/oaP/Id6LTymj3gZEwK2CYhZFKbuY0WqCAEXUZkPodLXh6ExHk5gMJzGFYWaMhw2uFACc8H1+HjvNvUTRtWknrC8/DQBq+kqbWBfioE0b3M5FhlnIEnZsrsfbpmPRusiJ8pm323QeZCjgRJB+gbP3PeF3Rz6AfFnsEURZAAEGAAAQ9z2sA7XLspcuchSFtmIaR+kccayi9shEJBWcKYDJsKSBEP2MOx0egubaBUwR+U4J/uD8o6GI6fwBnJTamfT0leYvUTIOnlNGAABgABBd3/BjAYC3/vm+QuMVAKBxbcvxyxbo3zg/ZO+8hgA2hY1jCkAPpxgAO3464+k0BiOlALgajICEwpPybIGnhmGYTqKDlAPSFjg7vh++NkAHWSKc6Vbc+od7eB97LdsxhiMwdmag8J4Z6fl9RIEnaC45mwJIEwAkKJWBSYior6LGJzEGgPd7pCViKqZiFWSimigvz0t+XyyhHEMBACt25D3jEwBvbqbLFAABwPL5mJ3pxQxSSXggIidiOBzGoD+Ihx96JAZMkfRjoQ9wiesUv4n7znNJcGoWQM/BzgxA1QxcncYgY4PnBEaJQZ1of+4rO4x07nfZ4ezWE9Cv16AOWBYDJUfwWvDCWimaN8rSwpYAq7aBDeDy+5GR0geBDaG6ABBTwU4ekg3J82ZHlYzb10byHzt2XiKn61dMANCkJgwD8PcA4fY/uQ90bUrz4jOB4FIAgCsGAMgrh/NfFIvTwZoBqNaluXelGvO/k5W4e5MYmV3ndix2bGkQJUZAb834uwos6/vIvZygtjxcHgwBdwagPhcJAPh6DqKVNvXGJQiQsyEhwHPKd1yUnsb1fd0MwCvnX+r3SR8S0Xri7DLEHTGd2gNGKz5rDcC+czuWvBM3pC+EG98MgPI+Mi78nx8ao386GET3oOexwC06EdCQQtjwFm3SzEgPwKhpAXWj+Cdz7kZ7WlvpA4BYy6bw48ZDLlH3NOJzj9zLdd5n2U4+9Mo51w+ajgUOFKuQi4/3cV4XOdHRBGkL5bYzB5KOxiYxxmPlwIpPpLOXw69RIdMhzv/T4AJZjyfRHstIIMfEbCv+jhFGK+4xI7PLLACADipeE0YkmQCAmAIAMleaiBW30+sWh0Ga3pEDrwcRU3tCWrzDXLvRsIMevl+7Q4MLgwlnDoefTm2xczEAALDoKUdN0DGZFACw8/xLJDco1LFy1zQWzLkLFMJJph5BAEB6EMAkpYCUZhq3IwbISwI04aDnsxxbYzCZyBlOJwQAyHZ1W/oKahDPddwTE7CIGTL1zLz67CzTTAAA1/zwM3wGRz97P34lYejccNKUoigTBCQAwPOegoyw89exxwVMwDX7GXIHFCpZjhPrnvllgQBT6qYEkf9nZECKdepIGMA4c34CHDJWeL7tuO33AgB7LtspkAMWtdnkr2lGEwDUzBAdo6N6p3ESiKaDU/RZTDLXVfT4mNoG3osNHq5hBimo5GwXWUcT0dZG6EdKST4mAEDAwefaipmeUyHddiybnaHzB+OlNZFzBHMFALBp4yZqJPr9AVMkaV8RFzuho72BR2bHLyZUjrZjAEAGoLIxBQLBKdGWax8neFe8rQj8SwNFaq9q71BWIB2GrruJPvkegov8f2TwS3BQpQAy2i8BSPWzmm1BoFUiZ7tSRe8GZnItfseGts+gqOzdySTuGchx7tJ5eXH+emrNR4IfghQ8CmqQmp/ntVHj8xgA4FEpgKEAQG1r895z3Qoj4ofSsCACO9xTdqA4X3duVAC568zLBbpty/I9Mk1HP0xbu9h+1OsLuy779hgMsplKONKlAEAsk/6OfppvNqGWJINa/pOpT3/wOhs27X5rAHaef6m0Yvh0Gqr17cm3G6i56ODpP/aZfVkRR3Gz23kx6C5UFP4thCVAAEWPKC8YzEwBIKpLBoAiG9I6nWh3e9EfDoM0vkV+cnIQd8FhpkDRDAAMCIVWQjtcHDuTssDTiM8+LAO374pd6GBgIJEKkOOSwFAAIGLGIhU+AEeF2FIEAGABLDZr1CeOw3nqUvwlo5TgneyyI+rcNOU9cT14bUReo0l0px0KOxAd4eFxs1ok9WXnol45YwBgw5POP6lXOXXQuzLPaaRhm3ozyJGbzbGQJYEGI+EYM2pipEt2oomEscF6vRkeEDiiIfPI0mBkSgrRMaNbJrVN2dMhy2jgGu95SKKzXeZeIh2DgQxAIyk6R/8EACDrHTHXz1mGCmyE8/8VABgvAgBRHCKeO2hhOP8OImSDAAEBRR8TiGAN2PIYUPwHh9JuGQCAAejGVf/4af7KcX/1Wue4sUfAEAnwJWv1aADATARZFIDhZDngFIYDsVly0vVzlAOCCJCgICMwO0LuZZw1gB68rrUouGYdJRkNRZSE5dFqd+nYP/OAzsfuy3cSoObeacCHol0DWLINmTOWgUmqO/UcdBgElMptN6yuzhoBL3UiAgDcp476ujPYDY9liuQ2EpQyU2pMg/2I+08GYPvlOyrt0UGUPY0edB7djtI9SPt0ewQAWKeUyMEejAajGA6gKRnHgNF/AgDR/9IAAkAXz2gWpom6u2RxGg1Dilszks89zLNRaRvSLuBc3TOSluEV7e39dAUY8Ds9aJwq6v+xAEDi9XzNBA+47NRL1RFo7aBgYxlNpsi4AgGZVisLYHQL+5RMlPYC9vckvjxQ4PXKzk5iHfxYU0aaaYXcLzg3k44E5vkhhkfBXrLBee30EUyzJQOm9JZShwJl6fyTbVAKoWFFEoxoDSSqTuBGYXO7Hbdv1H3sNqOUjBjwChD5eXCPMHj84wxASX0kAKwCQ6wDNErJAPCMO/LnUuMsw5kkQOZ5N6tDoyFGj+c7U2uGht8YKB3zxz7+jwBgb0adcmRp2ElPF7reqcCkUOz8My8A445Lg8gPBo+K9/FEKls6KtBoXbEZhRKzuMZMA6M+o0CpvhtKKEF50mpUa1v4dNsfvsT7BgPAQ+dFy0NZNst0GsxBGgHC6AEEAFUj8kf+C0AgiSUYow5Fh3IyNERWwZYDZHpd6vXFmoOl7w/jPelDRFijZB+IVivu7os6B1WrMEKPs4iBUvhHClIq1aSSE6F3Z2dKxAUnjbUn2yCheqyYdV68rF+D10WP6T0z8koGQLljObYUB3FdM/Vjh4DvfcU551fMv0xq6ARtZnYkGO1KDFcZegGBhhFKx6pqkRFTSf1OO0Z0eE3lABX8rpAIiECRliILMBELAEaL0TsQYAdooLAMeWDoSAEAejMUb+Lzqn/8HH980vNfa0YiGEGnNiYpyqxagOGRBkSaBoKmzBmTrYChXwx4UkkOajPFoVIfyzik88VzwPew/6kyp3fUGzBFZqMhBwrDiTsWEPiCn8feW+0ag0FfOgDsZ4Nj7PF0vDgDyTFThFwrobH/CJY6dFQ4azrQpjaLCBLfVgqgVIvokqLTxT0tTithjXV2bHTNfmbkn+zQtwbf5vPYfu5lZM3g+KFrAbsDe41nCE0EmRHm4MEuFbTFcz9Y6BvY4mzkOQT4kg6ojb80KGc0SLZIVQ3Yx9i1TAGwgqS5jzzrdWSakXoNd7CeX5voPhIA8Bx5I/ZKlZS+10Tr0g2BH2ok0QLcyTbivQFwkvUrTIEdC9kZqOwVQ2sf+X1TmjbT6hlAkn4qVRxiRSSiS4YwAUAyAHgNnMWMPIvdtcOkeLbj4MeGpgEqdTo4U7xMBMvuEgArtSa77E86zGqtjBoBUGogpdtUBUdeVwZpn98ggLzH3E62P4vTqUXrkboZ0/9pO+qvyQAk+5vghfsjo3lfMMGxGXem3BnYNGyaJdLWUZjNCrDoSM82Qmz80TdcyfBY18T7ffLyzbgPIahKRPiFvsRae8682BG5c8NMAXRN1etgltIUA4B0/Mi7tuy0cYOgTxHtMw0wRUQDHQAieSa86USwiRQFmj7kuVfUn2kBOb2UoyzOq0nQpk8cylt//0XeRzIACQD4qnWOjQfcIIO7VOp7RM4EAKBgqYLXEcmNVlAjKT+p4HMN8/A91gOv35tGLtoxHowLLZ55HBdIxB19Rc77Lt/JAACGyQ4889VJH2eUkOk/RMzQYsz0iA7BZsDYAAQQKJjCXdYVbUrAAl2G7aOPhxkBrVuCgLHTABRKUZOSCZEmT50RIYzuVx4Son7Vsh0LAFB0gOcJkalTAIi2MivmqFNlQFKDNwBA0QEAwKDTlhAmzRi1EY5GcS8oAwWQnUoMKABgLIWc/WzXAMBRQjJQjKRBJ3cFAHqduOL70gCsfpEAADYPnBr9qwVNJRVgS4qccqbK0vnzKwAASRMZ0FKCaZo9AQAAG4GAIzSqsKknQApJokJGoNiDBuGZg+clktVxhQTpwnbc/gc9jz23elUMhwMBAHi/CgBkaa0iyKTxtQ9KKsnREfY6GBIlc1ApLN0LHW9qXrjvUGKnqhKyJhDUEQBIJ5FHs0RypBv1bJNhSxCA6/iWy862n3u5024CFAJvesZUgZv2xPXJEQjAp04EYGo0YkWi2SmDJfydBbmMxLigNQCYsgQzAYAiaaOVtLx2DrznOjXvn+N67jcA2KW9/aMiWAhQG6dsvUg6NdgprGvFoOisSCgqAKoqpKaSoElPYn+zZJtkpp9dml2fqK7JY12/SkOpAcgyWtpwOeQvLshxvrKzYwEVTUQukNE8WwU043YDAJKdlZPMYM/plpIGbErxUkxbAIDTiQmUahasTgGXR1OqjfSdBABfMAOwO8Tw3pT5/HItBaoEEhm1+2OpjddvpSDezKhttc6tGHPqeloNAMA+xjOUXS7mn0BWQE0avMkILMiUYn2JeZ0gakV8rYjIVQaI8+Ci/Wg9cX65AYBEQGXBXdXADV9y2aJ8So7Wj5ebykIQSmbEBcUE9DYMkumZTqfHv8UlZE8AqsohIgMqYAqgMfCKcWXkk/oVM61oMB0lxYZJPTpFwUNeRSkwTBlhp5NucnW4AoEKLgYARKej65oi/w/qGzlSGWpuNJer8Qzi/qyErBF/ne/n1VYUXtkpPnTjoQBAZtp4gM2hphaCJZJZd2sxVeZt9XqNjkEb1fXTeK0e4l7XjD4KAExiti0jKbVpGhgfCEfjRWFfRToEBBB3GgAUA+OoL9MUKKOj3WRugiEkQYAMpWjh1Exof+E6TGs5VZLgUJqQBhQCqI26HQLLJg/ofFuWxUAIiLp+pACY/0fUjH1jJzSLMLQximSuMgXVahMAMKqcwddawCVF8tSihhIQ2Rbov9vMKycAUAWAHLhSAXJsjL7J4jSpgHT8A++/VOgnQ0LED4EmQABSSADy7MGB2mIJO7luLpOFkcL5Y+Wx/41VGw4WFE0RTIhRIANggS2fU2EeUtDnPCPLkOB0O+qbgH1HhyhImKXAOgMSkSIVgL3CSNoAQMzeUgCQzr9hhbJ8shHbCeRKlAY2QqJm7RMBENiHBABZ18d7tbAK64Q1BM4h5U9HgGBHzAnWL7VPtEG2P7RFrAKCDYC+o4kwE8lkpF87/5qq5bqMMyVmUWEKfEkz4Dnq+ouL4ULpfOK1Bq6GUfKocpams5FioP2xil3moSrjxX34AgngaMMFCPBGcBhaSVkomf7sAyDHxqOdfRyqUrniiK3+T0Y0dT/U4BgAFBo+2QEDAAWFjRhYe0UAWBXa5HYWp1wTiBU7U1WZlJKWtBlKUQnfKAWAjwS5SrkIDZExSVvulFwpE62Cy6T909Yv0qglIDQDAAAgey8AwHgYqSyWg7diZgZlyAqA+BXvQ4GzxOOTYcRoOIk+qqOQZnNYlXqi0leFoEEcK6H6trPzvC84uIysSWtlzSUuIJFNlaPNaNj7pDSEkD3FgRjHGJsOQq0KACCXLMpfyk02BoK4jEUGtUBCYq/MATFHRYrEW7AysLh+5HJTsa28fgMA8GDR/CMp5xoAKI8tqQ8fGJWLEiairIyNUSBcHOAAaQfAQXVJyflQjCd0LJkDzMO1NN9fA4DFDATESGVFHX2Iukw2BJGnrg/GNtXUjuZds5/GgMgZ/5EbCv/sAtAob1uif+dhcdgREev9RJ2VCImO0OmTWtNLhtc5T1aBdmRXM41SG5hABN1zSZBBADeuNBmk8WGAlHJWU6ikrG1tYcBSWNcwRNoLvC8+Lx3i0hAqyySpws5KgClTANAcYUuxTE7lAXz91Gwk2sa+UyWL8sndnv7NHLefD0o2EcHm3hQwXQTxqCqXo1fULyGgUgLYV4z06chF6Wcvg6T/kwlgxsb7EPcqAACRoKL3kSP53MrIhyOCQB8O+QwYL+whVeUQBKAvx7BPUMZcqh1Ox6W1KaLSWad7KWIlGn3XhGOPlVQbG940ACBtSPbwoBBQL6UUwEwKlxavW6aDJCKWt0uQoK/pXtMZGsizUVnjMQFuhdGck6Zzk5XENSHS0rU1KU0AALBh2BgAN+WDRQSVOp3GGMjBWotEcP6DdBgZ+bOWvsrV2tM0YMklgllRkSBamCN7ZxgMuDYfKQC+rsWj6SxZMtpuS2tkB1ZY22qprQ6RSNHRJXUlTtXpvYuV9Gs1RhhnIO3eIjvHlJJsq+7HZ6cqy8NaDFMcWqmoawYA7FsjoNNZzQAPppcMMzi/1FdkupIAAcAsNTYNwlR4oSqPrAJIESA1K3bmSql6n9WO2yFjlo6L70qdzOJ9KV/xaFE4v2kGgGfHYuLsOYF9ie/1wEDCBvlrAgCIWKcjMJwRo8E4FoaDGCJl7bSEbL58q2/IadGWAMDW3ZmpIhTVqTuzLPSMg2lldFFHAnvQYmr5KBqyAWDEZJwIgwvnj8iWD4jGtUcxWacDENCh0UNkg5LAQZUC4CKY6k9Qgg3waAObTQ3U8KAGADjc9UZMapL5yXywWCjWt2O5ZBGgpmT9eheSMdcAEwAAIOkEYb0AAIA6cfN8bwozUmzVoOvckPW11GVCWnOLWPho3DsBKM/0sxyT14QBkcoFSeczepb8J5F/5uXSyCRax8/V7KUSmdmaKlps1kbaBl8dhTxLmoQ4Z6aogt2N1CPAr03DbBQvhkZpGXZA44UIANDpTAEARKGDgFDk2fQDoIMEAEiKXSlHO1kIyeDIkLJpopQEAWqAAsuoyD97AcD5I+VBkW0bIGLMNc6UjaJW/LdAWAEBM6qvx1op5aROih1UEeQekqcq+4zPd6RoX+QYvlYggCkxiCpRp+8Ol3Sy+n11oxMQNXMtR47mPiNE08ESNjT6AQMAKptRI2QNBADQLqCRCehtl7URj+R7TMEcZN4AACAASURBVGI8EABIgw+Ao2fW8NUJAKQ61h3SuUFEmcA5RV9keFQKLJsmdoplgOMRjVQNAKBLZD14AU7ykmRIbGsUdgsI5FkUALBTZI8Qn2P2GsgkcIlPWK8vHQD2odJEtFs9ACIBoGRmyEKZ8WsEZk0546ISNbMbvPzKaSYYz8g8nb/7BumeCUQk/M39inNSmgQljknn7xw9nTz3fiuGtAnJyCxmAcTcWBdULHxjH+mY/IywHsmWuCmEFttbWs+wqgJJ3tSMcdoQ2ljro9J5Ym26ZnlrXRR+d+DcdYobM03ANUYKByA7Rduuwsh0ZA0AyppYWY80Za3JKPklsxEyv2LDakefDlupNhnC3O8JDISTfHcMurR5m3RBAwLoK3xe6q8MWBhMQais5mmI/HnXTo8lA4AApNfriI3E8cgAChVEgxaDADQMW4BQ2x09EcDqUDWIM6N/nIPW49pdbi/cvC/fnbukwGfKCxdEERb/wwRCW8bIquVxtgZ2CoD5f6AuI2pGXB3kUXvR7c1SVQt6E5E19QCORoxCirHPnYcIuImskspRMRErDljrmSIu1Z4uBQA0alblM3piORsML6JL50youkRlAuJEtb6E4UWKQgYc7wMngIeg5kNwaF3kqJeg10bIYmhlgNCkHuwk+D5CozyIzE8rwhSooVWh01O/GLVThdMECGhQnlWoVozIrsh6JOpPFmDpNeSmpEF3SRluRxmHppWHKN0sD2pSDgQAVelJbn0eWjsFUbDuOOyWqMybBp7/UFRwUs+LGABoVEam3/IoZlfKRCkpbjOuT6VyaYjCuDXAgxCMugeARGIQ8Q3k6CGCzMje7YLp5LN1cA/OVKwAflefZgCyuG1JqgcGCo4Fd5+Rf4IAAgECHAEA1OOT1uT+dbRuoJ0agDx3pPrMAAwGZhAIANx1DgxHVuGAIeF+wF7TvlY/AIavBACk7UlFu0sd/mVtQToylT65C5yjSzj/KRgqA9YEdrABKiVrqGsC1rE0ADUAQOSQAEBsgbQRBQDY+Sv1kaBEFovQmCAeYFSeatoSAMiol5you/BJDSFnhDNMgI0qBFbzgA0Rq4KVIAvgCqFkMShWpGPKkuImJckInWm9hsrnjk3762ApWROTIEX/kw4so//8yqoC6wzK69vesWEZWpfXJYj0a5kWacRraROyiiO1CgQcrN5QetMmRy1nky43M6g0VF0uKmCXQjWW9mUkbOyQME52raHY8X2WuaIXCqNV90uxHkwgCxqSpoSOOiDFKhZdumdB1Qqetr8wjI0oM69DoCerlFztgdSoe8EmAMmApgYEYiaaKhil0nInpgdb/DVTCo/109Smcd3ZPK0lNgc+Femsdivm5mfJQBIAdLtM17LhHtMAEZOFiGF/FBv7C7EJbb+Rtk4xoUGOb60Io6HraG3eQg8yqfMVY/qkMKfnmm7n9yXSE8k/IXVpRTOcaalEFfVHAgUOJHtQu5QH1HqvN0s2AAZtoT8gAIBES+RdCofcAjiNsfN5CQiE/lQOiIVITqJQQPZAicayNCnbgGb+CJElAAC3X9oVdvlCZzfltlUapfslYgNKBpgxC9BBVDFSjrn+KKkTI7869ZD/1u+r5TBdLavSFP3TybAXv8oM03uqdbzz+WQAlLeUMMn1qllHvihX1VCETRlRUp5V+FWlAEQ/uokG/uUuYjIRBgB4bt12AQAJNvJZMEpBrwPsBUQ6NsQlJdOCkK/PcryssPB0g+I6GtbEItBWIwTVCqrPBHNo5JVTUCpLQSYLAIC5f+kdOAvApe6jcb/Q/EntK+r3/Af3pJiZUedEOH7QcaTk2LURFyFDo2eb/9bVgZ5X5Jr9DRoGAD9nKoyfcI6qjhHVLnVKgtDSkAldNUeIpAEYlLtm9OoW2YVJSk0MNS0CANjTSm1538C5DAdqJOQImRoAPHer5fEs5X+kNmfJE3tVSBEesz03UmoiE9iBDBcysC8AAEAng5Ps+1R6J7grItdLQMCyPEcyFStgEnfKVrbZXEIoM1NmtGpIseWPwY6gvXQCALxcT+AhtRjIp+I9YacQuFAcqWCxUNpZiixkobOVpANBRrJPPpt0vgkAsveTFwYENv/WYDlBcynxTQDgnHH2XWDEjWfQ69CGFFo8F9w6IJ2LJhCkUCz3KETaCDYYIHnmBfafdSWZduBbuxKFTKLqkAoY8G0utoGNVIHnLtNn6UR1ViwLSkFzyfUr7auzBI2Qcvw1AKB9p4xIqb90tAQWFQBIP9DsnCZYJAMONo0AQFJKcbEGGdSQqAy0tvBiQ5SuKwFylfrkcv8RYSD3in+WAAC2HgCAS28QC9uP/56dQwkryrR7mvFBHZLAe2vSjmm/xW6yGxY2xcbBgIzKYwMAAXLcHwHACp7lRmULt0IT6nwso7KqXIS5EqLzprEPqUjXr1MUYxSs3uRG3ozE4ECAYmaZ58VhQ3lUH0YPZQyMc/UASBfBwTr/2vQHMPb0vAFqBCZjtnTlQpaIbzEdw2Yd7OSmqK0GACjhgjKZD9dLQcMGdb4ZgKxLB0UqBkA6ALIAeEbDUenFzgdv4MMDnVRp1o1ahEcE6+xSHiap5k05Q2xoADQCS5EhtJjQJqePdsUVAOC+qNiGzM0nE5AlZnn4ZNg8TMmHHAcKJ5MMhFuCakM7n2TgwtfA+3noT75vApGSAnFnFe4NU6TZDY1jDGJgsSlYFeT7lIJJTFUQd+ZedUTECvGGVUZXaAI3sNF1mApnikqtgLFf0P+Agpo2KPaBHHsZ1GQA5mgf7wPAAAQOOhKMFBw/DiTzk+wvI+fPRlXuU5F5atX+GzhP8qtB5QQpIJXGgQHIkjtR9AJoHBTlWRp0+PDZI/dlKK+tIVmqQXdzpWw8gsZWlaElsDVIJAuDVtH+BTp/nBcCAAN5PF+3Cs46ZZwRpBfYQXF+Vr3h6eXQ3RKMmLovKiKU6cTakOWgULGJDrKvfBMpGQBlhYMBUQLPTAvIYaoTZ7Jk0hU0lUTU0WXuhADUA5Tg4GnoUEYngM2Ui0WVWMVuG8+3p7SK93/qTkoKIA98JiuSacj2yM5dUexWAwA1JORHL1ky/3cDJGQ/4MzYZM30T+m5QPoCTQ56GiRWV2ekA3JgIIGZ3iDLONUTZSIBsNk3gT+3A3daqKRwXHmSdHkDAnz07CGLbMxrhnVV1+0mT09bQSAiZCWsKccIW01RHD/gJ/piKLLKyz+iY8frUEO1+LVrEfgiAODnUTPGcJjU0xSVixhZ80muYmvWL21sigHJoC/J89cMsNIIDSvtGyvVHvSV2fEP597/S9qK+iMyAF0CgBlqIrQ3MIeiPWqTAVi/aWNs6C8IADANYAtZNAAp5fb53qzTEgAoOVcp4kWpaW/xs25oYwER9a9GcOiiVSh3yUl9YHyR2fvahw7oG7/GRhyTVmzg4oswFAJTH/ysCsjIn+peUnuqcWatsxsjpJmhWpf9BRyleMJbrcoX1e1SEirqofLP/3Z7x+yCxrIhtZOE00+UXJw8oirkqNOe4WGyNbIFb3z0bp7iQ8/e3aWuA8ZYOoQ8oBLxKH/La2XXO61rqqoTOaIEaNiWCCg7iwmuNg1gsLnh5FHeyD4AHjIjwNGN1sR5flrpIkN350QpwHmoi0hFpUDlSVPd1jzz+vnzsFRT3lS+0qBjOOWZjlT5uEaVmkqVR3rNYjcJ5rNbItgfGA/sA1y7u00yGoMqX9fKNWSAChHilEOf8JtIfLETIIU3CHvHdOIqtxGLkogbHeWw5wAQZrqI/kH/oyIA+TjUvlv8lvlQl/EAVKajA8uFJRqDOcPDn6C9spS7EAhq4qLuh30n8LemyUmNOg0FPzQeAzAAFEzFnsFIu4xQIkI9C/XrcFTUwvuNmXsn2LCqn+croAEamemBgt+KcJ4tGWDmC62AVic8PX/8Pcovx0iZZfTqPZSlwLhxTjPzoC/cJzsPsrTRDDObVNEDkH2jFgPXjJa8LAFVOiLTA9zpBnywCaOxAUDqTgiiDaBx5hwNTgFM2CnRVLcFeSPcQ5XCUjVGQsxG01OhgMJWJjjl2fRwri61QU3qAx02M/pH58oEAprih+qUTLf5BFu4BiCFoAP7t6i+HWCRXVHpTExRBZOphnoQmD0x0kXptBK0MwrPtiLUyNjBumkT3g/rr+jWtHdhuBZHw0gXL2Y1ZQGy4x9eI/U1xXlmmSjF1hPuV9kjtyMX5cA9AbGbUqTy/DqjyZiIrSA4LKDBWNTpCoBOOmQL7bTVmq6Nlcyv+K6l/+C1uU8Ktzj3r85bDlJTH5KsWHDviFab01gL21HddzI+Waaq/ZVxDKEf94fEfwIAZB8puPVawDwP8axGgeFWm4bD6I9HMYDNIOuULFoyo6rUIbO7xQyTDBjfJiNPPgWWCguOKKJRhxdEYxYgIwiiZnQyq1WisvCl+xJunrlyOFF/4r+BaGEEHjEAUGVj5phFMerQZ82/AIDEBa55Tg6pBh1+2EmL4yEx91QNUWk2gBiMjNoIDJyHzHumASIsMVJOsZPzY1gLBuigFw0A+LUyAkkB8vDTB6j/vMo+QNi41MQHWZtV908V65K2q6I0pQXoGwA0tGMl3vKUQbbzJbpE1UVOlgPt12MnQoEAhYksa7Q6lULM2vmbJeG1e81RB10ozMUSeP5GdiJLEMN9nvtjOo25HLBGytqS/Gxag/PNrnECAMo4wlmqfS0uuRMzEoiVcbNiSZI5msXB5bOZgu3VJ6coYn0n0Z3D/IJsuambAiCB4AZRP/wXGIAZsAQ9AAWU5oABwNS9biybnVOkRmpUDg6jZodjT3l01D5G9M+2z0gLgMbXhEym1Sj2AwMgRqrU85oB0DAtODOU0QoA5GQ/5PVZ4ZEAQAvcAEg+AzlTgj8bdf4OR3UbPGYTGNbDCQiUR58G1+N5k1Yew3lDZJjw0/qOrK+nALOcY9FjEqN6whzxiqoSaNwZ6alsN3sdAHg3UVypw3PaEq83LN3hioYhK4MSgJKZsF1zP36yA1Shq/6/lHeZ3k0QUMRtlYMpDtXOpAAAgACf/WSoCL7xXsjXc3aFvmLiKMWx3G/adykKo210aSYo+gT8JfCwQ6SBR4qnWZbFvsvBDp2WgwhG2skMOMGSgQUV8HaOi/YTnV7T6TTZOVWMNVUA9ZvnM6P9dwSfzrPYAr5AnlcxjnT0VSAiAFCVSFqxJoaVDU68F6x9yGdpM0hWjf7PY6l9kVnel9qDP+b98/pLozkDIoF0FVj76RVqXx1NZb9VhpnMbMN0CMzIL6r0OFkPB0jWtKR2QpojCZFzzSlCx15BW+vhkCLAPhhDt4jmPrPInqlRs70EAFvN9aZalJwtrrZuZAAwQc0RVHYC1DCEVBJrM9BnsMzJcbqdf52TznGYQMaYXMdpWOSk1XnrEdCCfl2RJcoxN/MBRD9zYE0FAKwUYoSeUWVx2n7YGe1zwVj2VandqwEl6lKWKnnBsHytHFfM8RilGrERyPC3jfoJAqx/SABABJ1UOeteTZuTEsTDQhVGo6LX89JmyOtn+sGHICMNGAkCAI9YVfdg/48dz+SiJVSRYphpDWxaGgzQbd3A/0CNpvNPqlGlADIWgtzOe1WlTHSWqaxeMvsgowKK+JZ85NrC+Ml9q+VrtqDF3WYuPOtjmfrw3IrCAPB+e74/CSRJ5zqnjEuHoycAdfQ/A+ePvyIImcb8ClSmyJAR8HhCF2n+Xidmqf6HGhmd5gQCej31B0BKYIvly0Vzm6EYjgekupWjF8il0x6CvkdkizMDpyxHbqadzj+j/2zYRA0BGQD/LlMGYgHEAGBYkPZtGmwa1woANNoBOf/UdamtqgMAA3Lz4DJImcoyG0jGgJ9yJozmsRfQKjqNsg13TmGkwt39CGhHbOzVwwLXgj4gcp+530nNJ8OIVAJAoTyuvm9tgr8JyMU/TxDKlN9jAACyEmQAVMlBP4M6+moSZzo/S4z5FuzFn9a62sclBZbDdqoggHvIrBCZTQMAAH8AgANOODAOOu7A2Hq7x/Oc/vvP/z0+eOkH4+6P3RV77L9HnHTFybFss2Xl3Tat3xhf+8x9ccXKS2PhkU100m8+8aB486qD4/FP3Jqv8Zuf/SZuvPADcdctd/LvDjzhwDjwBPxc74Gfv/+d7487PnLHIgDw6oP3iZOuXPp+m+Krn70vLjn6otj4yMbY+5B94tQ1py26JjArv/rxL+PKU66Mv7/rm8Ve4rov+vglvPtj91zJa12xxYo4/6YLYofdX8zpej/74b/Fe054d3z3vu9FdwbtqWXrcnBPBiB4pgkAyvNdAgCmQ+2+Wucgu6fvkaLPgKWeiurnkwHKHwcACiZS+JuOWpofM5F2tAWoeg8ne1IDgPp9fBxc/r14noFYM7Az+n5qILIvAs/LdBIzCN1RVj8eM6WO/cwpltzfCPqobvfEXndLBVuxzbJZMgCtNlo9MoZi+d4E42050S9zE41iktRs5pGM0ikWqoQTpVOULxytKPHwIHaB8wcIyPalECRthADKhq7IADNXY0QqAIANgktWAxmNHp5ymEpSt4pqfL2Z8/I0Q6ME2ZJE7i6rU1QpJyxnl60n5STVQEF5UTl8GST6G5e3pcAtAUD+HjdMbjwYAAMA0I6ooIAKHo4rHWZ29SqCOiPOnCXelOqog9YmRMJO1yhiayZ56V7T+Vs7kAQmo4AOAUDmb3PQRD2lSmgzAYpGUGa6ggCgDPNpkCm+n6K4pQCgYVZkqLtAsS6xNFT3fhII0DhOqgj9tWlaRX/DBlPKnSULIMSvuwcAwBOEGYfjTwCAPgDYT3PLZlz1kgBABoUUf68Vc7Og4PDfAgCdLmi5dszOCAAsn59xJy8RaqAGGc27lS/K9IYjROyI+hXFAwRQvAdwYEEeo39S9BrPy72tqkl9+vcFAFDJIgX1gltrqypAHSnLOYCAz10GCXD5unrcIrqQdukpJ59DhThTQPZARlfGWTSuqGP29YfaGAYafSZIKzad5HROsiGQZ29Y5aw1svKb2gbFd4y0HNXRoPOMgc53623mjfWDRh+CZ27xsi1rAgBRnf59t2BkYyCmPDXNjyp0ljZWDV6KwEvrVKqHMg1SRf1saFQJughdssrFIrmsN885Izu/4ZVxytWnxHe/+r24+uxrYtsnPSGOveDo2PqJW8f5f/eOeNLTnhRHnn9UrDtrbdxx0xdidn4+Dll1SOx//IFx/2fui8uOvCh2fM3OccKaU+N793wnrjl9TTz+SU+IlZceG9v8ydZx7qHnxuO3e3ycumZ1fPfe78TVq6+KbfAelx4X2/zJNnH2W86OH37rn4vD3uct+8SRFxwV15+zjuBhbvlc7H/cgfHmlfvHPbfdG+884vzA7xxz0cpYc/qauOPm27knXvn6V8bxl68isDhuz5W0u09/ztMJJp674/Piu/d8J1bucQyf68pLjo3XHLZf3HjxB/jeZ77v7PiPX/xHnPTaVdGDiNT9/VW26+DK9pXj3FMnUX2V12nFBI1ksiQvbbt+aGFwY69KRUb+nJ1wHx2g1E46XUICgIy+5ewl0k6Kv0mFmMtnfr8BtAls8/WzgJC/YX9ZQINTAOTIqkZIYsQtSkefG5wdD60bcqqsGS2CToBPivmULq3AdWubOQEADORRG0gNFJmMEgCoLh2iJ0Wx+pSiOOfDS1gj1bIiznR4RHShVpTpHMkA8FPNCeDs+jiEELN57KwU3U0KgJTVIgbAAID97NHoQTmgJkJpVO34W0RjKYJL518eMFaetZdqrMP9Z++xKJ/jncNkQNEv+d/WIeQ9FqW7gUKuByPZHEFrtecIACDAgCgqz8gqS3Vw/XUnMACoHL8Kg42/W4BGwCkwUWgu4fJN4qFD15djWNOB+2mpF31GVVbqZ3MQGkyWnWiam65PlFqmAMiQVJu3Qb36jaUpgEUAwJRpk9PN8F2IFYYZnQSLDiRZgFQIWwQpEakAAiGKnX+WVRJogNZHZz9/lUgt2OCHDXOYe5agj5Q/627h6MEATGNmBgBgSgCA7yMFAEAwP4e8tXQCYksU3Ypun0a/jwFKqHoZU3APhzcZdwQC0BTLoryk6OnITZEzxZYAIP9dAIDEgRs29aUTgIiwCOwaIEyRlYc1KcI1M8SzinVWoyD1FVU3T84pt/NMdo1UPs5KNpSi2Cg0h8H5aCqMPX7VZk9q5ZKDxZN0Aye3OJbkyBqgpBXNBMIqUUPgukFdZzXkiCWxOQ+vpFDNKIla9c0ZCotyrUEteYEKABC8psyUZWi2f/9fAYArXvJ985zl2T/8nCPir49+U6w9+5r4vJ3pnm/aLVa+c2Xc9v7b6BiPesdRce056+LOm2+PQX9EALr6mjNih91eHBf8zbmMpN9w9JvimtOuji98+Hbajj0O3JOO9rbrb+W543ucviY++wFNsNzjwL3i+MuOj1uv+xSZgDyHr37LPvH2C46K684GALij6KNOWXMa3++sg86Ipz7zqQQAa89oAAD+/rwPnR9//rxnxkHPPYBr+sFvfzjml83Fw79/ODau31gAQL5XMizn3nhePHv758SBzz0gOigjNQBwZPaolEcCAEW9jYYoAYDYmPyfoUEKMJMNaMrhG4FGZZ9qp1//G+eF/oc9NRbPd+FuxkHOaZqVTiLfhPu3GEwPMSogUoFfnYLRsWsE70V/k6C9qkdQYK0zQaYw01lmeNmnhbN8xDVkvwLGU4+fmaErQwTAB8SDpRa+iLCt9aHamZuYHZLq0iRFExpHmxetpUujwcPE5iSK8goAgLF1CdywPY0BDSZqoRHBZJvJqrSD33JUodoP9z7HNSOSq7pF1TS/EV62daSTr9AWc8UzaCVr58GFR6ogRRw5LEIKvozqneFhvq81VhVA6gAUqZslcF6T68vxswIBHmsUAAALyGe7F0HdqIdX5Nas+b5YP5YzUtkpUdzGUV+irIzCUjTlXcwSb2sBMhWhHK4Fj0SQZjSyaxcML2fKmwJ1r2/VqTcjhfEW3d7MogNVQKDXuc4FNhSZc77QVXBdEzGLlaBjsiAoDXBqQaRkMP3WiugDmDgqTRZAjIEcGdX93HttDoaZBSNgQNAMrHJjH4/eRGQPxy+qH2swjS4jf6QCptGbQWcu/DxixXKU6eB70gxIe2BNgCP1hYVRbNqEz3GgNftoBPEoov8WG2Hh4BI0UCWvsqQMhHLeggCyygNV/ofzMtEMezcS4t+bKi9pLwp3U/3t0qvS4ATrjRSg23Db8Yvhyg6X0tAwWwBGwTXb2HsQcLGRlweGsZyJa+u8psOGBN7UcZT+FU4jjpszRsPHaF3RCnPHnk9RoqcEMPhdasBQxSNHn1lUgY/mU7BDlQnZspjRG+ul3RWxjuwNAOq9XIvMGiNte+fIFECzNAOqStvy3OHsv+BVL4ozbzg7Zudn47v3fTe+cfc34p7P3Bug+XEbex+0dxx13pFx7bnXxt0fvVMi42jFm495cxy6+rBYd8ba+N2//0+cfsNZMTM3G9+797vxzTu/ScoedD0+nr/zC+LMG87ie3znnu/EN27/etxz21f0c0elAmWt2PuQvQsAuPMjtxcm8o1H/XUcdvrfxZrTruRrHn3hyrjmzAQArdh9/z1j5aXHxU9+8JM4+bWr6EOet9Pz4yc/+HFc/AmkAKIAgFxHPN8X7/6SOG3d6fFvP/y3OOX1JxNU5mRIHtt08gkLyQo1jl/BQvqZFhvOiQGolVRNHwQ8N9rVbN5jICcWDCmlrMd4bAgAJi+r4ZpKhNxpqEJAwFzN8iAtWQVInIWjFFcaymQKsnooX7+w17Tt0hgsllWJdciNnsw6A2HLBvk1AQB+ka2a3fHQp4JB9eMQtkwTALCBbiWuU39iTkObQ5ZWkTFzCtmhjCVIah6i8+f+7nmrlQgOf8RBryjB4mx1DQ4Zt6YxaMGIKIfBIUEsEVLeIsUjREE2JmX4TkY76GbgaVAU+6WQxYxETsljZOUoPylSAoAe6qSdAuDiNu+deSm1DXXvf6cBCALgYHBvlRCw5E7rckDXTfNpGgAAdAxbk+ijAlUcEB9soUeryWIUC3ntIDwjLUnqchobBwtS9CYAIJtjIQ0AEDvuiWHhppeYorA4nBLHa5UBVSc4PCdpNeBAWbID55Ld6ioVUGdG44JzUzfMSdP4o9nwTcfEcoThAFyDSaPvklE8UymDMz+sXZhROh1Jaxr91phAiu1cfWgcQuj3naaY7WA8bMdlgKw1KYaFJaIeNiTQg33fJe3faUPJ/mgAwBRAbxrzy1oxO9OO+WWzMT8/G/NzsyoP9KHbtGlA57/+kX48sn4QGzeOo7+ATpgQZLaij/x+iv2yJKnUSNvhu6GQGvg4BQANAKbZoQ2wwQO7CUJXYE0F9lSKt9itsZRyuZUznYEa3jDCYSvthoJlV08zcEmpMl2Vqv5WK/oUaUq8leyUAHFyhvleYmeos8hGNcxf4jlYm4Pro1pfmpAUBBIiFsPf1LswbcfUUJYUyA6piVUFAEzXqvRT+4pX454ITUMXBzIZLZZqGtNFlY9QlNYAgNTm0MEKAcpO24JL9Cv9z/a7vzgOOP6AeOYLnhmbbblZ9Df1497P3ReXnXBZ7PKaXQgArj//+vjix+4mAMB77XXgXnHkBUfHujPXBhz1i/d4SRx4/MHxzBc+KzZ7nF7jq5/9arz7uMvikQcfiR123SEOPPGgeNaLnl1+ft9t98Zlx1wSCxsWCgOw58F7xdveeVRcf/Y6vm6Cmz0P2juOvPCYuPastbTvJ1116qM0AD/+h3+Nq0+5Kr5333cXidiuunsNX+fY3Y9pRKcYorXu9Nj38NfwWj908Y1x87tvVvrTD9eWS3yQ7Vn2H8nnvxQASINmbVMBblklkeV82cOh0QbUVH6688eCADhT6Vfya2ExmYIeKH2WZdSV88frqbLBgnbnTtNeKqHalAHW1wQA6zUaKQAAIABJREFUALaVmLKK+gv48R5n+tStuumjeSZyPHDTG0Uji5XC53naAgooAgBkEbLyUWWApZkIAcCsGAzWa2Kh3aKUAMC1vkU1LhCQTpAL4GiVaMVjQ9V1DS1cp3SAgwm6AiJXKgAwv9nyuPDWy/m+p+93CjfXsuXzceZN58bzX/kiUrbr//BI3H3T52PdSVfGZXevpRjm9//9QGy13ePjqBcd5ghXt4trQiog22LSsdMpeya8DZrqnFVew4dNB9hVMIRyIjAUaGxjRCpleQMAaLhSKFgxIVmSlc1TkkYdtaax0BpTsFF0AnXPftOdZBfQwa7TjbmZGaZR8OCxgQoAKDlY1xvaSWtUpFqdqqlaBQCoCMZ8hjTWqH+W0hRAIw0mNAGY78CBM9mOzqCwPTMjytqAJdc2S3+y90ICxCZPBiehsjh+NSUN1wzDz8i/NCBS3ksYSeJEvM64jTJIaEjk/BVd2smIT2Qki3sCoEFFADUBjCxdusXmTkpN5eszBTCLFEACAIGAmgFAGqDbm8bc3DRm59qx+WbLY4stNovNViyLZfOznEEPJ/bQg+tj48ZBPPTQpnjwoU2x/pFhbNyIsh0474hNI6RyUKqn55SpA5Wvg743g2MQqpQAKH8BAESwCQCgOM4JaXjObHQy0DArlROq3S2FgawdV+MrdepElzG1GmU9v50/u3rSIapejcYonRlSfFxzt7JNBbysoeyIW6qWUdUEoe4x0urEeAi9kUtePWUyDScFgASn6RqaKEq5dwk/M5Iq4gDnTZMVkIF3q203SMq/YafPFOr6zJTGYGYQGSn+H1IACYDqCFbn1r3lK/Esex9YF/TkZ/xpHHbKoXT8n7r+U/HzH/2CAOB9518fX/q/vkQVOWzPG972hjhs9eFx9eor4/abb/esEHEdT3/20+PQ1X8TO+27U9x23a2k6mGrcK5xXU9/9tPi0NMOj51fu0vctu6Tce0Z1xQl+R6HCABcd9Y1cddH7ig+8I1HvSkOPf0wagzw8fZ3Hh3Xnrk2vvqZe+OUtafF9ru+OD58yQfj41d97FFlgFd/8RqepeP2WOlSzmTFZI9PvuqUeNVf7xqXH3dZ3POZexYBgNrxF11Jxag+FgCgbTGzVAIL2zk8O/otik5LVNZoxSrm6I8BgLRpNQDgTlwCAIoWoHohdR3UneTcgbxej/4pfQASAEiPplk16fyL7gXvm+3QWV2ns5G6NllyMdnWdhddWw0C2AlQE58k8mKWgDXQ0gPwzScwcDPuU9ymoWGkDitkA4ONVnI0iZg9aQvrMNedaRS61exw5kY6QQOOQQabFhZi08I4/vTZT4+Trzktnrfz8+P79343Vu97Epdzv7e+Lg5a/Za44wOfjbtv+lysWndGbPOn28bZrz0l3nrpSgpdQI1t/eQnxAk7v11IyJERFiedvxCXERlF0Ohk1/QBSABAB+YhFlhJ0CyoaMAn+w9YSd6djJmHyY2rjZEqpmYnKI1irOnDj8h/1EM99aMBQF4/p0UVOjSdl5TteGh9djNUkx1G6qiKyLnmWanBFEBWlgqZaLa5Zh+wrtUGHzQmImLUuLOeOtND7jbHvvFWy3OTdbqljW1NYXFELDpXYRiTo6BCc6dYjS1nWWBJZ4lolJSvSy9xoRgmBCeekyABSohdwaDEOEYd5KJ1WKicrTqIaUwz2CwN9AEAQDtNNNMgCCDlYiDAGn+kWKT6Zy/9NhqlIA88JgCYncX1IO0B4Ix9NIrZ+UlsseWy2HLzzWKLzZbHNltvGU/YZmuu36A/iA3rF2L9hn488PtH4ne/eyQefHAh1q8fxEJfAGDjcBoDlvVJOJhtetUOGOV8Pf4MrbNVNugWwmyriyePUr4EYB74hNSD+wSwmx27B6plcIIAuUS1Q4SOo4dW3XjmpEUxaliiRDxTNjhyRYhalmYwIADCmRQ54yGFssWm6AzIqZqqzQ6Wk+DzcCeYRkxV5tJrDHn5uWIXiXIzR0nErXNFSEDQ7BrtrGRxp00ScC5JUxUEwFN2pJNzosM2XawmLk7PJOPooD41RznuOLUJ+qogCNdSqgjM/p178/nxjBc8M0567Unxq5/+iuWi+PjEP34i/ulb/xw/+Po/xNHnHx3vf+cN8ZVPfYUaKrAiZ99wTjxnh+fEGQecFgevOiSe9cJnxar9Toz/+Nl/an2n0/jI9z8S//T3/xTzy+fJLqza94T41b/+UvcVrbjlh5+If/77f4rL3n6xgFW7FbtXAACag3yt8266IJ7z4r+Msw48LZ76zKfFUReujOvOFkiA0v/yz743tvuz7eKit13IFEPFzMfaL13D1yEDUDnYtAN7HbJ3nPCeVfHxqz8eN1z4vqYHitm6rNQQuywQo+oQMSspeE2Mr2ffdDzMMlVVO6WCSPdbqP86VV0xPUvTlI0F179qDROuaDzs+1lXpX7+I74XTbt6W2QqIIMhziFx4MGAJ0u/KS50v5PSdrrpTZHXhC2ldNtigFXAguccJPOc/VV4H5u1OiKLTRmT/iVFhpuUHoA19Oh37pnYEFvB+asndE6Qq0qG0vF5OhYQEiKhXLjScMKCCkQCiOL6o0Fs3LQQC4Nx3PDdW6hEfeT3D5OqWv0aAYATrz4pnrvzC+LsN5wUv/nxL2O/I98Y+598aFx78pXxVzu/ILZ76hPjv3/1X7HdU/8kznvT6UpJZMOHVLFnyY4ZAFZIAACkwI1aAIkQ05mlqI5BDRgAD5lQS9FW9Nj3vKEg+Sjq9Ee1GWrxHPOX+EQKIhusZOkKh5OIfuUzcPqE0Xk1MQzU2YCdDE3bOv9EvUIBIR4s42eSQESahDR2EuvBWfKwcQIeWh676YTCUOXLaNycq2UdMgCAFOg1hVUDgPr7OYdBNJga+WA+BClftljWdC/RZrqOHAyVYlB8JeXfGsewPSIAyN+RVkAHiFEeWomy1alL9zi73oN9sP/HphvBsLB/Pt4TqQcIMGHAUcs+Id0PEDAzo14A7Q4a14xjflnEllsui60et0VsteVmsd02W8W2T3h8zM/OxGiAvH8/Hn54U/zP7x6K//7vB+OBBzbGgw9vig0bh9Efogytw4mYdNisHFDb3hT/wYSg5K+PSJCNRzJ9o0ZA0BEwqs/nW9IJivQJ0sASgDFAeiAb3VgrAJUwnCyAFmuMuUlRW4z3AwWpeSEAyeoAKIGuWCy9L52eAUCyYyQf2YnR9D6dlCo1ymCjKQAA20Fa3NcY0ZLPpwYgO0Mym1miKR5V5pB1yJiuIPmgbpHcz0UZkJNOdQ9ZTqVZHxLgZqRX8sZ2DASuBhVpyxIAZMqRjsOMnUVR0j7Vw2BarXj14fvGURcdEz/9p5/GjRfdGD/7yc/jiLOOiN3euFvc9J6b4oH/eiCOOv+oeP8FN8RXPvmV2GLrLeI1h70mXv+2N8S9n74nzj/ifCrqj7vkuPjpP/0kbrz4g/HvP/1NHHbG4bHrG3eNmy+/KX7/29/HMRevjJ/+40/ixgveH//xb7+Jw88+Il7517vGRy+7KW55103Fr+3+lr3ibRcquodzf8KTnhCvfevr4w1HvYnR/kVvvSD2OmQfpQP8O/jjXd+8e6y68pT40Xf/JY7f69jSqwE/W2MAsHK3o+lwkfPfcd+d4uK3Xxg/uP8f4uiLVsZO++0cF739wvj6Xd8ouRo5yyqVZLu3FABkwIIX16yN6iNTLqRikgpvAiz+ZgZiaaeXAIAEKkud/2MBgCk6tTrQalKdgiRWlLnEWVo1Ypis8pliEJl0Q8ku5DWD/gdDgOqgFIXzb40qTICpqqW0qm/OQQoF2AehNJ6Tb+Ne36zTIwPBOJeiG9c7igOM6bSa3U1xttTkLE3SSihqM5XKM2gVeRoEfI/Uqlcy0TdvGoiHqpyIwQgMQJ8lTX/xsucHcksXf/rdXMTV+67igT/1+tPjGS98ZhzxgkNooHY9cI94+6XHx8fffXN89F0f5uFlqUYP3eRkdFJUx6/5kC1+SRGMlM1qTiKaUqKg3ASaGqY1yo5c7GtPYRkazLBDy6KOdyXF4HKNx8qBk5VABIL1ZktZIUAsljrCuaxrDCPift2uYc5cKzbGgCIoP27PfCYDUDa3RZpZW50iGB8Q9MIu/cGdCsia0wRsGvDUOP8Uz3GTt7sxsDagjvTxrPE8Zmdny+bGOrCPPecwYN3gbOT0cThE/fd0UMww0YAKzZTBPAQAnIoI5z9QFYWUjKUBULIGaJErZksRPvUNdvT8PjQkBoQ5A0BT/xB5TKIHoqqNsbGoDkAaAIyA52W0RzG3vBWPe9zy2GarLWPrrTaPJ277+PiTbbeJFcvmCZY2bNgUDz20If77t3+I//qvB+O3YAEe2hSPrO8TAKCSF5UBcNAcjMK+AarvV/e/CQEAUmSaeJcAQCkzNgjibA6DVztLvIYaAKnePnsSUBOQVsR9/jMFoLNqJokpMzlSCf9Ubpo9yyVSVR+QPPuk3D0Mh5LhJQBAT80CR5NkWfrHaYT+Hh25rQbAm5jbJlMrmCI9TVYm1GesQeB1gxXtoUaj4sRATmqsGtaoHbgARfZXyDTXIidQT9FMAFCDAPfJyPfEguDf+594YBxwwkGs0cfHI394JG6/+Qvx3lOuiFe/Zd846b0nx7IV6gOAa1j/0Pq4/wtfi3cdd2msf2gD1+OQVQfHwScewvLB8ho3fSGuOOkKrtRBJxwUB7lPQP787pvuiLUnvVev62muux2yZ5y0ZnXJ7/P9Hlwf37j9/njvCZfzvfc8eO94+4XHxHXQH9zcCAXP+sB5scvrXxnvO/e6+IRTAXjtq764lu9x7G5H8+vTnv30OOGKVfGCV7yQ9vmB//xdfOCd749Prfuk9U9mJSsmVdy0x4kXgbPz3WYss/qlcdSLGVbaRTu/ZAIynVP+xvsu2Z5kAPI51/+d38vgkClDjpR3sUlhoAwASmVcBpQGw6UTIewLRIJinhgoGbTk0KnBcCAWI4cQKb4Ui8vSZgBon47HYJ4FJAyGvBbkEVcAALCMQJ23lPp2CsARFDqu9dHpzwMs+JVK9mwu4NG1S2uAXQub+bBFhyZLrgwAMPcYndMwHAhRDmulpxFXfnkd7/KUvU/kobn8jiuY3/+75x1Mw7r7wXvFkZcfH59e98n4wDnXcvGoLciWjVa6Z011LmB2wdJiIwcqANA4QaMs7xA4/zIfvbov6gMAjEb9QjkuLRmBI81IflGjFr82/B+KmEDDd3pd9Vdn7TcMvpwkmG0J2dDUJtuYeuohoimOtDXVhOeQqvrSoS+pp8yE6peVFoGjGboHgksheWjQ+tLjUl3WlZF/On/PaGQnSTond1yk0XTklQAg1bM1AND4W9ybqvTlhDAyWu2AOYnNlCz3j2dUqM2t1eRTpI/QGMUpArautqLdNNpoNLSDNwhAWgMRvnugY00zwtD8CQ9kolQCkT8OJlgEpAHABoAJwFmZRqszidn5iM23mI9tttoinvD4LWK7JzwunviErWPzFfOkLR988MFYv35T/M//PBz/87uH43cPbIiHHlmI9Ruhe0ElQFdVAWx9q+mT6BvASZkYl82vY6YBmA/MFsnsNjh2I6CMkLMBgoZ1ITpHHwLYIfQNaLq5Napg9OLg2bEQkMaM4NPjiTkEyPoRnv0qmuJ8h2r+hauCMrHIxjtmALjl3SxJOc5GKU3Vf2PFi6i4yf3nzxstgOWK4EAbps9qcGFblWQmRZ97pLFFesMc1Yy9lvsUICcp7RzTnJVEeZlprDOaw/fpREqwkWfSaYsls0r43sxAqQKpFs+W0dTttsZEmxGULWmcjYsOykKyi56daAYArMywfc4uewmW1Mcuy2YbejvXqNxTrmc6uBIxN1Gt1rIR+fLf0p/r0S+Ws8uhsTFaqia1TqXm36lUCsaXjEhOvRH2M8u8F32kAtS6DWswpApdnCbgXremaTGAXPKS1X/WKQAykn67QrubWWNwVCpBajVD7jvZMPZ1eQwAkJVMAAAFgGd5qu034+cJZtIIGAk4u6NkiuCLiiC7z5rtWt6bmWLwC+RkOZBAbQZhbHVxcERwziV/DIdHClC1hVwMl44xhUAH1Ax9YUSwqO5Y5XBEO2QBNK0NxqY/QDtDTThDxHKFaaST9jyBK3b6B86MZ77oWfG3f3UwT8DuB+8ZR152nBiAyz6s3B4ntfWUsvAi4QA16GnxQSOKcjSZNfhpnHJDsw0wHa+EdxnlaMogxrludLpEEREcFRzfzAycWafMeS8AoCo74dRB/I0HFTHfikMBw24AgCoT5Xq02SRgUwzExjcwgHUVgAEANraqB5qceqLfmhmByrjcO0WQEAZmHwYfXKYhJA7TBnPTFkRPyEGzfFOOhACAqFjNY8AApGHFS9QMgIoygIBB/6POdoY5b3YFNBjiNScAIAWtFBVpwMkwFhY2lui/HufLSBY6geHAnc8EDgoT4KEasxDref4Cr9NsgYolJqz5R+Fmq418HfQE6gWguv9xzMy3Y8XymdhqyxWx9VabxTZbrSAY2Gz5XMx2O/Hwww8HKgH+8IeN8fsHN8SDD/fjkQ1IeWHPo6MfnH8NANA7A89fZX5o+UsA4JkQotBVMsjuX0M5BRyz0k2Rtf9qp76wABV5AwhkF9wUxNPQeHaq86wcuvLoWSKrcdRN9GGrHqX3PYcI6bPZIyU9L2db5jk4ZVFFTjT8BDeKTqnfVKKxof0XiQF9LRYmigGR204AQMMKZ05DnCxRWnP9bgIAHLJS670EANB+eOJe/rUAhueK2PAWMOAqDjrjkgf2RE0Dgbw/ihitr0iGoKQiDCrS4SmYaQCArt9XVPyeVkyV36KWs1tnCuioFcIeclqnlOE9ht+jqLvq81H/ioorHu3gl1YF/b8BgIlnNMuX5N7xjTk6J1PnsuB0dHoPsaXlmVgHkLl+tZRRmnOp8899UgOAGsz9MQhQAzXsQNgBfSSjlHysDkvOs6h/p1wvAqXEP04DNPl6nRdoRNJei43Tvje+je6kGx1O6E3brLXLq1KlgYWB2K+uKmgtmzEAoAhLjhztT2nY6OfUI5+TknIUKENROG6GQNwYHNfoBjkUjKExj6mI7PlfjpwfRAqJUNsPsZUmhamxSQKAd999Na/qxD1O4PuccNUJ8cJdXxRnvu7U+Pcf/zped/Qb46DTDo11p14VX/ronYUBYLMGaxZwcNWL2W1ss3NX9qLn8KDFtcmpmE7qhwwAmxdxiGKh1lXmBUp7I7tBASTxwAMAWPz2KABQxG86nPhliKiYSvGsApXsSYBFIDDQw+QsewIAOakEAOOukF1BzqUgVLoE1T1LZJfOtKhic650GjhbLFK9EoMUwV82VUHpIzcXxeAoEUSUokOYuf5s/pPdszKiYT4Z6Y0sJwR1RdFf0v+O/jmP2mkcm3VOeeOQJDX90fS7UfQXNjWKc5eualiGKgAIAOgJDAA8XSv7aqOlbzbi4HM2SMjW02gIhDgNg5shCiQDwBQAnts0urOtmJvrxJabzceWm8/FlitmY8vN5mKz5bMx2+uyjAvNgFACCNr/kQ0jRv8bNoEBgLMXAGBvf54B/FssAM6CGADNCSA4tWAVkQFSL0ibsXcGQZKes+YLYFlabCSjFIEAgRp28SByjSGC47pyPyv/nyI6dvzjvHdNzstmS7RANHytmPVUzNSpZBVMdgIU65iKZNEFqcgWC6Wf594x36mcMrskKooU5M16ap01uk6rvOUMDQAKnQCdhoMBA4Clv4M1loGsmr1wNKteJDvFZV+ORQ7Q/5Epxib6tx4ge4LY6ZcyyYrvyMZVxY9XkXKmIZJVox1zyrtWheeypN4hV4rpmCU5ddwVqgo4npkAQI146vVb7OSXBE01G+Dy1MVR8dLhQc3fL31dktPIo7oVMN1/olnrSiBqxlkkk+HJr020ruoW7v0luX/eD6koA4D872p9sTYJAGrQspT2r697KQMABlk5gJrDaqaZyhYuBgn5erSlrioj+KuGbfFPIBL3tNrsv1H0LjBpk1Z0Ru3oTOkNSuMrn26lvLJCgGcFujMJwlvLZmen0xEQiGrKcVA171yUBEwNJx5xwMmYc8RZX4wIG8KsNNBjU6wJAnIQjvUAWRZY8HlO6rMQh2Qb2QbRn1I/t+PyO9WAYtWeajLx+iNfF4ee9Tfxues/G3e8/7NxwjUnx1Oe9dQ474Az4kff/mHRAGQKIPMmfwwAKI9DvlOmxCeKXeUsqNLG0tS8HmjpNEHWAIApGU/71XAaC4noZNQ1KtE7mQiXTuJ1pWYHazEjA+uNmRP7cnALpsbx2TCf6hSAJ48hekAjpUcBALAoqKdmpK7oWtS6DKiazSjCS4VGTixTviGbMSWtqTp/TIvL+mYBjhxuI6uUTXuEehVRpXFPKjbXQ+vdAIB6GiD+LcWqEH4WqxCUIOUxFTMFpfoEPXbd510prCYFAFSMFICeI6JBNPABS9Rl4x6lAZpOXAQsFgmqnzzYHCwIm1VreBB1ALg3fU5aIw4HWrGsF5sv78WKuU4sn2vHZst6MTeD5sNwImjYg26Ak9jUj9iwaRQbF8QAjEYdNgUCA5YAAO1+mduf6PsJANQjQuCnDwAwXAIASgOljlsAY9qfmmupnbDbXRsAwDzQGBgAyAtI7Enlv98vGaF8bz1s7d85cIgGg2RS7NU5VKpoMtLkGcBk4xbblFp0WwMAMJSZTrL2X6DTf8+3su1dTDHneRYASEEgWQBuhoaZGI+aen6xUF2xBuncs8eF87BLAQCDoFpjtOTfpOI9myCZu6xt51nMDmPVC2fAUjvlwtq5HJQ/83PIP833kg6jEQJrzLN7amDNKQ5Vaocn1/4p1zCdXHld26Z6jfP8AvznGc/cOP6uCN2WNl+rUgW0ORin7VkcCQBoJ21r8EXV2m5HXVHri9MhFoNWQIDrU08urf4txsEI1Dn5GgTUz3kpACj3SQxdUTDlF11+UABkdgBsQALfHyLRbJsNW1j5xqSOikA9u5xWWAOguDNsRYel1JoNkP1cnOzQpMTsbok23Nb0tJbPzk7ZRCEHvnEmsRTgzIu7DIGogYNKdFCUq/bIVi9cpgEYBdgA5AbMTkvqxmQ0WEaKqh87UB9VzKQyEFW24l13QqzSilP2Opk3sHzz5fHO2y6Mv3jZXzA63fjwhrht7afUqMI5tBJxMu8jIwAAkE5PnkBah6TbBACaDw1nsQFhG0hNKFPkzeHvpR0wqyU6OEY5aKVp/pGiDqF21VVrNrz9qxmUGSSRfZhJ8biNLJEjRXMoA1QjoDzENCTsg4867LHmsrsbGaMmagfwqVbC2VQFThiPJ9vO4tmg3r+8Pw4IfC8BgJB5plCyM1ymQETzCgBQCFY5/BTUZAlUvRZNXiytsKsu6LiV+xfP77kT2b+Aim+VrJKZQmoKnhPTK21kBGIlTBWoEwCgTSADgFG+SM/0KEZCFB9TjAvV32n2tp61hID6G5TFcqxGC2JAdAOUoBBLNBhuoiZg+XyXn8vACMy0YvlcJ+ZnAQAUtaGL32jUjsGoFf3BNDYuWAMwQhWFHf1Awj+cAQ3lw++qPFAVAqJukQ5AeRjKZ5ECcH9L7QEyACoV5PtSU+PmQRYEZhqgKIJz4hyXrenpwH2L+6Zep8NcNMfLupkPnhW6iGggs6spMoJDhx+UwaFs0EZZwiZX5xRWrhFAib3A/rVo1+ODGwZAA2MSACTZhXevh6TI0as2nGmpqleAAEATlSLVkvsfZ6Vu97oop13R7U2EqLSX/IivOVMFZkHlgxplO1MtXq9GA9DYn3zPuvlLSWE6tZAuB18Jiv2RzJzOpvw61oAVS2QC9d5ydAIAOUmhThkkYOFSZQqulHHq78Ukqby0sTFKADGu8npwHG8pv7O40vCKwkoOpRWbzIi8RP45klpghqlPl2Y3DED2cHD6yPY9g6kEe7leRf2fgIaC12RrmhHBxUZVzEKzxs2kW+dZClhsIn3ZRq1PMyug9jO8X5yZCiBR1JpN48wsMAh3j4Pc9+nHOmDvR9ABJABQFwACb78ZEtdiyqDfs+4C/nKz2bkpUb4NJFENaVYZ/lSW5GZJP0m6NKcTsWQLZVpNCU4mpZKFHY4GZTOoltsNXfw+2oJwiqDZe9Fpoe7bA1OQIE9MQ8UvBGBqgKPxqRBCIcerhkPpJLMTWDqB8kC5iRxZklbVvPHc6E2npOq0EwSog1gi3aTWgKI7sygCzEErbklaVRHg4JHOZyc93Steh9384GRmeuUw8ToJFhoEnPkcsQ9VwxXPZwBwgnFmhM2Jf2omgwg582MCMaLQUkSWVFuPGgenczwhDYijrvdmLtiggtoCbw/Obe8r3y9E7XKWTLF4n8ivNActDwIFZfQeyM3L+eNa+asEg0nxNaRWOWTc56hO6MtpWYOQhkRMA9gD7DmskRkuNPBBaSs+qXdB/wDNrQczMDczy69kaLLzIAfkOKKlsEzNg/D3aBlMYIBSwS6GBkXMzamFMIcH5aQzMkiYAQDRq8b5DsfteGSTOgLiv9nil9S/HDdTAH1VBuj7qO8HqEFqaBD90ZAAsMigCACqRkGs+09WTX0FmPNm50Xt+6wQSrYGa57pJ7XORtrFot9q0BadoEVMtAmuv2/54sU+yVYUip80jMAJjbK7a2YVhoDCEgq5YuMyVs+oBjfL3Vc6gGo6G5XPbHIlQS0CGrIcqdo3OCxVP7ZfyUTIEVkpXwy07YT3cqM3cIrC0xIT4KSoOA09bQi1OwJLMuYogkEn0oaCX+TcbCseHXlXgjsbZpxF2j+A/CrokE90bj2jYzvvzClzH1i/oTQFXquphFKXzWQMVP65uH2v7ZK1SRIjygECAPA+3QadTZCcEpId0L2ngLGUL+fYSleWLCLY7dFFaSuQUB29/p33zz2Q91x738abC5y42oNVXqUHhX4pwVTxEflMiL7UzVZwAjwFAAAgAElEQVRNohoglqmYArbKvfg1C6PiceeVuE/RiDVYnlCafqFctsES02JgiNEOf1Eb5aY0P5l3AgCAPwv6W5uDAQC1T4RmWuwxAEBGrfkGoqKtGm51Od0sc5A1YtY9gtZXDl6fjlWyqxboXAuX2YK2hS53M7xKjUwFXdVsHka6EA1WAGAyVYTXOH8JkSxWbrqEaZeXiWbUNjAi0sMrRqpCr8zpge4v05iaKYHaEJgl4El0VflPbjr+HfPkZgAslstomT38MQ3LT5ZkSCqJVRDejGatHnAxquggx55MAhO4IPRnH6KKADoCR3N5QAp1ldzZeMoJeWyyYZTOyjxcl0sT8zWKiNGqWRm2NqdxqVSyQcaM+G0AUhgoi9ooVbk74Ie6cM5q+MI0hbkv7inTnapzTecgDoyCS5jOcZ96leR12TiGz1DOgP20UdJH8R5SXK3o9AQEW+Su0YsWDhyjf2didnaGNfHs65697DP9UUrbnFZBygERTAuRJmp6MROgxcFBAADAZEgPiL4UAMC1y4kDxHbikT7KYCEmHRfnTucPhz+KGPTB5GCAUPM9/O1gMOQz7mOWBJdKJYI5bU+9GQQANOzP7Bon7yVnl40hbUBLCaGcKGv8LRiUgW2i+TzPbBxmAMByWLMygMVFfW4HreDCAM9OsJ3ptAo0106wHibVkPVyauTbUjRKhwWD6vJlKkzFAqi7dw0APG3RFSsCnI0WgcbcTCaYtOzkpndttAZY9aLvJgBQ/FU0NmYDUl8Bu7T3oa+O469ePH6Xo3V/8qu4+pSr45t3fGNRTX1NyxfgbAf+tGf+WZx2/Rnx7B2eQ5D2wH8+EB94x/vijg9+voA4MKcX3fouPsdVex5b3KDWOOKvj31zvOW0v4l1q9fEF2+6k2XhnAPSasdTn/3UOP661fHn2z+Lr//7//xd3HDOdfG5Gz9DAHD1l66NF7ziReU1f/F//zz+9rkHxuV3reHMg/pj2B/Ghy75UHz51nvi9GtPi+ds/2y+5u/+84G47rxr4/Mf+nysuXNNvOiVS/9uEB+6+INx4/k3FJBA24s93WrFHofuEydf9ehxxl/7/NfiXcdeXuYjPJb/Z+MwBlIqc2awS/vbCEkL42mnvf9xB7Dr4jWnrYk7b74j5rZYFu/48PlszaxRxz+LK058T3z/q9/THqoqI9AfAaWQ+fGLf/l5HPCX+8fsivm45OOXsH0z1gStnL/wkTviijOuJpOL10An3Ms/fin/9Oi9j6W/W3v71Y+xXsP4yMUfig9fcGMce+WJsddhr2Zfnd/++rdx/dnXxh233CVdzeazvamU1Oo3zLxYCr+4AnJLEsmoxS0pUTZVUetURO3DAU5PU/LQLLSoiGy5mQajPsQ0Lz05UrxurzNrBqBTAACjIj5sOSZ2jw04ORx06A+UI6fqnINe3Je8im4KZWcqGP+tsavqmJa90Imes+bSmyHz2Ulj04k64sUh6PQqAGC0WqNFrBXbCFvUl+vDaAQHDcOW3EuBP3OkzGoK8vXygqymMBhpogqDL1IgYjYoIqRmQ6idFFxWXpRI3QwHRIJAj1Vkx2EyMKbu+FYGKXG6nQ5K4nvlneTqCwNQKYaJ6pccgmSIRC1CBKSUQwIANcvQO9DIy7s5MpRGyMGn89UDzrBI+ltlgqKJBXCHBQBg8h+cP4b2gNpHp1lMY8hyMQgCUbUAIMCJla6JL82PTCkTbLJxEZaKmXQyCe2ONAIcGcz+Aeik2WM0RYaD98ZaWkXzk3ZsHCItEHTow4Go/iFSASPszWkM+2CPNA4YIABpgWQBmAooudxGTc5RvWCc3LSrOP8pnK+YgIzQpJlo9BrJAGRLYgEAsAA5Cc3jtt0zIhvyUSQKuhIjD9F7oXaO/Ht3OiMlr8FYnlLURH9LI9SMzKq8ehN5CwBAQ8NrY6oh05VNCSNTGI4MRZc3NknVLwCJ//8AgACm7JsDWvfwkCBMYk2lOsgyukIKAGCvQ/eJt190TLz/zHVx1813BdqB7/i6XeLYy46Lf//Zb2LlbisX+apkLRJgN+8dcd5N58VfvOQvYs3JV8Wvf/yrWLXmFI4CPuMNp8YvfvSLeMoznhKnXHNaPHfn58f37vlunLgEAPzZs54WF3zswtj2KdvFe465zABAZbDY46fdfG4888XPietPuTp++aNfxHFrT47Hbfv4WP26VfHAf/1PXP+ND8UP7v9+XH7kRR5D3tRsiLmNmF8xH+/+8lr++9jdV8ap61bHc178nHjvqVfHL3/8y1h91cm85lPecEr85ie/LqmA5SuWxXvvvJqH/dhdjyqOvGYCsPp7HbZvHPnOI2PdWdfGnbfcxX4GBx5/QLx5JRoZfTUuRNfDJR91Ckf23oDQwVc29sl+QQkI0M/gok9cEts9Zbu4/JhLORr56EuO5XyDGy/6QPzLt//vOON9Z8V//Pw/4tTXqoFd2jtc1/u+cWP84/3/EJcdqWvCmoAfecNRb4zDz/jb+PT7PxOfv/kLcdZ1Z8Z2T942Vr3p1Pj5j34eT3/mU+O0K0+N5+/0/Pj2Pd+Oo/c4xoJIB7vTFu/7qi+u4V47cdeV8aLdto9j3nN83HbNp+Iz190Wp3/w7NjmyU+II152hLp6Pm5+ZsqcHId5KJylUc5cjyN4iviMuFLpS0fL+tIODRS8co3aaa6dRqAPqBiALN/IBehi1lAK3NpmAKYd2PSigoYAkS1JQB862gEAAEognevUQg4cwnVq3rvz/ZnLqsqQ0sBp2pPFPxatsfMZHJ7rb7E2iwBAEZpMow0Vvts15uYsm9RDfEpey4Ki/Dnuh5Jyq/ixI2ohFfUlcLhu86s561Lfi5VAfqetuc+eAqXaXoyGFC2OOv8SnTsyzyhGgi0d2ux+RsqoykWV2fQ5nMg5XmGplGbpjpJ+L8bKSLrOqdXompoQFJQAoFhroZbAAgFMyRD/VJSs0wJiAMDQDBQL5jOyoyID4DJWpADIALB/vwAAc9MduIc+VwzgD5G/AECvlB0hdaMQGvu8Sd+wZJCOnTAZYyFdKiggkI2EZmcFAABwepy8KRYAn+NpJ/qjdvRR94+Ivj9UamCAun8BgP6mQUkJUBcFNsCzANCVE42g3SvMqSQ5HzaT4gRBYzCO+cHo50wFyFFhrLEYNHx110iDVTEAFsIy5eE0ktkdFoE6Y8hTQKErxJlDnsmsO1d6UfR0I/BUe+3JUI2aHuujpnKLDakyrjgNmEbZQSmn1f75zDN3mtMZmd40q1M7UYAoRX6PZgBSjFYzAHmtCQDUnKmxn4u6CFbjZqmtjVbs85ZXx9svPiZuOGNd3P2Ru/j8EMme/cFz4hnPf0Yc8Jz9Y9s/3TZWr0O//e1jZm4mFjYuxF233BWXHf2u2OuQveLYdx3Hnv83vON9pXMjrueId7wt9jvidXHVSe+Nu2+5Mz74vZvZFhjjeTdt2Bgn7nmcfZIYWUwUfOGr9B7rTl0Td3/4DuXz3ZI3HwsDpuk4/ua8I+I1b319XHniu+Oh3z8YJ689PT77vltVhp1zOzLx7j1y1OXHxasO3CPWnHRlfPETX1aZs3PS2JlvO+et8fojXhfvPemK+PInv6z9BrBw6bGx+wF7xHtPvCK+9LG7y/drp4rnv/fhryEAWHvmurj9ptuLrTtt7alcv3MOPS/+5Tv/EqvXnhp7HrgHJyT+9je/jWvPuS7u+MgdMb/5srj4lgsZfWOE8S3vvSWuP+/62Oct+8Sq96xis6Lrzr2WwdhZ7z/Hz2Q2rj7lvXHHTbc7454BUMTZN57LUccH/+X+vNRkf7bfbYc4ae3q+NwNn2YnRqYHOM58GquvPT1e+IoXxQn7nRC/+umvY/+V+8dbTjokrjp9Tdz1ibvjlv99U8xVY5aP3v1o2f+cMRCtOO6y42KPA/eIq1ZdGV/52Bfj797x1njdUW+INSddFXfdfGesvuGM2GHPF8cFf/vO+PY934nW1itmp8yRpGwga3x9YdzYFd1VQEBSvVT9i6rPVoTF0JeDhmhI4AAf2Z41G5Lgu+wU7DIPNoJpQxXfJQXKOub+wHOONeVIdbMoj0A4NIoeIjmItNJ5euwwa8I52S37/mfHP5c2Zh0pRCwehlLn0cWOqBVjgiMKNDJpSiYajkVQplB1SyxZUoRpzDQ5Sp9qhCGqojh1V1OwPrQCAOw+aIdKLYA75U3BMKTz92smCMCfQy1erj+bkXit8NwmIwkd8Tv131FvAVahjr4SiDiq155o7l3q5sX5xpoyzfxaE82IlpcwU2LLBADZDlg54SbyTwApYID8fs6DVxSbuezcb8iVM0q1BgCjfFkCaAAwbS3QheL9MQynYQCkR0AZH1MxhQ6XfiMZAACKAgAMApAOQFoAKzo3i74G7lKJUlJQ1k5zTKadGIzBAEzo/MkCGACgFwC2HloJKyXgMj6CAHUIBDAe0jg36Q7CEebBkWKo2u46+5wDhsQKoKJBtL7WzcwJSzU1OCiBnZ5NtmjOFMy0KhhBO+Axp6OhPDMBAG1MKrgLAEitcsQIpRCZg6/OTsndPkb0n78mBgBVSSqjxYeAj9smA4SYGUgPkjS937Q06ioaJx7o0ilLff2rYS6LocqU6Tbmw52Lzj/NaxSFK6eGKwQAOPLilQUAgAF4xZt3i5WXruRo3VX7nhgrL1kZr/nb/dgq+Kufvi/O/dC58aT/9aR4x6HviB/c/4PKLufkRkWwiPa3332HOO/gs+OH3/rn+Kudnhc//YcfxyW3abDaCbs37MKu++8eR118TNx3673xqjfvFtefsY4MgNKLYmQLAOAwnXEcv/aUeNFueP0zmXY4/Ny3c28v32JFPPjbP8THL78pPnnFRwtb9+Q/f0q889OXxW9++us4/XWnqmQzl9YB5uo1ctTnHnoOHTW+/aT/9eR416feFb/+6a/j1NedXDRHGU3Lb4l/2fvwfePIC46KNWesjS/cpFkG2Kf7r3xzHHb6YbH29LWxzZO2YefEz33o83HrtbfGaetOi23+ZOs4+fWnxL6H7xuvPXy/uOGCG0inP+1ZT4tVrz0xfvmvvyrsDl5zj/33iJWXHMv5DLvvvzuHJCUAyD3xkj1fGqeuOz1+9s//Fqfut6pcC9b0jce8KQ4/5wgyRcu3WM71+ujlN8ct7/lInHHjOQQNB/zlm7lG+yBNdOlx8dGrPhYfvOxD8byXPTd+9P0fxeWfvIyvecxuR8uCWCj9lD//s7j805fFr3/y6zh1P63XLq9/RRx3xYlx27pPxWeu/3SccePZXIe37vQ2tQLedvNZNdhkPrAEJc4XerpSlb9IB+vnZlagFe2xXNyjGAD/Yt0JTOrcZnAJ2WaXfEuFjaYxAAAoY5KYacOmPh2cyhAdqXpsLmiCHoR4ZDKUq0cKgMNfgGStDSAtzJ7maLEr8Z8Uya0YoxTSDEDH9b/qc57jQptWiqmYEtlqx+8KvqTliw3LmmQ7xAKmikBHFP3IAABrqHGsEnTUACAbrEjbkFly11ajlwBdkHsdGAwwyGxDRa5WkvX1ET0mxe5xvNkgguIl0QxFnVsosyoVkYcwVadF92Dkz4PIwTKLO5coWGqisRTJlQjefQsESixOlN6vAgLKTWt2gYYA4SYzlaNIVikApnDY1z97NEgEKA0A6qBBoqtShEOQur2YnZll3we8To4bRcc7it89ojgZALx2q40oEI4C+WZ1DeT3Yxxzc7MerY3UGdgAPU3xF23V/Y8mHPaDbn+pBaAoENUBfYhHUQ0iESAjeA5EQQphyitXrw4179HedC8JCPrcJhLRv0Y/4xwIXGONuskAUH/RNC+hPqZUV6QANjUAqtfGsyUAJ4aDXkegXBNFJfjFayR7liCDFR4WvgwJAHya8swUkVSWT9V5d50wpZDURItg1eV40DSpWkJTDFEWzLPnlGZmpeivdSgLA5DOIwFA1ojXAKBmK7DOmMWBoKR4y6zI8RtRQ0A0Kj0PAAAiQVC2DUiYxL9+/1/jKozWvVejdWvGcfW1q2OHPV4c/w9jbwKnaVWdiZ+qrqruBjQmYlSMcZkkCokKsqhxAZGlQVxZBJpVlmbtZl9Elga6m63ZdxAisiu4oIK46ySZKIgZExNNZiYu859J/kkmiUJ3VXVXze/Z7nurwEnaX1tNd9X3vd/73nvPc57znOes+vDF9b1vfG+upsrrfJcP7VrLrzipvnjXF+qWj96k9W/DLkznw0Ws2E0AgLT856+mBfE3Hvp6LVt1LAHA43c/ZvOgiPp0hXitHffduY657MR67K7P163n3FjHX7Gi9jj0PXX7uTfVIzd9qg4+98ja7aA966rjLqmnvvYkH+nSsw+tD5ywH/UFX7nvcSZwTQA4MlLv2u9ddfwlx7OWfuv5t7TPdfDph9Q+x+1T151xbX31wa/kImxhPdDqOFr2OGyvOvbiAQDkbNnrkHfXsS4NLDlw99p8ixfVUe84up7+t6dr573fWSsuW16fuOLu2mGXHWqLV720lm6zVKBiThunGGQ8q6s/fw3v11c++WXOWQgAyDM86+aP1Ls96viu1XfWPZfdxX+KwdZxly+vPQ59d91x/m312ZseqoPPOax2PWiPuuK4S+rgsw/nNNsD/mA/nrtYI8vhcnvbZ+rWlbc2Ufj1j2M082wt3+W4VobG2Y+pjfsdvy/vF1gl7o+qOueOc2v3g/agNuFf/+lf69bzb63P3fkI487IS54/wV23YGSsCVfSAocDIgEwWUBToLfqLM+8QivC3iv2Jx771FqgP/+yfzsyreGXTXdMJzMEU3sgx7rx8YXui1+gCWazs/XMukkyAKyr8ZuHcbYjsxtrFFav9mMWykYm59nmFixG/Z72MdJ+PGwYjoikkEHsc/IBXKAPXftAq6fLCa2bKtX5MqudKEpq0+EOPt45Uh53w4HSEsh2P1C5kgWrsyIBvgMAyDwBamBZS3BjJTFFMJwFMFsbDIhCrTGAW89BBsAHJg+41HQj4gOAc889s8aM1TTb0WqQ+QwJ6MwOh9/SAOhXf0jCjyALsqf/tVGx/iQOjEUzn4UnAgYAUKhDGmAw2OBGhQbDrpV4jo09cOBBlBNUQxDysCvoDSAENAAYHQPAhFDV46rHxmtiHKUoAIDRQi869XXWIeC6xQAgI8Z1I+ir00AuhWibI3XDH1rIaYi2mXV5Q4phIrRmgIXsv03sgy0wgr67ASgYxO9pdQTg1sfbfxoggFS/xG8RvlG1zVKW9T2j2OfSjAQAQO8xZgaAXSksuWSGgOZbKPj14lcHf97WmQa0RfppnDhEmWybtA9GH9Dy2bV8NGGTz9L/01rx/xjU57bpto6TbDz69mvlsb2V2p6h2ybzNTTsx/fCC5VdKzr1PUY5ZlYGrtHjdAzAfAAgCt9GKtpocwSx7PyhsEKlvD0O3rOOXXNC3faRm+qPP/ftWnHj6bXdu7avP1p9Z91/zf38WQj3Djv78HrTbm9i1vb833h+/Z9/+D+16oiL68mvP9l67COqftPub6ozbjiznvrWU3XR4SsH5bsB1XX25l9hDcCyi46td+69c1127CX1kpe/mOOACQDu+ZJKjDEW833afrc31fJrT63/+u2navVhF3isrpXm9hzY7eC96tgrT6pPX/dg3XXh7XwmV3zlel77iTsdW8/8cl0zj8Mz2WHJm+uUa06p73/7qVp1xEUtRGAtXP3Ytfy54955TE2tUxdZztO+mwjnwpJDEeiPZQng0bs1zhj3EAHx0LMOJQOw58F7PFssNzVdd112V73+D1/Pn1m+ZJ5A0uVagFYwDDvv/a669Lg1BBLHrz6hbjj7unoMJYemptG6Pfna0zh06crjL6tvffobQxeMy7Z4L3yeXZbuXsetXVGfuu7Beumrt6gtt//9OhAAYERCUZR5sB7uu/IezW2YmeF9wXF28i7HNwCMLgTMXnj+rz+/jn3nMdRK4JqOW3N87fKh3erqU66q//yF/1zHX3JCvfODO9eVJ6+tP37sT2vkpZuNCQAsQBuaRa+ketTmgdG/zLwhInN7h+pDafnyIKGN9ZwAIBqAMACpv/WCCw0G0QqCSGocBy/GrY0sEH05WwIAviYiBWxGTiPzIIbp9XMAAK5vHC2F7FSwn71bROixv2HK/tpC7RRmGVTse/KBAgDXPaCaOOlUaSR43jXHvIHG58FvClsHSucBnWy3+/vmCYDebsQWjDzPbPr0hvKzifLHbwR/9OvjNxGl6/A45tbPYCBOx1i4hp9WElgK979UO8oBiwNfwjSGrMxEwPY1gIiBD3UC9kDQgel578R33qD+Y39IgkKPBWkDCBYd0gjDuXBKh+wtiNqcxja6Nv3KK9h8hS15KgU0IIefzXAcBjB3a7hcQyGrGQB0AIxNwOoah4xbUWHjHAAQjTccC7sSAG2hM8WLnQQGGHQHNCigOFDDiRir7Mcg4BMAoCFACObM/jEOONk9g73QMS2BKRA0AKBplur7iC+aCohatqxdNNxKZQAZ3cX6F738cgXkKGF8ZlPkDQAgVvmaAgDanneJAA8Ezx8BX7MUkgBriigBADsvZIQVAJDPHjYHTxQZMg+4XwEAANqHpz8Ag4hoKX511obgn7YzBTKNLc76UWv24AGA54NkIWO0CV5dAuA1RfA6DwC08gScQO3nH744GWhrObRwNsO09jhoT04DvO0jN9aX73m8Fr1g07r0c1dQiLdm2Rp2AZx+/em1+4FL6vvf/n799RN/Va/Y8pW1zTu2qdVHrqonvvZEMxfDun/vEe+rg04/uH7645/UuQeewwmq7b19X659/HrewpOWSAOAQLLdztvPORemp6br3svurjtXfsx7RuAIGfb+py2tn/34J3XR0o8yg47+gffYiQEAwFGXnVj3rLqzHr7+wXrN9lvV+Q+sru99/Ym69MjV3oSygcdExANOW8rSwLkHfrSe+cXTDTRtud2WtfKei8h0rDl6VWtrTOCMql6gUcEyIsBH73msgZ+Vd11Qf7DD79dHDzqvll1wFLUQR+24rIEJrZmZuvIza2uLV21RB79xafvZ3hAI+/zax657zvv1iUs/Xredd3N3Ko3UkoP3rOVXnszA/vELb1drtBmdJElYW+9aunstu+yEumvVnfXy176ioBE4/b2nsOyxzwkfqkPOOrRuPPuG+hoYEHsjXAlzvNmqU3Y5QXGmqn5vh61q5f1ghp6s1Uetas/0is9dyQm5S99wAM/QPQ7ao068dHl95vbP1G0X3lYjW2w6Niuq1MIfq1Y54tNT/yQi00GBQ5wDaRaMyyyD5QO0cY/WB5bvy+D4ySvuaQiMhkK2Zh3qeSoBDDTLDI1McAcxdGUC1Ov4BPunmOXMztbTz6zXAQjLxAXj/B7MjedY2an1NbtxPa0ORKyqCwACRZQAcPBmHCkzfrZ9dAcC8hQePqLTP7j8Q7ypn7r2fql4bXzU2no6ANDutIMMD/gO/adUgs86p8/Z86xJVc7OUMUdDUBfAggA0NhhMQAAAOnXJcVXs7UOXgioBSPzYa+uRHwR8sEPAJ+pUddUr3s6VcEpTn3iDBYEfZ785oOz0bfpMzYQECrdqBq+j9gc9EGsaeEKBdqQvFkCrJ/xOGl2x5Erz3wmcjC0DaiBAw8D2xSjlU++9Z7FwMmWAhGsWTs5oxeA1BI82JD5jo7h3iMzUZos8w6ZpqAUAMoewDQMgJJRKaRFZ2cq4KAxEAvA0GZ/7k6g2JnGxDhGGaLKXZre57Y9xj21eeLvsAfYEWP7VQKADbO1bv20TLRkfdMYAAACje1WrdC9cHba9LpndWau1zuH7LgmL2weZsflQgsy+CzNAqUMRIU9qX+NZOa+t5S6gUCPeU5SwQRjTiiaS/fnrGggoPMVIDgkweYZ8TSomfdi9B2w5qYHqiLeClbP2qu6ikFjMpSu6LhmN81eBAigBR8GuiJ6uJju99BZg1cFC6bfG3gQH7vmxLr17Bvqy/d8iSPBd94fo3VPrR9970d18p4n1VVfvLp+87deVKuPWl2/+/rfqw+fezgXFQDAd778ncYAvP/o99eyi46pp775vVp15EXM/qK5yL7FHqSavmZruUsAXMWmQ5Ys3aOOWXVs3cKuhMd883QT37/sA3XUhcvq+998qi7F6//bL83EzdbJN55Vb1ryllp75MX11Fe/W0dfvqK22/3NdeH+H6n/8cP/UbscuEcdv3ZFPXj1fXXvFfe4nDha7z36/XXkyqPqqW8+VauPurh++S+/aOcHrn3XA3ZnKeP+q++tT1x2F2e7JH7kyQ7xoxhwAQBuPveW+uLdj3LC4geOen/td9y+9Y3PfrMuPmpVHXXekfWhEz9Uj9z5SN1/7QP14Y8cVm97z9vr2tOvqd99/e/Wew5/T92+8tZ63VteX1u/fZu68PCV9Z2vfodvFxFp3hsADgzAjR/F+OTH6vRrT6+37vX2uvToVfWDP/5z6jvw2pcvW1N/9uif8PzAGjjpxjMKTMrao9fUU199oo6+9Hjer/P3P7u23mnb+vD5R9Wnb36oPnfbZ+rMW8+pV275yjp/6bn14+/9qO3BK76oSY5nLTlJbZCzs7XT0t3qmEtPqAevub/uXXt3W+HHrDqudvrgO+tjF95ejz/weB2/5vja9UO71ZUnra1vfvabNfLSxaMEADhEJADTHpB0ScEXRybsRiPCSj8zW5rwsUhPj9QHV+xXr3vH1vXn3/heQ3LKvLARhu0d5NgeoBmHfC+ykbQLKeMWA4HDjpP2kB1aKEa3MNQaSTe6HSdoy9Qej/MoWUw5yxUsNcfeG73qdW/fmm0an7z6Pt8LDRPpNQFxCUwBIV7nrWZnhoSLB/cVwKUDBsg2YrSC2m0AQIyMWl+xGYAAAAT/TPZSe52YGjAAGOpB8x+3/6WGT6OKrgYbEED1qLNCtG3jdkQXIXOUwdo6wAY/Q0bFYJDdI1RApwzQjWx++kQAACAASURBVLS0n0FqyGxjjAeAn0d0CPQBiilKFwl0DRLPsf/crYyp/TL+EDxZq+FMEhEhFLI6CwAL05Sk1Y1LgOufAMD6AQA4EJCNQr3ejAtLFPIBsjW0wAW7ADAsCBoD1MLxm+s97nLKP7O+B22Ch+w4iEqvoN/q+gQFjbeTVz8zfAAA6mJM/zNLh0hW4CfjQzkoyXPE2dLZKBDVmgiDmLwPOolkrQA2WPjS9PjzGugTBji66tlrH4UCFV+oH6I9qq3oYj/div7QajQQYC/2eTG7/89hr3Y8kAMs/wYlIPfb6z7o3Gq/3G4qEDD3jbQOsF5UXuLjz/f5ABKTIBc9fR0YPtxz7Dl2GJgxY6mhm+9ObQKCP3Qa0xtqj6VLWAK45ewbWXMHAMA6/+gd59aO79+Rddp1v3ymjl65jMEMo3n/4r/8oLbcbqu6+aM31fTUhjrx8hMpZtt+5+3qdaaw88kAAtYuv4LKeaxRnDVXPXoNP/uK3U8Y6HQDwwCAm8+5qR77xKO15KA9avna5Xz97d61HYNi/wuvf80Jl9WPn/xhHX/lKQxecIf9//725/XxC2+rx+95lMvksPOPqr1P2K+uOeUqlRbMgN3wzZvYujj/NdeecBlFdR8+78jaBz936lX8bwxVm/9riB8jtftBS+q0awYfAPzbL/7llwUfgCtWrCUoQg3/pCtW1O7770Y1PWr5D93yMHUHm266uC6+f1Vt/64danLdZN1/7X11y3k315KlS+qktafUwzc/xC6ALB3U549fdXzdYADwqt/77TrpylNrm53e6FHH/1R3rb6jPnvTw7XbQUvqhLUn1edu+XR9/YGvkPLfesdthvt10cfq0U98oRY9b3Fd9sjV9Ya3bc2OKLAsn7z+wbr9gluVPNqkCfb4WI9nLzlZTrAjVfufc2i97/h96sbTryUgCeO1yfM3rVOvO73e8d53sPMBn/mTN36y7rjodt7OkZcsVIoHhphAHZ7nnEYXAKBjLBakygaSWWl+AFYVKNx9T96fvabf/+YAAHrqsyE3B402PMNZNi+Ig17SKhTLSL+/Z5sTAHiwDbNMisB6/2PVYeLJRKrcQIS1zDCvznxIe9viGNfw+rdvwzrXJ6+5v9H+dB60oCa6iIgA8TCgHO9rnHHVU3e8KM5Wt3SGgb8jsEHN3SlqxCIR+VmNSYqS3gvISm2FyftlDcD6mWmZ/2zcMAcA6HAchHxRyPOQ9y8KQGG6xDoyLGeljejbQnXAK+uNTiFeBdhs6JJQ1ufJY/MOyQR/XnNKIgZEZG2aF7bDh8/ugJDMMAgAoIgodrIEAB4ug8Mf1FW8CWiNbMfFJKJM4TXZENoU9Os/FwCgHoXGRConcE0lIFIDoG4FAICFC6UFINvlyWDKu5UNCyT5Q1k/kjZTsUO98Ci2D3HLg0gQ4E6TATMoS2UCBH6IBCXow0AqMlxssbIA0u+ttWAWwACAXQC8ZxAtxsTJLBZZHgMBTpV0Z0eS4k4oJf6n/5+eiW6YSgwMrO5+kdBwoPK1LnR/Atb7r0O2NwD3tn6BV9qQH9vxGobEmU3HlMcP+zzIYS6nwvBNPQ+hmp9YT3c+WCvEz9u1NaPsQP3KPAAQd0LOIgDoB+OHZMq95nbPEJOV9fGsUPfcfzEEQAmYBTy7fd2JCDOOXCDTJdd2IA/sDp+REVJ0F9xpPOPtDWBRm0qIvm8G9owVYRDtUspZHkhAXMob2khdzLNBWrQMeVZcIr5GMAC8NseIfj0E1gfwZc4Iz5yUGefd255NYBur++DyflorXs/uYMm/NSbb10KMCy+VlMW79woDPOfM82dS+UzvMw0jr7lF1Dk6EgJQs8DRgGUYHF5uujDUyfbavmvqMrZIvHvmXLtuJR95sbR/9CEnVQ4kzDFnaCtDj7I2DSaOEVnTUlRouNGlnPs+Ux869UB+tAfX3ut2LrVZ4VCk9a4XkqhaKbMz21rZqhhKIMmxiXEpd5m5wCAFfdEbamo9+qAQCCcoXFSE1ox20brKUBhPGXkFDJBKMQtki5inmvGzqT6Kz8dmyJGR2uekA/g5PgUNQMtnvCBoGpL66pBKTHicbKx21So1WPbiczba0GKOZrWKa9AKaXa8+RwJnAzcnflSq6/jmaAEsAEiSTEA7Cpwjy09BnAd9mJvAMB+4NrwMvJBJwT8AlKWwKcLo0EVd8+s8N6qLQ7fB00FAYNFdMjYAzKYIfqAEGsxlx4lo0QnuL4sM1dwyezU5j69oEv1bSx+lZBYAiAhIU8BdgU0a1IHF9C1WA8sLWAQE75tvRT7TcQoxC2r326Wugfe4LDXZDLVvuH3HwCQbFfhX4ctqHh/dAl3UkayXS0nF9LbQMyL6vq2/3VpgGp/6gNsSZBDF0ODptIeKGd3vhcn7mnSfKPh2TIkOEfQ69If+/AjDDXII9DnMx+tjdOwQbYwrwMAjd3xoZa59rBe5m92R8gASADAwcfjqgUCJI5M8A8Tka8tTnWAY24QQ1DTzIEEgRbOTXGLsRtAQPY1vurWZ5JCyJJAXp0n6AyJLFHCzUH/gweC//En7IgU4BpPd0wGjZU2AQA7JVpIMdvWg4+5Qb8XQSZczyliMrMeSg756ezfBMwEx7klFZVxo62Jv79HBPn81CAeML30VvEgsjA/MQojW+upsewocoYqp1UnB0mWwtBAqzKNEpAhc5jZBiqHAWMmaHS/2jPwvs5gujj5aUE1g7NfhavYJUaGS4niHBDgmBXGkV/nMZRYC2zq7RjeBI4eKEZzlbM7joMssXva3zxyqjHp2DdyyZ0rBKdT6ciIxgXT38Z+/zpk1ckFZ1i0EvWBP39+sSyjeeBgD3KKHqb8mQVga9nMLIeRKONwP5FzbD4EQYU64FS0UIzUg1fe22Zq9xqAYRFCmJRRt7bhHXxRagEMWgACxjW5Dige4qgNUzM1hbnm0wju4zU2groKDg70+aoJjocGA5pqk/Bup4iJQiw4wGn6mx60Z6ozg2VvF39+XwKAkQYAmP178EU2UC8QwY2FeQwzRNfV52gBKJYaREy8D26v4qGAiOXMoYEG0/tRuwYAqO1Mtft4CRAATK1X4HfbYur/nGgWP+82u0E/nwOfK4M95Zg/P835AfR/7+qsZDDiP+CsSABLS3ba9yeHuQCAqFKBDIcdr/C+PsrDhMLCeRvQ5n8UR2YGhIWcDJI2aEKQW7dhvTemrIlhTgWAKJMMpogZrKU+PnjDNwCAlTAlbWkAQEaoMhjaE90mLnrGBms8CIsjf5sIlJtSa0ysEYCZKLbBP8LsgFMEbO6UAAC6Eeg5/IciP3S+oFMgw4BwvVnDYm82TsktkZbbLm9wYiLFgE0AYRZCrYfcIlb+zkypBs/nkk4K3MV0iWDaW8oAsk3z9Vqdz9kNfj8wECjJGAQQ2I5jVojWvb7KeyTDUrBe/j0AkHWUvddAAGdB6Hmm1TW90fkaK3NldUOwc4wgiHSu0Uo1rQ/BoHaIDvMAgKeviVh0d5KvhWfKgtEaXzihxMGsXz/pjjuD59F/DAA8O5BZyMxEy+O+uzpH9lqf/c8FUAMAaMEvqasjWYTfOG0pF26TBvUTrVtMR0n7ba8rp+4Cgj2g5v3HMwkAaM9H3U3tV84RB7Q++PM1HCeyRjJ87j8CADjLwqJqAmWDgID0rEuyD9azKO6ZLQEAQEIckJP25u4ZoPyT2JAzpjnDuoTE128JZ8NjTTzd68AounXLOM9faLx6AOD271i7Z5z1nHMY8fGlY6M0AmKlEQcbNiJFNSoDcCwuMmQPKYnIKncpAABeRktPPUgA4Kr7BgDAYSv5WEbgzP47AIAFNYZFZCX8GMRZZgHcloQMBABgA2qdU7M1OkOpn4n+mZpdsEEq7G5QzgAAtLnbAyAlPqj5aQWsVaTWkZOgmAQAeLBl8f2h0/zwuwElyBCSsbTgH0rTmU8HLdvhGapJ0cNotSHjIcvogQWV2r3nQmHE7PrmARC7ZJn4qG4e6kwAI0NsBAQYfEgtqyTBMoABSz5TVPwBV2RYurZGDZQU9U6LaAAAgxXiBICwngXoRVKgWMkSBB2kimzrZzJT+hyyJhYKb9c7s6GennzGhz8+D7ok3KJHSajmMLjyYwDg8cqs2eODiDrPs6MorvXv6jMhbPKgsNqdtDBXIA4AB0vsIQ/NwR5JUKQVrFw7VAlwV8B81pciwJkZAjHobhj0sTFGUQYAMJCoTzUtU2YzeH5jxDVA+mEAwGgkK2jAgyAkVsCauMcDeAqmPTluBaJ06Ot/un8ogSj4sRXT2TwZhlFrZLAKwDyMbBQAQG0eS9vDaTLe1SmvaH88/wxx+RUlgD7oJZA1qhfXFoDHMoxaGVtEh4ZpSsNo5gKABFymAmIgu/JUzriUAEg1R2TaUeX2VjSNLABABi4lAbJMY20mB0F/2gKtNRjakZ8d3oWzw1AMw3kS7HgDLbQOk5J7lFejvXlH/89nACSMcD7fpvapJMsSL9Y3n787dmJI5oRD5mEeNBMAkCCU2+wSAPZmGE5cB7U/BgC53j749w2gKUsmALcVaz3JfACQEsz8u5oyh6DgLCNJzMzS7aX7rjIAE64E9sx66DQwOBcCFMIE9AOFuH+6SYZ87ea0OVNTaWG3qr8HIaH/AwDCBCgK6KmBAeP6NvObGKDAB8txDcYiSNEH08/+1viYiDMjK9UIQR1o+CkfKigGtx4JSXcVdmY4HMvDF8yHbFSz57KHYtMiHEoAUduOjKncgPcDGIAz2TjsUznWdUFthCPa9ExtxFQ0up5gv8qGGK8NN3TMIG7DgELpSOnURIgMaFYMU+xIygQbdgAAfS0/GXmr18QeuHv42CBUec5X/3vVEf7khnOFDvQVn0Xoet+/VmPqNmxKCikxNBrZ10EDGBi/2NJZnWMDAAgSzGeTwn2sjb2dxYCi5h2vPup+k2yYskrQ5RVuFoMACsrYq63PlXGqPSiKD4CCh25MPiezTAIEZ2dB4J2Z0XwAwM+6AWwFNBRgACbto5DALxaAmo9ZZOkYiGmELTN9rnna845hrU8P3Sq5QJYJ7FPAYK/DLyNnU/9ki6Zd07L+1VKakbUSKopl9Q70zs2aSacEhaZ+DvMBAPYgBv/orI5BEj7fgqqN43QGpPsdZxLoW9LtEvChfxADQL8P/t9szU7CtjcHgy5OE+HCqGj0NP8lDIBNhPjJAAAYBESHz5gBAAjAWgQo4qHd/CP0Og0AgKl67tjHv+1r2wleAeJYN+APaCZpu2V8vzI2wb516zEsyntNq6/7jesHABCwybpslL/3bgSRCZW5XLw3KtTSeQsAsB4rB7L2O2xQSyZcA05pIhT8r7oNw3UN36F7ASMrmVrlPqXckD2c82Ju4B8AX8onWlpyOo0nh/SsqnEHABAz29QIu3YaQCCT5vDtGCXPyX+a96AYY8DMPenaI8uI6mNNCTAcjdLSkAdGEQ6+LTtvZ0nvTimdQ9YN10KXjefP+UoAx7WoUlkPAHi/DGDFDui+cKuYvQWbE5He/LJVzrs5sdHsLT1g3AXGhKszjwq7kOeFjJ/ddmAjrUUi/R/tlEdf59pZUk4XWCdYbSs/5/hvLZyYxQLCoe397wemwC8fM5uOuDdZomJtIN5o1mAFADAVTANd3CNt0V0eSDJefngCAY9wHRtT8MLhtcDtgAvRiy1nMvSn0vZ/CqYhNBqjgYpKAMjgMexFmQRa/rTUPAwdn49WxDZEN/3fgm8BAKhlLq16yYwDAHCjW82mQ/ChVOZQmEZmbc21oDeX4lMtSZuDlsZNhKXvE10ajwQLtDycB9eFgzYe/QhkWZDJcrSJ1UOPUkAOGPysxt6OF7QLrG+iDdNDV6IjyNx5XAusdHVRsR0dRk0yoNBh0T3lHuur+rk2Ow9+H/4DMraXhH0FeCd8i7gWTaOS2sLVzxlPrEE31CwA/aZ+z3q/m0FJ8yjIUKNBWG0rPx4QsqimPmVmgw9Qs1Vt7K8SSbncmUVwoAljgUORASAiJ4BBj2WW5ekwY0EGPcMY1dCBnDVgISBFQRgGREZGZQAE7PydrAhcxuHBAIHZGN0K6QOQFjz73vNAbYrYeCpEA4B1RhGMB035GVs70ahfAqjsKYkAcjjx80Az5PkcXJcEAWIgYpHL/RBTHRy4fI+GhDoA4PXfIYIeALB4x7Uq/358NzTi0nTYBtqJjJiSkXpm3bph6UrtM3CsXFsoAQYwGKPyFDbd30qfCv/JyrAlcF8EABSEeB+Y/cqIizqcTkTMomlLICSuVILxHKHfYDiZvfMHb8XhGbCbxXsdFxd90Vyq3wlP9z5ioFL4VmDL66jMpT0qjYjvsUt2YQNxi5DBMl7ws+sslf5Inz/D1AgCXKaNEJI6IrSB+rp6AJDPSz3RvOw4rcrUSXU1+B7k9OWP3N35AECg1gUYn8F67LogshTsQhr0BARzBgBhN1PuZHocaq/NbYn+QZ0keM8wmCnd5vyfnwBSY4CYmsDfxMhJpqxzs5JFz0ACwICKDuoN2T/i+BYEALIqbC0wyYzdF6/2t0FyYi+U7gZJzCfPfbXUwESFQkEqk5XVKHbYa7513IhpgBKLtfBZhOINtWB0huNUMWcdrVUIQLixmKM+NTVbUxiSAtA0OkGGYGYWPu7xgZcRC5Gr+7ZwWOTQIkWThQ36H+IqKRvbcAUCgaYnUI2fwT5AIBapDO6Y/qYasBYcXWlIr6qtqxs3bB90bhCeL7ofOLh5ViULY51UQVnqWBkwjAIQoSURgWRUght8Hyn0prDWt+uQssOfs56UEsbGJLJkqWVktBaPjisD9FzsmKmwpZCT0vQMaaOciYBRx7YWQB2OKcOAZYCTHr7C6rURylbm87O5JhxoFBGLVOyyMSabAQBns5UwNyztOxnGeF8O/vHoaMV3BEe9Kyb7Kdgqp+BdJ7jSPR6D6yA+fnwreEF8GPwejhCmylqAQHbWei00ESxyi44OvNGaYRlthF81u8JyCZ6JisYMYu4L14A6jyJ1QysV1bzXWO+DUdAwnjdMHA5pU7zW5LANrSs3APDl3E8m3FricEjJsHAIRIyHBsSCThpn3Nn9wv8h5Qy0sTZ/dxxEBANi9PC+BFkWD9JYx6ldDv0FEMmZDveWEtNhgByGjc/Oor0MepICGwFYGqZoh/CNzcqb3gpqw8N96WlosGfY/5wT4dIVyyRuyaR6nwEwHTBugzWhg2saHx2zAZNEuTzMsZYMAHD/FbDsseFOKB6+DIAA1Ha67IRoLA3wHDMzYVFvMk1v2VpIpnTITNld1HXzMIhHtzEfZ2ijeecO0GgAvrpGjgd2u67gk4HUgtGa8vAx/m2uv9MeycgrdXOBzMYIgUEAw9hBMmEn6W+akNGareZR4vvSBNOdCl9M8zDdLwxqn6H3IKwdmLnPHUOZzD+3La/FxI3TNuXhkd/cK54pwsBN9tBncrqXOF/GXWBgcNh9l4TI75SpsrhXZEiGmBT6f4jK2m/DqTR0pMwBz35NXg81AIswDMh0XLcAW62so2ODivRZu7ee3ciDnIwXzXxG2D+NhxfPcvXmBgC4uyAsAr5vATYQAMA0AcD4gpmaGMOUMgR1oSWgx40zIzWJ6WgEADiNoL5eQJWyFopMf1DXRS90AEAGEIkZGVzmeF308oboLZSnHgR78qN4jejOjl44SFIWIAAAArfiVMEXqF4AQAQARQisbyA7bBMNPeKYKnZ8V7LhOJDloIChCg4TujAhwFTB/hHUGxXtWCAZSNYEOnNp1jAAFOGw/U1mTgjQm8F+2dkSFxLq0Ggp5G+BgHQZBBBwBfAZ4vAMUHH9OEY5zBwxLGrG1Xhryy0+CyWcgy41c2ZJRrIpZ7SsKnMTnPFIbyeAp3uuaXkS/6mFDwBAQVdgSgDA95wUbnq8RflraQ4AYGxcwT+GR2k7w/eBo1qEbBbPuQv8G3Howq0SJSY7akpnMozSxbqd2YjsG9fvOq/HOpNzcAeALILlFMg2x0ZvO0iGOXFbkf59oCxbH77Plhyi3HO0OIbLYQgSBSMFfR1e5NrIkOG2yOpX14t1OUIra00jBJhVLbgl0M4qGevCBHVrlcsOrRhN16KA1AAAykoWtw2nLMCS7YNhRdwBAHa8kHr2oWhmKwc+PgtaaaNJwd9DxAoUAWDMjgUyahI9U7DLBEdlkPbVQl3eH5xBGSfrwDj4AuBM1LhvdR2pvKYz1lM+p1EL10PMXmg0sANd7meyWgrczHYuAnDxz9KXgGJeW50bdKaeneYD4ys965lxguVALj1nRS0SGG5VVaLohRI3xdEFtcFAvWXZPWhpsXEQziVL51cKzS2S9iwXrTdbnveAudMchJrjOu9GpAdc9yAg+6EHAPn3xsh5D/Xf05dd+nJK/l7TYpX4hO6XOG9BTYBltYdI33aN10mCRaCG+zkugNQzB2Q2QtX7OEpSyifFuJI0xGunxeUBAMz5PH6dBgB+c9GEqh+x/euED1ogQnQUkbhenYesDy5qFJw8GQDS8GjTi4d6GAAFwo0cf+pRkMJFVDgjMEpEFgCACWWap67ZPMKbM7ManBIA4KpsbQAAsOGQNFhyIgsAECMjmgeMQQaSZCNOUSShT8Y+dwvlYszT6GsfBsjcQmHhKyi43Gi1urm/2sCHI3uZHeJwUXbIhW+WkbVStlNaXJcHb6qaKmXXExH84dyLCYJsXsTBMzk5zAjAfTCTgOdKyr1rgVJZAJ0WBgALFtRmCzcRxWvqhIcigj9odsybn0ZtWeNlmw+CzU6wBBeMKwPnWqKpoYcZMWvCwRlgoJq8Y+scIZkOPNWQqfB3/a2NDaWmwT4RUN27rRPLZ+NGDJPBQa0bKhMdvI9qwHDzC5uCzHVYFyDXYRttV0tnzTSx8YrH93LctKcJioLGeoH//0iNzY7UItfmmO1nXLW1JQIAmjc/AABlkbTApTnMeq1PM0hsgbUdLTL+desxDrgHAOFMbEjTUZZGB209Rv+Rfcs9F6dH0QGc6AnEJfdGffS5bZ8DAEDJTz7/9i/AfptY0AFEtdYmE0y5kAGe/5AOHWsyDI5bC196gjuafjjEBDR5/1Fpt3g0ACBrgp8ZjFFrtwy4MhVrYMPs3q2kKpWp8wi/4spIi2B3QaBWzLVsdnCorLiLw6IxPmqlgvyKtmadn2KeEox5o4nyrKDzQ0qwSUbH88/7gVm/BWVptwUAoIaGHU2wQoaIVO6QIlh1fhNy9PVwXifAEH5e3TLqmkqGr+qRkruwA9JxUVvF0imyrrHWgRGmSRSsfkVUPHxuAx0zYQ6hfP+ILqlBMSvbl45blmuQgRscf5I5azyzZjJ+fV6b3pwSlimpBPast/l0/HwQICGqZ65QiOr24Q4ARG/FfeeyAbVL/s1JkhCwkAV0mubSAWdHQGPE52sySAflwKK0yJbOCWcwHVsUFiB5TQMAmy8WAIDIjllralMOTAq8WsAGHU2rkgfN2ujMNEUc2BgckoJCPl6XlKyQNME/vQWSIYQuwofHBlEJAGFtfAy0Oj64AIAAiMRLG2dGa3ojXhttT1iMcLry4Rn7UaTDeDdOY5tlhk7DILc4ZaypFkHVuslJ7dhWsxmVSM7995kHL79wtRYOAg8AlaGPmaAo/dWulyjhxWaRvwIzDNPCDOhQTKu5q/mnUGRnypMq4PyMAQDHCJuSnZ1aXxN0pdMAJL4/7jnEm27hY0aTzY+ABQYAbZGjC2oTAABsONcSsVGhKMchQqdCtJl0swayIZVlztYoWAkCwVjxOoiYXQIgxMHJKXgUD+r6gsIT5KN5YC8xNkuTz7lLYhzMhcSLZDGYreFa0WYnOoU+AB54I8GayyBkCJA1KoCQ4oRmBQCBbYM6sJQ4u9fRuSyc/kT/6+8bAPDwpkUwBPJhmFnnbTqj7axNesg8yCUHrr8OAOD9NZZ63Mp6wRCI2CACBNCNcHbImAfxZJ/pzFEtS7jTzkeuNgcMZttS+1qrIVifGr0CAECxh+ZwnxoAUOk+UqOLxmsa8yhsJAVjUb5KM2LBonXW0koA1pGgxZH6n9x/zaWwE1V/pieEtdIM67M1Sw0A1UJuu+PuDwPgoBdFuOYdKJhxL3NdW4QVD2d7SsAbI9of3g+vXQaprtaLA1bsVWdU1FoBVVpQgj+UAfhf7jYZoRWgPmp7LmEDzOa0rNkAgOydz6iF2A8GgQgsGP5F0G6fDgiqs2d9m1U+Uw2nRkfgUyBaOO6eCjg60/Ps8R46/wbEgr22YGJCl8/NE/QzPDqcH/kVANKAiD96glIEdSkB4Gu0YppvMZiUue6qLp1ufbfs3vFMs2w6a+Y5To5iYiRUHIY4PSdb4FL2XGdbM382SwoDgAFgYABwbfia85MADQyN9woYVuh4oZXhNc7rZFNpHQmKaXtWnePCKXGxopyYZzFFQ/0/CTyfp1+/tcm/cBNMAxwhha56fYdOu5uBbLEXaOWg0VGBUbwbOdFNtXMFImwY+prj4MKHBFFLyj0tfwPOHAEA4MmNg0UaACRBiKsCmKllq+kGTADMi6anIAbDR8i0QQd9XovKAESvY0ObB8f+ZuypQc96jMu1SlnA3cHUrWxRwYf215UHeVoZ3qCvH4QxAv4LAi4K5RD42F4pihsZIb5uGNEI1x4ASIWdgGSLZtLiaLOC8Mr1cXzGjdM06MiCQ4BF1gLgIrtkaTCixVCNMoKpBbVwfJHdxCQmygYCCOB0QIjUuswxBxW/8lr0lSSOs8o2RnUGzBAWsPo2kj3xe12CEQBwb3mnN5AlsQIcDnD5OAgEsBbHFkeOo8x32WFOGW0CmehnHVzMXnxGZeIZ8/+WGaV85O6YUolHRkHKQNH5kno0Nuxiz8WI6CmOaGRLmvZNW1RtmOoaUQkEGw8ASx4bwzRDgF2Vztavn+SfIQrk50iO5s8VcM4N7rG4OeAbUDfrlIN4CDQjtWE6rX0WbLIm3LMAFH1PDQAAIABJREFUFkIacBIAcAgTQKMBwKwYI43ileqbdU3ukwUGfcn+hyly+Mxk4FTcV/C3dqXpkiLIasUFl3BMTy+MHNgH3wDCtM+YNYOZ9LpRpFUmxYM5szjA1DkINw0AAnt8EMimCQhQaur2L6zJBqoaU2odC9skB++RGOyIITErySxgHgAIQPMDS/aJ/0ynTdpt6Q5qAABaGgCAJQCr4XF+44H22X8AIRiAwjRYTpdUOVd0qM5zdlngOWNBOPgQSLdViDUrkVwvZOvLeulyEUgYPufwGDpLaXtwIHOOo2rOG54HncYgZYChRKTXVmY+/I4IMXqCfg8QuGE/+7rm6wXCvuT1yDp1WgGuE4MPlYhUAggAyMwQrjOUUwEAzK5yr4SVceeO4qdNuEL9u+E9GjEmot3ZKKjmm+s9oK00CDvDbIcFINPzgk3GZ6lcxbAf+ouLVkt9NzeDdbF5yK7RJTVT4whCHngj6kaZngabmLoM09XacUTrI+xhAfHGsoVpIwHAArT1eagKhIBCcHAHhKBpQU1Pz9Tk5MaanNpYowvsFc157A78Hv0KIAD2PA9OyNK9wnY6nJxEm5BzEC9A0myuQyGQthYmLwCWBwgQBtthHSwR9OiB4FVRwxXz0ZVAmJx2ACDZgNs92PLh/l4EKlLwdNnS6NH0GRPkgDWxOx0WX2MAUKNiuUKZuRa7tq4OJSl1R8cxXMlKYi9mBudOSJNNk43SMhYAmFH1f/OQItcpsxfVmEONqaaX7JfniWuAKjD4YGD2JdCYTccNh2fhrJ+Zf5y/ULzmMAEhXGNoMwFiBGR4E+pyQGrcKxHwuQbfdAJutcdT49hgl5TSxirtg95tEUSveOdmBZupiprQyLKpg5gO7/EWPJQFqq7aylD269e4X/X/ZxaGarjeO54f0A6k+TSng0LL9ro9nOvBewJIo2wS0S5YgTgotnZHU8FaxZ6lgBkIoC8nRmsDJw/mmXmN+XooshQnL5atq202ANAigwBANABt3TljTmkmzo1sw2NmHhc06WNwsNKg2p+5MUZdQOWZr0XgDNb6DGby8kkgGCaLxnnbDQBgf6bnO6C5gYcu00+bnjIzBVa81AErDqylKw6sF75kc+7P//nff153rL6zHrvnUe8jlweGaNW2XuZbDNbeI3XoRz9cO39o17ry+Evru1/9Dp9FnnFzYvR+SysbRg6vvHsVx+Ri7cIr/oufeLSuPOUq+WaY9Xn1Vq+qM28+u7bcfit+3z/9r3+s2869qb5wx+dMe1vdnxbCTnTYMw9djtQ/1tZ2LMjuPWnr8z6z78eyR2jZvnav2Af/RZsuqtu+/bH6y+/8Ra1Ztro5A/aMyhHnHlGYh3DJMavqyW8+2b6nb6vsmZm+NBCQzj3mMkAs25sI0PeDJYDMa6F+wIPbzP2zjTXah4hwcXR5IqUqkyrrMqmL8j/B3zouCTck/CQOMBMXYKHOrJka+bVNxpkiS9ehA7s3gZmPrIiGrHbPw0TujT5o9oh2QRNvHAaA4iVnQnKrS41woKCsYSUAGB2B8hpIF+gZtKgP9lFkgECzYzy01q2bJAAYWYChBrgwAQCWy1E64A3FTRNlwncLQEkphUNWlOEOoMbBxGCgZQuxMrXhzbMAQLO9FQvAejR9FFA71/nH2mLPAIyWvaBdewsAQEujh83wpaCWZS3ZwdZ9xnQ2HtlA/QUedA7bjB5lIHYbU/LkaLHwusyHxxcJFPQUWGf0Q1Dj46cJVZIpEQCo5StBnW2TFFA5w5rG9Sn4B9m3cw1ths7A8nfsOqBRhp0cm42oTIYyKphYA5qB0Y1su0oNnf3c1iPgKzJnPt8wFL52oWExL5krIb4hI4RxTzzYxmQbAYDH01IYODrKNsM4NKaGDNARFX+AFNdf1yYpwKKSggCKan50sDOAbl0AUaW7Zo6Dj4AOKvjO8zxrOKpvxvXO2ZEYdU4WBqdNvH3KMvqG1lrFeyORrzSfyv4BStHxMzoxWrNj9gBo1KSTSO8p+pbhTaF2DwDw8yAD6b0o/DyIABt74W6AiABlu+xaODJiiJChCjANj8BPAIBuGYvgMkdC90znAe8bLaYzKCIfsnUs6rmAAWhUjsp0MWRJhqhrN2AwAJBeRn36OjcFAnZ63zvrzOvOZLC57iPX1otf9pI6cfWJtflLN6/zDz2/fvCn/9VMWrieiPIcIJ0lBhjjjDz8/CPrXZj0dvyl9eTXvtuy/8YEhTr3M8HPvn/Z3nXQmYfWI3d+vr5w9xfrrBvOqBf/1ovrpPecVD/7m5+12voFd63k8J7rT7+2fvKjn3DAzAtf8kKOrv1ff/Nz7iEKRrt1qGTDVHUH7vuAznvmcfORlZOB9VRX+cBosc4BV/gM8T3wyPaeWUi2jef8zg/uXCuuOKnuvuIT9dBNn5pjDZznBaZTpb/BzbU/C3snvdYFEHEp15w0GsmukQxABMjpkZ2IMTqq3JuUM3h2Zpy8y4qp+WOtscvOVUlVkgavA51WSgr4P3eeKA/TIa5zxuACzygi8+dtCgbAArvO5CbBMLUVHkypsaRWapEHHj7qzwQAXpg45KUB0CGODFgaAF2UCG/7Ks/SuNUBGBcMBgDZFQx8BABIwRJxo+41ofnoUzP1zDPrav3khhpZsMg0jKh/BH+0bdGXAAvEtV9mo24v4SE7p53PNyqfM+mY+zCJKuOoZCBBjQBAhmtKEbHovusQpdEQMrnnAADSBYzU9CxyYLdHIR6zTGEAYJq7BUUIoBQl2BKog3CDPneyEip7hRx1gOn5iT7z6GcLUljNHc/9005NHSpudwIA+vseJGFX4llOg4In3atfzeoY7482tqkpXhuoSnnoK3vCL6yJAIAeWQ/Dbmw6hNYatmlhY4lCJ8ismZpEI5IDgrIW1ZDDSAAAKFfvfsXJ0Z0Xaivz4B5rL0yQmO5PiWIoIwQAQOWtwK5uAn4u7icdgKj5NYFTc0oUw6TvtTaBAEDXH0YOsTvTOLmHyIZAVDq0duU5KSD4vqacZ+2GN1i7b+FcIJaErmaoAZMwd23YtXI7KaplQHsMl84xujDxGkUfuMK1sk5PEvRhxVmMqvDVqAFAlNvpkDHr7PkE+nnnyw18Rsir8gNMnHRyjOL5Ovgz8HseBpmADgAINCkL4zqPO5tQdAPBAkhOjFQ7k32xy1v4qGLoxGolQOTzU8Tq0dx0cegAAG7FEeccWfsdt19df8719fm7HuF63nXf3erENSfUw7c+XPdefW+tuX9N7fCuHeqZXz5T9191b92x8rZ6yctfXKffdHZt+67ta2LRRK1/Zn19+Z7Hau3xl9YRFxxduxywe6097pL63tefqFOuP6N2PXBJTSxeWP/w87+v28+9uR6/97HabekedcLlK+qztz5cv/HiF9bWO25bp3/wtPq7H/+09l72wTr4tIPrqlOvqq899FXdH7CU3TRTPN8jzz+q3nfUB+rqk6+srz/wZT5TPOMX//ZL6qSbzqhtdt6O1zf5zHpOO7zyuEvr8AuOqncf8V6W76BJuO2jN9Uf7vX22u5d2/MzPnDVvfWxlbfWH+7x1lp+5cn18te8gu2XTzz+nVpz8AX19C+erpNuOrN2Xbo7P9P///N/qI+df2t9+YEv18LNFtfKey4ik7Hu6WfqgWsfqNsvvI3PefllK+od792xvv/tp2r7XXbgPXvFa15Rv/zXX3La3h0Xf6w+fO4RtfuBS+rSY1bXQacfwiTjo/ufXa/a6tV11i0fqT/+4h/X9Wde09ZMQB+zeaw9jq4XyyjtlrVwXh/4/ghvM26dayX6B/XXOozbL8xi2cE7wyS8WQAyAQZGHmSuQN+JzCP61JnoUpwF2mQACAA8ZCX0RNAxN0iMEUx7Z8P0KI77fiPavKz+znYNVYlhB1OocaqvW++nVjgOJEFQRg2MqAb98FL4qi930C7hkAV1SnoSDoCzIzU5OVXPrN9QG0cgIgS1Kt8ACAk3bphi7yoOKfVYq74lRtAZiQpjmmkf86J5zlHpM01dPPcnegect/CCz6QzPhgPTcozZAvjvBIAF0SGS9A6YBhI0tpgXAIQ7SxhHD+H2wIpbOJ9AljywrPjltq7FLihw8jh1BrhDHDovLBgvNC2pmNvEItEkIPP1P7s5xxWBBnWFCwfmv7HAYijalWCgJUw1g4BgHUVAkgCEBhnDKomNVq1UYKZUbcFwACZA4/o1TAq/QIAWD87yQCU9ZnMQW2BsV4VwdhAgMsiel54H5e/wha5BKDMgHevG308PC+WApj5eGqckTbvpVNt1iB9vYNfxMC4TE1NupypHvUI8GgSw2mdqqsjw93AgM7opRHJWEM4hLq6pLdeE34xKEeV3QugCHjAkHS0AAFMBik1qqCBIJUYBQCIMpkOmwFqQix8trSVQdvraYIotSKY9NkMUxQ5EyojS2mQigit26HCKSBqVpDPG/edAdqDsEyr0olvDC2zMqlKPTQAKfsB7wkxrCgOv59FgCkByCteV5MulsEZ0bSsy2tMFOaI/YZZDBJ6VW238/Z17m3ncUTrk994sv708T+tb37mWxwBjHPk2IuOrb0O24tz3Ld953b1KlDw7zu13vPh99W7D39PfWL1nfWtT3+jzvn4BfWy//SyuvDg8xjcEPCvOv7S2nL73699Tz6gHvv4F+rTN36qTrv5rHrhFi+qj3zg1Prpj35ian+0zr7jvHrNdlvVgVvvT9C05MAlteKyk+rutXfX3VfcNQwnw3ndBIKzdcaNZ9UOu+xQ5x90Xv34ib/iMBycNUeuPraWfPg9dfeqO+s/f+ab9ZG7zq+X/qeX1ZpDLyQo2HfFh+oLd36+HvnYZ2rPQ/eq3Q/ao+686GP1xnduW6/c8lV11vtPq+MvXV4v+53fqiuOWs3psvudcmB98sp7Gdg+dNrSevTjX6jP3vxwnXrzmfXCl25eZ33wDN6TvQ7fq+64+I56407b1qu2fGWd/v7T6ic//kld9/gNXENgVQ4+7RB+vfrUqzhq+bXbblmXHrumttp+q9rtwCV1ybJVBCcnX3Vaff2hr9bLf+fltfkWL6qzPng6Acj8GBA9ThNXJ3kKfW/RXXwgJGwevCKEKEZqnF0iOqc4N6YDEuy+cBkgf6+TTPuFwd/alTmisc5PomkgzATwZwEAvjvz3V9VluG17fi8t+jYQgDoBt3ksCHtgYtjhiXk0gx00jYyMkpFqrkITRsEquToSASImVowIxEWhgSRHyCVT4dRtdGMjdT4+ITmwtsCGIfU1ORUPb1uqiZnIMJBMITLHQ4vCOCmaA+6cAJVQitXGRAzhMTtaAQ3nYtYpyblIU7eTpT2fCGIQAAydmWXqhfK1YuAx5Pb2E5pLzmKIK0QDgOAz5sfilNe2holxumELRp3xxsjIRwmKIqmZl3SdGvqRbjRyng8hY5U4FBDRuCfRhtm97nnKHGjSu0W9VwB1WxNtZZER7mIq8C82DtBGbItS/1avF8cxaOBSCqpyFQVoIWaFFPftPOFqtbZPwMMguLITK2vKQKB/jm27JpCVH3+QG4GxDRyMMNzT3l64LipBk8ALQHjbQsBA0BEJet71WUSJ8oG6lvGGb9xOQW7bkrnNqmUs39axuxrBgPA4B8Q4IMj8yuwfALcmpaiZePSI4jp88kRoZRLCPBNUCFE36DWsMbntM+u+6tuCFkiq9UWw39U384vHVGtBm19gQyHoBfqshm+338MAHAv8PvFAPQAAJsNfgvMvuMhscCudLlf2tDturivKdKLanrwfI9rMb6HzJoa+XV+ZOJoarIxtrGAFW/T7J9dmhIAEaOJa3jTrm+uA1YcUK9945b1vBc8j3Pov/W5b9UVyy+v8+44r176yi3qoK0PVDBIYHFGnv132i1n1Q67v6VWHXZBvXGnNxIAXHncZbX/aQfV5ltsXit2OqZ++S+/qB333rmWXXpi3Q8a3FNOce/WPn49g+jSrfdnYEIWfNLlp9RDN3+qbrvgZp/5Mpni8p+ZrV0+tGudeNkKzrC/9bxb1EXD1t5hYqqW0Uidcfs5tf3ub6pLDr+43vCOrWvPD7+nrj35qvraJ79Saz5zRW3xyi3q0G2WtlWD91n9qUvJcPzZF/+kvnrvl+qJL/0Z33/NF66sF77sRbX8Hcvql794pt6x9zvruEtPqHvX3l3b7bID79ch2x7UyjD4mS2327Iu/MTF9e1HvlXr162vvZftXTecfUM9evcX663vfmudcvVp9cidn+Naxmdfs2xVffdr36njVp1Q7z50L06gveXcG+vrD31tKO90uijpG6y6F1IdnlXM5DyEjQxufAx8FKVciAF4TOx8VvJMaUZcXneOLZbItrjEspcFt65j6Kirqj9e/yfdnnz2H/9dALDT8//Qz9KuYFEodnUNfMOGKRmxNLrCFHnqokA+TRUs3pQ3g97myA7YxeU5AQQAOkwi7ochEK1rIbbyoBccUGAWwAA8PQXBj4RaoP0BAGY2TrP+P47AgsMq/a1u0UuNhWeDR5bGaz8HV6iTXgzXMyT6d+kfpO+Jw5UBQFgQljt0yDarTCZdadsw9WyBBzd951zHCYbtkOlaVuzYMbZQh6LAl/3bfT0UYzKTdidBKNq89+hoTeEA7g/sUEapNfb1I2fRvA/QjJjCZw98asDUHETZq8DZauQOlKp9D7Vaivw8LSwMANtHXTvSFLGYODlYAdy4BIBOCvyiD4XZhARVMgkulknclZq/p5HJQCDoxdrIZOiu3ZqhyefqTi3+rNiyCJgyYc0MDAGY17QidRMMCncpQCPI8LC3hQXoeZXSJAZE9s/fuHe276a1qNXpzwryZnl6BqBpA1Kv5vfIL6H9bkY8OtUI9J0gyyrCAMCpfIp6ydRzFPCn47ToshSp/44B4LAhBuU8k2czAMNo2lyhGAgZ4YgBIMtnURSof7YBNkva1Pj11FL7JQAgCPD0ywhhCW4Gd9TsK9znxqzF2poMUrrTxVZkJUlsZxMvHmiDwFqqeSUYr3rNq0k9v22vt9Wnb/10vWab1/A6V+x2Aq81JbPNnrdpLT3jkNph1zcxwD//hb9W//z3/1yrDj2/ttlp29pt6ZK68thLa+lZh9bWO20758RHJ9N9l91VHzv3Zp2tVXXWH11Qr91+qzroDftyHy9Zumctv+ykuu+qu+uetZ9oWhuN2Z6tN+/+h3Xa9WeQTl91xEVqaUWgsth30WaL68CzDqntd3tzvehlL+L1/Z9/+OdafdiFtfWOb6xdDtitLj16dT359Sfq6i9fz+s4adcTGjuFs+oP3vQHdeSFy+p1b30Ds/H/+bc/r49fcHvteeR7a5t3zv1McBC8+/JP1Ove8jq+1om7637lGe97/H518OmH1DWnXV2/87rfqd2XLqlLjllT3/vGk7XtTtvVWTefVV+670v8/t0P2J0A4Imvfades81ra/UnL6PY8didjmrjqsMADF9Tpkob3gAAeg1BSgZ0bo25nq2F017RbN+9rsIC02vB46PBLMuToSuhcgSzSrAsCzeX2ao/WffvAIBfWzxGxdxGluy72ckJNq5hRmQUcwYFp6HeNzU5zQWSNpJmpkPB1iAcjGJT9L/MZjhrfNKOWPR9102i1klTFpl1LJwYJwtAIZkdlgA8np7cUE9Pj9Q0WW4JAOmUv3G6RmHiYk/r1rcbMYIPIYANtTPFIEiZTw8C8t/x3s+/ETzwwI69aVrhtMWiZFa3gz4QNdQU39klkNk9Odg59LTKLPpJaiDaNaXyY3YCbElU8OlgsNmOMi20eWmIjDJuPetkjwgk0x4Axc8VFseGSEP9iLmX5kbYMIRtLTgcxsfkZcK6t7N+HlzxEx9KOTJKGlT5FFcz6mmOhKUs/BaJAAc9RWsP8xGWNsKpkemCmyK9HhYALEIrgn57XbOYhAwCBEsTVzqBtuZM0USQw9AfPZThnqdUkzWh+B2BqXUSraNEQIgiPK0qU80e1sTnID8CuUAKwEkol5Y8rSMsW9L/ANxeP7Rewr6NQK078lu23zE7PHx8QPZAAPe9rVVe6twBKshOBgBgq22zc2QBrEfOayZ7ZlgkuZMMWveqZTEWPGavKDDbyIk7yBqJ9MgNDZBmIVAM9DTJeV7oEdpGBNgLQLR+BzOVafyZrIy7TQJEO+96ZnfubiEQsL6lMUNzwu0w9TG4SqtMQGHlPRfXa964ZZ2x96n1c4rtxojO/+iJj9df/tlf1q9t/oJ66SteUodtd4jBl86kk68+tXbdf7f6828/VT/87l/WK177qtpmxzfWxYeeX2/c8Y2169I96spjL6kDzjikNtlscZ2+64n8nNAoZM/2LWQrrj+jtt3lTXXG+06un/ztT2uf4/arQ846vG4485r6ygOPm6WCz8rG2uvw99XS0w+un/74p3XBQefWuqcnxcDgAxqAnXjNKbXrgbvX97/5VP3wO39Rr9zq1QQmqw6/sLZ+xza124G71yXLBAAu/fQV9dJXbVEHb30gXyegJInZppttUnsetlcdcPrB9Xc//O/890WbbVIn7nSMdGSdK+BlD19eW7xqi1q69YFzAMBHbz+PgOKItx5eB512MBmAq065sh6///F6215vr9OuPb0+d8dneV7sBgBw9Cp2UJz3RytZHkBp6Asff6TuW3t3iwk9CDCR2Myj5nyGTlAdppNg02dd617geRjt0cCMJYbiBEMJVetN/y5xuBhEngsexJTgT62Lu03wnry/8zQF6gJYuGAW4qmNLKR1Ckidbs30hplZ+t79sHhHbHQzCYrSpjM47FgWtAHCKAfxDENB4jYHNAQAMIvIvV4qR2b+uFb3RJpPoUBpYkwiMDAAC1EOQN1j40ytn56ppzcsqEn2u8MSmEc+AQBuA9rjEEQ5stWWviii0pWMB2gGzaCEoNpyyxC8qaN5iKqyBwA6uE2gmgLKYUohmlvuUgKIQYyEQg4Os5pnPgc12rulBwDWtreuz9zXGQwzyeFo8x35RUv6BhGaY65DmXwAuDAgUrQDoBawwF0CP76CQej/Gy+WaWwAAGOLF0vgaSHpRht/hPJPDV331gOOmkLY+Z1LTMm8uF5dp9fUxyFDdQyTUI5dAGiNNABATW0c3QJDH7FaEm1ItUEAQGWagL25KmB+Vjc+c1PlDXujF38WHlhxAbN5CsViBAFp17EGIx9BML4hdq5ZixGHDNODejimAiIjdWzAt54gwPqJRklb1DgYrJjBcFDjdm25qde4M0GolYcg3LNXw/OiTwXbcZN9m/GwiRmBjsGOwGDvOueyWzL/rlQo0eQguHsuANCYBdloiTGJcyLtmPkKg5Ol740YgUEslQPam7zpdiiR8ZkjXQ3YKJ01SXZkYIJExeJaD+vSI+0EsGY/9XrQach/Qz4Bcrrc87D31nFrTqj/9hd/W3dd8kf1v//uf9fBZx5aO35gp7r/qvtqsxdsVnsc8u6648Lb6w/e8rp6w9u2rtVHXlxLTzuoXvSy36xLj1lTr9zylXXE+Ufx+lACeMNb30AAsPaYNbXNjtvWB07Ytx6/64v1yI0P1T6nLa03v/utdctp19bX739cuprZmXrvcfvUoecfVZ+5+aH63Mc+XaffdA5r8ecfeFb99ZN/1Wyr33vUB+vIC5bVU9/8Xq058uJ6+hfPSJQdpz5S1xvr8kev5vWtPvKietXvv7qOWrmM13fR4Sv5GZiBL1MGfsyq42qvw99Tt6+8tV73h2+obd6+da064uI65MxDyW5cecLljC9n3PqR+tGTf1U/+/HPau8T96sv/NEj9eC1D9QhZx9Wb93rbXX1aVfX773hd+u9H35f3Xr+LfX6t+K1tqmVh19AAeDP/uan9dEDz2HNH2zAf/2TP2eZ5bhVx9ert3p1rTzsgnrrnm9tAOAlr3hJHX7OkdRAvPDFv1E777NrXXbM6vqLP/vBnPKCYoRYVdTg+4QgcuOc5zGJamsxJSefu+QP0kXg9UQAwHI12nSnuPYoZYFInL4MFmjifI6WrCvztQ6Ddlh67gSZW7/f88dHZkmXoViOlp6uvUTiKB3WVG6bFg5aayIwDBPDsBIcsFATmQ6n2Iu/Ud9rFbE2HQvhl1PwQGtMAjS4H5c97tEhiRqdnkYW7IEkMFkYm6hFEwt5c6Y2Vj0zO17rplDrRdYPmkQMAEoBMMjB3wEAoC+TlDgyYqh6GZzlZhYAhAdJsYaVwjw0LKAiZOgyqtD0LC+krklE18JoC1yarjiqwxv1SmbPehgg4LkmWhAcJuXhYOW0r+YS5UzSWQzuLI2EcBK5NhnhCGGbVcrxAmBmaKqT/fT2q49TWtvUXV0zGUQOzr4kAhy1aNPNREmDnsaEPq4DuDlKmNmL6AYErUM8C1WbRdc7BARhTCXQ0S34z0w8waZAko2gaGU3Pd1VBnCCrYlrXJ+eF6CJwK3ODVKd9P28+z+UBRQI86sBArx3G5Wa7F+jjYW4PXQoYSjDjVib9mAge+xLU2ejGQo4DQDITrubJGunAwK4FuC/WMHyYPI65Vp1eUt4fejt7MFmPP8zs0PeCQZqnbGNpgnLZ8OThYmkJuDElg4f2jgPHT85KBkmRUE0y1QlQ6baIwKEIyGB88AAtPveGQHpOgycYlVrQbMkBxqPja/DNDrBh1b+873SJNJUQpwIAQD43EvtH4MOxMxoRoALeFQlBTzrvJDxDwXP6H70QC20j7I/v6oOOPWg2v+UpfQBwC/U6r987+N105nX1+JNF9e596ykABDagAeve6Buv+BWZsRHXXA0W/CgYv+L//KD2nK7reqWs28oBC5oAK5Ytrr+2/d/XMddvqJ2+tCuFBritb9462fqExfcXjvtv2sdddkJ9chND9eDl3+iLnpkbf3B27Ym6Hn6356uh6+/v+644ObabemeddzlJ7NbYNudt6/ff7No9vx65hfP1DUrrqov3/clD8SZqT0OfTfpe+gK8J4lgR4rAAAgAElEQVQ/+NMfUGB340duqJe+4qUEAJceewmFj4uft0ldfO+q2n7n7fkZH8BnXHlrvWW3t9SJly+vl//eb/Ns/PFTP6qbzryu/vp7f10nrj2pdtl/t1q0ySJ6FkCrcOO5N5HtuOTBS2qHd72pJtetr/uuua9++J2/rFOvOZ3fgxbAoy9YVu894n0cPPTil7+4/ul//1PdufqOevjmh+rYC4+tXQ/Yra46aW0d9pEP18//28/qgoPPLfgkXPn5a+oX//LLOuuDp7Ug3yeIOU97ABA5TPZYevLJWvRGRjbtis5L0q5BCxStDOJV/Fx43JFZtWkb4oqncbLU4NdP10HPWCSmhw0YeR464YBQwUC5pzkBoGl6PGghrUZ9Z4BqaJgmCgGfsh0BAHsCMMt0601AgMdFYnOQnsAshA0jnMnM0a808fBccecsiMXUDloMs2h8YW2yaBED+vTsaP1iw2g9M7WRSIkAAHQwB5ZsdHdCFewyJwwAQKlAfMj6KQAAnAZtNkR6CcNvQpv15YB5/datTu9piDxwmd0oiFk3rEBPoQaGhoj+54AdA6yJDFpxGWYINDpkQmfLSEehkL329jHfOGqb36YeTUcACx82eHI/ODln1KBlJcoZA6xJq8c+3g/qOsCBhTbOOCVamNeBA8Co8cWb8PUInuByBcaBnRVgbbQGcOpqKFNsaAfai3RYU7EPmT6mRyJmAWCqOjGUVaR00ZoZmcBX19HRNgqDmu4+kSoDAJgWCJDpzaBUn5nROOkeAPTPIJs7gGAOAzQDcAmnO9fucZXcB0NboTBhxuNqrmoPAKhRsfBHwnq1cWZAjyxdYfektjawAPjNmiLacCGW6cVJbnHjPfXzzTWz4u8e6kGw6PXUsS5Nz2GhHO8+H428NiJow18BADCJab34Bm7Jvo2HBAIMlFq7qa2r+y4AgIAOAOA6tW4sllVTftPJcFKhgQ5KefhZzZOwpXTX9ie/dl1D7glsjHkwCzlpf/CAFfOpA1MALV951sW9s68vpIiFG8P2wsEDnkZJnCQp6gXjqCUclVOmoT3/rfdxkJOqymT8Ubd70TgG3wxbVBtn0Y4dZ529Kchm+TPw8/qcjqA5PhrqRc/eM8g268YSkQ21onznnuVZErDYue/FlzN72rXp3icg+0vGZKrbq2BnI7FOEGdbqWZH2Qc5/mC88+claHkPfK6jzj+aQr9VR19cT3ztu3PYVqzfoQ04Co5eqKv7nnNgLgDQPIR2JkQP1oFwrMmULZoHDF6MJjWuyDaBq/aItprLwvRVkWD+VwEAagCUE7U5Kgz+ZmsZ/K3VCAgfeR70BfgBddfZQGhwuOqFcs1FqLUG6sZjG0yC/sebu+88QoXUKXQwaEPS8JSDXay4ncU8b1uFGiS0HtrOzYrf7hsD57VNN9mkxsfGa2ZkrP51/Uw9M7WBAICZAalXZaG4xcgGYcywEB7ryL7hzIegbap3FK2CVutigcN5TRS3B2zQP0AbL4OEuPythZiB13R74B4X6vohHiX7wPHfWGgU3Gm8LoHB7IwyqK4EwDWdzz47wxoVHeTgjsWWJFPL9BfYyGlszYnPiyYjT0FjopY+iAjxWcTOEACglYw2u9BYaEAQPlcsKzkLYGqq0fuxB85BhK9jCydUv0eg3SAAAO8FAQDV4/s++2HTe+NnFGY7gGQGwzU1O8JhOHLAk1o8IhFlxrM1RgAgzQF1B7SO5k3kdSOAUFAIoOoWzbjd4VUxS4Cufp27WzQX3Nh87xxUg8iI9wDrF9likus+8+czFG/Hn5bMvzFcORDpH8DDTwI5AYCIatEGCAApwxxQ/wn+01zns7VwwXgbVZ0SAOeXG+D2dWoe8l7HapfEQWO/CILffoy1PrNuuXUQEbL5MQgACPiq71hATRmI1RPtTLXCI1qVTBt0l0ArU3UAgHHUB7RsmI2MAkiawBTPfYzeAPh82l9qn5UXvLUILmX2TQsQI5Ohc0ITMNozAEps0jac9h6V/obwkHKAe0et+M9+x552KOdhTe0RO4iGwMs9FJ2GGbJGHeeMCFOFUgVeiADAUwttCd5swbu21ASu1lLs+zlrK+2wm1yJdg7FJ8J0VwGGTDgVPFP0MlhJ+WeORe0AViJ8zZrvAQDNksgE+VXTchhQ29i33Neuo6Urv7YoPe8PuMfwLgAAWO06f3vGuF/sHBsMonp2bEhM5paGE/B5lqUNz6xsS2FMyeNczRrwGKuhLdVar/iiSCOlEnzAENa/WGtQl+r2SlleqkA5yuZoxE9KY9YDAOud3KXGRP4FmQMyIQDAI9Z1HSFHo1Kjmq6LWhmujUk2OqixZBAQkI2GzUivbytuebaPUHTHOjQWMR++++eJ/FR+oHiqPWAFdrb3ji1gUGRgHFtIH4D1UxsLlr603Q06d382slD8zATeE4fc9CTLBbT4hKEJ58VrscalCa1XGMGKe25pgARp/L5hTjVnC9DKuKNN7ZzHrNJOdFpIeo+IQvAVAXx80URzzerRv9NeZtPY0AAwHPbDGeLyNWA+MSFfBWW68Qsww9FmFgxtjxFm8ZDACFSIKzkcSAOCqAtwlwYO0XXr1hEUIbCzbGNZnMR1G2tiAsJMBXusiUxQ09CQdC2mJm3nqtanqn7JZspC5ScQtQyUwALgLmLwk6ylFVjQqkamhWN6BdC4KczkMByZbcAQnRxY0RZoRoJ7cv0zBHhs+eraWYEj2EY4vF7vhsmfSfsfBZ0yCpILmloTEyUkpBtMP2L+BCNAAjzcQ2hnKNoR29Jmu3uGBgIV9hv1AHwvUIITEg96felc7rowklGkbu4AgrVEdsajdTPtMYGQUyuZUbiGbUdK1bOdMWNaGaxA268heIT+Z6nJjE2eQ36C99oDGqP5EHcmy25mrwEf6pZ2UcKdJuhCMUBHPzUO21aycwCZmppk8MJ7Yo0uWriQayVGLiwVNOdFzUNpNr8OdLxei2q1AWLVS9ijs9P/E8gaNBdDj4CDiD988/5wWbEFm9R0u7IK31JZBgF72kh5/uPf3EOOswFteQClYAEALpnsuPsKByjNu8hAatQ3ztHh85kpDKPLM88QxZ9/jueJFRmc3un/9SCHjFPElEn6IlJzCaatCZeZSXA2V0kNJtOathFZ7kPE6J3PRgMx80u180R5fSkS+0BjMLtVPO/7+f7dazYmc2SE4+QDYFqpvEsmhBsdjNOtQl2cRbkszXmYVe/n4fOrtdZ7DWM7RNSenIkJINec96wlegIqYkAL55jLqZx/AgDAdhmUAOytovNJ9Kjqc/ngDv9uVWoHKrzuvdgJACwCTM06QakJIeYBALEBQdayy4MwkCI9Wnx6kI9FNOwBRo03Qi9kP6MTNTU9U+snp2qSvvtOOXwzGfzHF2hsL8oL01P0CYAFK8UWniZFqtG5Ht377GSY/a6NL3pw2IRAY+PN9nYwCsp9kzZC/ctuOfRCYkaDBzemzoCG0CPWUtrLwwY0MzY1hSGxcsRXPC8YEVlYEsongq9QgFlEBFSxMqUxz3iNLVzMmeyY+ph56DgYkBkBTD297plh0IspzLaBZjC9UZbLpMJxeDHblqFF6Ln5h1tL5A3qmKHR5W/cVrjI4sQARAewYRraCQEAVohphIOgukGGSBlw5EM7i19ObR6pavFOo0BxjcgAvMFlQ+qJAg6cqBsmYHE7ueUGhyk/V2p3XMY4WDGIxX6XLei7la5tcM9OIEASFSwQBUApNgDlFHhjcLSrs1ONHF7AjFXzAXDAYhaBKLKoTzRjoLv/oRhtXMR7RQYM60tyuTZ/YZ6inmvTgC1GJpqv4MYGDNtKoHRLX3+/o+sQCJhzzmq8bmrrIRkCAEKnmya1Hy/LPSkH4MoxywhllTBYGfIk9gYMgBg/Zk+gxyfAWKH3Gp8Z7cgRiWbaoi4yw35yxYw7bUu2uobKIQYAfcaYPaiEzszRvKE8fTkprY1Y1Fln+BrGTF/tUZG2WWwALAKshekNvEULkBNAK+VpdGF9ZpEp2rMjAB/3gI6veS5dS3Nr6+58G9o9SCcFk4X00RhQ+wx1sbKJjRXkopwwK5ajOjqKzqgq5yEY4TkAoKPXuaCowdILPRcAGDw35lL5OquRfEiJ357zPECG75v/uo0BABBH3OvOgSj4BwY8AECsby9O1fFuPYsBUsBe2Md0TrX2WZ7fmRyI7x7aCxnPCbDclZ9SV8Sr7qoiAPj1MTSwzdTsmIentRKYSIzYp2a4z4Deh42MN5tOW9uvAAC4xChhiQ67ep2sC30YImbYMxf+AP3wDXGMMgniGNcxm8qMjtX42GKOS0X2P4lRixb1ZDMGAExgjjyYCGb/EAk6QzOyzEJRrXmgQmH3mMyc9yUMAIFDnAkHs55Qrgq6soJVH7wpatN+wlezhSa21h/aaq7pslA2SsMN0v+DmUrLUgAAnDVQ/BTLYgcoXE8jGjuzCrrrgaJfuAlnoSP4k25lZ48oVLzWM+vXKVtAaSQ1zBxq9LHfINtlU7q0To0wMnSWqef+ANABqWljzKRRC2XtFQOfrARl9q9Ah/o9nkXazCQaxOqaagxAK9F0aB1OevnVnmuMnXANqMk3fwKNlhXw1L1HCaQd/B0NK5GXfcAd2BH4EXACAEiIU4nfH07c4g4Kdv8zJUwGwP3taA8FAFg/OSkROkWP6uDwCKGa4Y73cCv7EfCzWoeQIy8zDxioRkdrv5MP4L379LX3k1WTQl2lqSYgsqFOW1sG+gTz/D4BABkhPVvHMQQ3I4g5ZLmeCAdXOXCBlclB30+P1PqNMRhDortJdK3w/I+PRHOT7IGWNT0sB4HyHR9vvd0oeay3iLmBQrdtBtjNBwD5XI3F6MBPW2cdoGdA/1UAoMNDxPAoRXkK2vxgSYAWV1asEbtqknU1AEACBQAA8TMTBlhwYxqgPRFkPT5Dhg8sAD1azI818VpHQfMeNAZpOJPyd0w4nHWGcvayaME+QNkRuolRwxDpmceISjekZdgEvgrOjQGYBwBosNU6deZm6vi5JHjzM/gmdLV+aD4ACKBIG+/8cgC3GZxuEat8fuDvWgtfl80nAW4dIeaxCOi674ubHz8/65DWA+D7YkDV6Vi4dzlOXg+RTAwBgEBAmssZV3GfLH5mLPmNiQXElGijivFXQr8WtwJ92oT0ZNIm5h5daFD8xuEFszjSDoEDp4kgzKNzmAMo2zHQmR7WE+UzwDqzAl2wRCzBTZ1LoMU6GGeLPYvgAOp+io6CgzkDUf/4GC17AQCgD8BvtRLxSUiBzpJBWIBhfC4yMJmVRGGt7+XoVSrt0ZLoQ7Gpp924xkuXOyDdyzqHqNDDGpCkRRSUT1ToFdk8/jNIxRP2OC8ghwXQvRcVDwrXbulD3oyFBpGNKGcwGQtqwfgi1jkiggs1RUp4ZqYmpzCO1oyIN2OrNdNlUd0XRLzEaULkEXzN2VhdR4WoZAMAmvyITcE1ccQo7iv7+BGYqkDl689D8FQgnZTeiiArswYGu+B+mEcOnUEEpa6TVDVDr7GTwm5cEI2ydSZ1b4OZ4WBzr21rhVTg1nqJaY57w/Uq7ZDjAWXHKwRS0JFgAfBnGlrNztb69esNAITuIbiUEZAV81DymmFSUFVW34ZgxX6gudKO0CqWAOAaAAABscbSGYQy1LIIr2E2WV/4XOnDJoHSxEwBAYOJjp59CzFduPO/QOS5fkqCxzkMQOY66hTkocr9LiOi9E5LNCxjpKGMFJdF33O2gGpUMcGEs2eCt5ERlg/Txpp1wavzM48IUTT5QGHkfNPsk+FX1jUDohqBG7OYpz+PCOEPYyvzTGT7oIcUGcgGjCcYqdxlwN4xAGlVxBWxVjwyWgsXLmwAIB4kLAFYJJnP1AK9qXWebmQYBqOzrK+WS4+MFmfaJ2i3x+16fUf6JEjlHA1Dp/s6NzvXrdZd+o8AgLnwYe4yw/nPy+oDcj/p1BbN+Z58be9vBmBOoG6fd6QmM0zOTODQseWShYFCgHX2WZK+NjAolx2WpAc18wBAGACW+gwAmlaEgMxrjpoCCVnVuaJuHCZrmy8a5xG1YRYe/HNW8Jw7qPqiD5nQnc6aKSKEmVBqjvPQI16IXshGcq3tyz3ooP9RB7eKCGceh4ao1GdK0weaam1WIMvLhofY4oWLecjQXGh6Y00iA1Nc5wcGgCEAmADFjLMDAMBTzTjXW13zAQ14Owa8zKt3thPWs82+dsABhSuBjHULIpx5D9PfLyRnS6DUulI1m08Lpjbkp8ADhuhNZRHaqWLilDMZHq8ICAZiaTtieSDdFj4gs4H5XAwAQCnjZOWicHBL8MJXivqc9fHg9+aJriEAIAcIFhrLDH7NLCYduPov53E6kFsGJX979mCDDQAYYBsjgIh6yzeglS+jiv3UZjdOymi52VW7f9uHZ9/SKQZgrmKZjnHzOiia74V9EJKRtMO9gYGSnqXVdWW80kScEKkRpEVlPQT/VgO2ACeCVQIA6hJ0r9ajhp0ZAASq0s+EeIaVr6x7k0Gb1rcXtWhb17VdCtjnlAP42g9fdW/zPOgBaOA2MooF47CKHsoADSh44FAo9+GA1HmRA1SzG8ICzD2c8V+T69fLmtkCzXCPEbKyo4Ssm9gGdC03qSHa7MgqdnVxd+voINf7RUvRDwJSyQ81XJ0sfd2Z1z4PADRhVvhRHq4YijQ+p3zXXsenVQ8AGtPenpa7mzjhOm6YAwBIYJXplkoUPFdam7XOhpTdoAXAcB7sP2Z5YAImNC4d2T+eI+4Xk474JPQqej+eJB1zlPlNC9YHUwXAJAS8b123QgSZffWnMSguYGvvdSxJF/hwOf8eAEAwdK/wsxeX44/WQheQnwMA9CxWY2x8XsxluIa3wfrB5+dzdcccMXPn1pfzLsA5Zx+ZoY45eFZ3w3Co6Jl3Phq/EgCIUrBexOd5uqfS/+829ZEXLZ4AUKjpjVOtNBcUTsa9KZsH+kWDdIabyQWFLL5pdbzEu3YIiYB8PDWRo0UQBiCsoznNGJ2F0C2DN9yG0yhTeeGnDQnXuenihQwi+Hyox0ALIG89FzIwsjUAgBk5NpIm6AGtTSyQCjLZN4M/vddFczb6xsYPeOiZ/Z7BQhJFDa5vg5ZCgZALKsKw3IwWFIYFFYDUr+Q51LoBADsCQN9HQU6BgQU+ZgDiOoX7wODY1ZiYnXscKp3Q7JqXskKEP7iOHJphAVJioL6A0JskoGvCg3YDdDb7VdM5wl2Yb+vqhR4bLHdCZ/GgL80GxMo3IIBDflI7wz3fMPlsI6VOEJfNzNs+HwDQncta985HIZMteXg3NXKX+TZ1vNrqhJt0iMUkKQE5wtqu0Nq1tSm11l4TiwK9CjQuMSOaRBeGFfoylgI4UtmHrZC0UhQASJYq1iltuXptPgd/576nHMBP8Km194htcLTsBUsEOwaRKQPkcBmyuJnM0HlWK6fWvLQdAwvwHABgcpL3gMHNIqXYPgOa0+CLRERmb0hzwuu2kySur6/1BrANz1zATODMlDJbkkfZVcF7OY96JtEQJzViqhgRJbHQAQsxbWNFurXStjmzsTS7md7OXkCgdtdKE/Y5OUpSRsDajZ/VvhvAAp8uvgfCYI4uts7HSVo7fw0AVCeWSLFl5Z0zospx0qUwO3VSxxbCGNb4e7AeoLsKaxgg0JBXSiEdQ9AHU+jM8tz7Z5ZVgu/99zQA8j0ZOJV+v+N1/l8lAF6vz+HnWj/Zz/01zykloAAZz5gkEa0+P2hj1CEzjIvm1TrTp27K7HJYgoCotls6ASBZSr+HNFACSU2c6/M+wsI8ZJ5jyWKxI1+86SLuUNYsU6PypuV/WhfROxtR0emcjQ8H8+zRhuw2vWwibicvmIwVphI1h6QzSTzcadT2ky3PYrgERCmewNUWiChyLVkNH1GQmqlNF04wEOJfoAVYPzlNZSYuX61+UqiDAaDomYMXUAKY8Yz6ceWSbn2R77protQlimYUYh7QVRaM4ZG7FvTIYuyjuBxNAU3oZf7DA8dZYb9457Jheq00CnXiP9YyLfLBV/w3NzUydrcbUcUNUACtAw4Mt0hlg5CyHx2t9Tg4TPcFuYYN4OvS21+LDN0A1AKYFqPqPgYtzpqQjZDK5vAe0ZSKLzaqaB7spvg2oAQUdlXjbjn4B22b8E6g1zqUrIpprHNZ3cr+942o0c8lVbk2XHfPho0L4RwGwP7cXC0+BCkEnDfulcChMy7ifvEGxs8OayFaEBsTke3JDgo/r5o7Nz3fM9mPygUAq3AzTDsjAIA6IHAFnofASVli5cgA8D10E/WaQwlAmYk7GxyKwQDgGj619m6BgjA/8wAaP2fG2ca5LI5jfKiq0faHIgNSywPAgMjqdi7NOAABrCklHh46Y/1RExK7xgvFEj7HOAR/nvlAzYrdDvtnQBDWuW3i9QMAAChboEJNPHs696GBywEACMy4jprA2g1ImwMs5+1nMIbt/ZxQJLjj52KWlXsYIJnsv4GYMDwdAOAgJYIOd6ukC8t+CzpnDEW72Qh9ctBYLfuSEGDMswKP7whZEK/piNzYRhl/D++RPoAnsGeHBsAIGM8FAAFnOS/wvc/qApiTzcOoTq3RuU/9V56fnX9Lrqs9r5zBvqeMUfOAYG8kNZ8JwOvgvDWeayxAouRcYr0bmNSJIXnGzmPIlcgPoNQX1cqqZD3STouR3Oma6D6PmEftO/w/1wmfsdjUkd/cdBHF49PTMnrhIZ8xqfbcwN8RYXW+2O3PDjqT0BCwF2XY4tkwOIwyCCb1arxma3GCcQyjv36e3t7UNOP/9aeBwhVaS081z6yaqc3Q/sPsdpQA4Bm0AzpL5AZAlo9hQgYAYQDkzTdS46MTTQSKS0nmL0EF2q00xlFVCWULsTTWwTsM60nA1rQ01S0bJZi+8AZMPOrRgrmeHm8lsV4EotqEWyM1cxoBdvE42hj1Oeky6N8znoaGjD2ai/6g5mJesKDWT8mnIPqE1A5D4ef+E1xsmKYqHa8pQ5lQz4M3ATIQZrIc3yvDoR4AtBqYD3yOK44JDRc+wIrGP4M+1uLWQo4AUF8t/kGbkLO6gV7UsUezFPeRSy/QlwAUCGQ7NQyzCgCgm+XIKEV4YS5a1uROAADRafgIpMTiNsjhOrosqoXArqUwQY9fIXAdrfEJKNUhVFMZAO2taYGUhEYggPQLWibdZ/gfBQA4AcIAPIihLz6+GkALU+Jefr18DHJcd/PhpA7e6N11vA6xUp9zDgMwF6cNuhffB+UfCkBsBjS9C/8OWm7TYXJExl6Y+WAtEdZ3Mr1kbdAEqbNBwCJnDnRCMeRhCUAn6VwxlhAvP080AM3ozG2fw4CrAHy14Cab054MD6R7o4xzYMHwdyj59N/VAuY8UJugkLWmYCSRLD5gDnjqb7rEwcql9gx5fkXASqdCrep0cXGv2jpd3UtiYfn6Tl7IQDiBaCXHgAAD/D7Y5s8NXDTNkdoUwwDls/eBFmeOAuxA4effcd/+PQAwP3vPe0jIKgFpD0oCwHJu/z8BQBxtO9AYoykWls26tey/e/59lp8Sa59kMIOPgNRrIaLMXksmndfc0mwY3+a7YGt/JT96liMv2mQht1uCFIR3oi+H9RgEw1o6+nK7+hoPUxsJbbCQL9A/mTd+Th7+okMYLkJnUWS2keNgKVJEC8uIjFXGRsfDUzVDHj04tc7JuQ/fP1sL8Rt0+MQE3Dpr3eQkgxp86kNFiTLDolV2jhZA2VsBcCRDEepSvRPZqurqyqh9OS4DiArVBgTN3QBP690c+mcRSNJyIu2BwQE9nUdqAYxP3L8fSg6vn0UTi+XUmNgyBv8BAICR0VpsW2SquF3fk2ucnOPoRGWImkOk3xSTmObYoX4BgEHVj3uH7CmBn8JRj15VZjPDZ4zfZH3YbzpL8yWYNSULEU8em9gsWIn7eqEY7qWcCtWW2OyB3c/KA687hGcmp5zFDjS8NoSMeCLEUxeGyjFsseMMeQhHoRmR0AnrswdA+P72HCya4itmmhdLaLDk0eFIUOJr0+YfhJ89QFa2m4wALbqc8cdgMLFwnL+xNwfx2lAjR+9ub5us26EyRA4G0X0a001NxjwGYO+T9+ehDgDQfhlE5r9TjiLbY8AT8SvXi3oI2frYZjxIfqDj2iCBRlQuPgwHt98FoJWi3fyM7aDTR81oCQZjlp7/HLxVM1a5y2o8ff1Qu2O9YK9BmIbuDQR7AAFpEpDsTBcZlQBGJA1q92ggNWC1b/nTcx3aABPIeF605GmwT+b9wcE83N1Gt7dsuQV4MTR5X4GoIaNFfORZ53ktPYjHfdV+8M90NHTfxcCzM2CEZll2/YR+y6BFbc+DzsBSi6GEmSCX7JSVQ71WD1ry+drzp49GPp/26JCVj9rBVbodgqSuRMOzp/MBSIY+3FbD33lgqbvt/OOgD7J4PZ/Z7Oj87+8/D599PyyvKyVyHfksYIzx2Un9mr0UeM2qR+s5zSuHB2gQSHX/zvb46AD0gJsgM+U8vd6wyrhOOmaKSSh0YNY98RnTB71qZPNNFnpcjWujoMbs9pSHH9QVMZ0e0kBN0LZ3guN32qIl+gztYrEaLzjXGTtKiLtwAI+gvUxjWvF4JhaMSxlt5VHzsY862Sc1bhBC26JRAAB0FEzwddZNTtX6qalCbZvHcRz/iFrT+yxbWgnqxDbwZooPtbOSKHQcJiwBeCBL6jcMTPYRCABoIp20i7F22VmZWkWvBaliCm2Q2d+edo5hfCk2E6dBmdplLRT1/7j5jYzWJhMLtXFsDxu3KbRH8Ra69tdTcD0AwAHdkHnXBz+YTYzICAhK6ugL/F5EkqBlEexJ9aImrzpk+7ueznKZookJQelnLoPnwrcNGxBgsVYOO24YP1eg/9lp+TnM3SsGAGmGsQdDDkr2hqPNDuIqW8ym7S+1z9yjBOpYy3KNZMgOa5QYtjQAGq1zZ7EGUvxMgR52G20AACAASURBVMBdpqTnBgDAsUZyrVw0QXMW1g0BPk2Rq5XHXStoDHUJgD6UXIc9yFYJANcCwytmJQR5OmH2OXl/rn8AgARfR6CBevSBhXXVvA8ipGoZM14fGVrPaujzDwFgLgDoA532XI4wgWoBRQEBgSgd8gD7LANwPgl8J1TaW7xwkYaPWRTLfbBxA2vTCP74HdoTwT9AlucYAoxNVPrAyvftovf/CwDg2WVdBQy0++XI0gP7I8+DK93utdqT8eJp0IByfqaBAAMAtx+3rNAxgeNgw4g5wmiJdvRD12FE87UAAO6twTGO5l5DPc4p2wBIWsdAGCAas0nkHXYt4CXfS88I/wpIbXHFs0rk6TEwKT65GUf2PWHfOvSsQ+v6s66vx+5+bF6s1trYdLPFtfqhy/hvJ+12wpzvyT7uSwEtu4+7W7de5zMw+N45+owOALB06DXbdBNkrTwxEgwY9+nwqwGxBHt3C4UZ5b20CVc71Hx/W6eG6X/tWSPTeZNc2zWDCW4ld3WcEY9svulCOnwiU+CHJpOkxTSgXanoeyDANWbRzkYMohnDSFf90LNudscApLdadVv1irOuPLqhNiCLYLs9gjpsCqBulVpFKNu11eAdt4kDACxegIEkELmN05QC2T9+AwCkE0CUltCQ1m6MUlxycPsfb6gNgTSOHW0uqHlrFjvRMs8NmQGRWm8B3tQK13tqZbEy7USAbbCSAcAMHJmG6WnNvz01fQOAtOOkhY8gYHS0Fo1BxGi75bAA2NQW+/T+0xR1NQHJEKSysBj07TSVv8On4UwAAADXzAkyzAIArNFamOtErmT4WYgA+xYpHhA5bPzstebk/MZ6Zlt8msiWdif9m33Vk2m7Th91rDQmyZw6BsBjgjW6Vq+hoUVyNuRhEwbE4qc+SDWE3s2zSL+uqj/KgKGVSI2tBwE5ACSr0t4KW8Cz1kInZNI4nMcmlNlKWCWLV6nkMxJUbXY0/4EpEL00FNwTxNhx4oMcgCwMAGu4VbXPSfvzcz9wxd0sgODVWInr6qVhi/jVNcvcl6FriwYNreVQgXAeAAgDwG6icIpma7TFrFxW4Ofhx+A8ZOUqDXpwFgAAAg+0ACiBLVxky2mVm3T2qiUY2TG9I2bQry1QAGYgLJJsVN1z3QFVHgNJ2RK8noMBwD9Jw+C11dbvcO097c8g10cDi5KJyroSaguYeSYdoNQ9DoOUSbHRKOgnBZzm1pHzvnjGcPxMyyExZZch9jR89kveM/Gm3x94rQT/7JUGFLweBibZ54/XQWvXdpBsIMJ3CRP71jy4pl7y2y+py0647FkAAPvjP231qjr9hjM5cvjJrz1Ry3c5rt2Ddi+eNWelF+S5Zbxbm3MZDbuqdixAu/8Uyvr8iIGYWTd2baFEwS4z/coz6EFAnnXrAuj8NiKubKBKhEOr/3Od0shsYKiGBMa6H8ZPMaGcR+EYOvLCTSYIAJjFtUUZ1KgFxLq8+1yZcbielrnSCNzFWQIWtHV0SMBAaylJG0PEbBTXzdTGBaqxU7xEkb9EgB6ebGRoMyGjJYoX2EKxsTYdx0EgdTSSpPXTG/gbHQGSF9rnvTPj4VjTZBecwz6oMo1kWi8lamQ4MDLBjzedHgYKfAACNMghiEqdLBtR7XbaQB5j2rESVHOCp6e4TWgywCKKbBxYjf4JA2CFfcR2LCE4K6eA0bdPat+hhSsgLbU93IMMSWIGjLuFCY3c+VpUuDVsscTi8euGZQAwkmBO9XJ+//w2wO5wJACIqpmCSKwvlIikE1Cd37V7/D2HCaldC+uJUyeZpei7OcEymWJv/kJvBQdmjoke2kaZVdPYSIY95BNMnbXXCqVqvQquiWs09duUE7iO/JkgZuyENmIUbHUdcyHWQIZsGZ+X7ZusR8Ka2rMMgNqTVWeIh23wXR0XSIYt8DicAZ2IpFaallMEQzhR2uFTh8ds7QsAMDtb96+9u3W/DFmZ16Bp/yaMmkc38jnhfWyq1SWOCmaN0g3/OZwycwKInRjpbYCSS4xMjJbEPiIxAKjBgK9Z8nXwcAcLAA0MgGYYAAAq7ldqALR3weIh+KNDCMZQ2CssC7QuB/MgPUDxGhtAlfeE1xnFvW4xbPodq7nzM9o7gzkuvm/ZBctqyYFL6pJjL6lt3rFN7XnQnrX+mfX1ite8ov71H/+lvnTfY7X7AUvq1zZ/Qf3Nn/+4Lj58ZT3zb0/XadefWW9853ZkiPD9j9/zaF1yzOpatNmmtfLui+rNu7+Ze+JH3/tR/fpv/nqtOXpNPfH1J+qsm86qJQct4WTAv//Z39ct595SX77/ywRLAJx4jmsfuaK23WnbFgXwh+8imC5ZXmfecEYtWaqf/8f/9Y9183m31CN3PsLnezZe2//2T/i382+pz37sM7Vs5TH17kPezet85Wtfqc9172P04+fn+v6Pa+VB59Z//+HfmU1bwGtcfvnyeuimh+rm827mtZz7sXNrh3ftwM983RnX1WP3PFZ7HLRHLb9ieT1888N1y3k3193fu7sWbbq4/u2f/7XW/XJdrdj1+Dmfoz2/5wjwOhvT5j6UEHVeawHg+c0p6wW8sKwS8Dj4nhB4R4iLdaqRTe1XDwKyD3iNokdUVkfMCavYXYv2lQN7fAfiZOoyZvwbCPr9rlZ5SO3kM2zkBYvgGj0gXVGK3rjpFcxldxbAyHTkA48ja0Ph7AYASN2r96pu2SZe1+0pMvjRDeMFTZjtZ5bjGiIyfwABUp1SFVONz4PSVDkp9I21yZhmJDMbgqhnw0xNbthYk9O4utCP8e+PociQMXGcrz64AjWfRep3GozD4Er1uw8Komio1GVlzOuKCRAXjr4PD0EMShIady+YslbGjaEMDgp0A5OyOdcC2jIlAPwtWwANAEI74b0BINIBEOo/VFK7ojjeRUlcI7UItXamAS6J2G0wtGcyfTIJWKD4vBAPEfS4vsZwZNDo5xwVd4+mYyAT5TFu9vj4Yhsq6cRPzY2zIqI58SaVP4N+85HB1KJjqNCVoM2b+r+yfc0KQNdDWIDUO9VfLT1JhrPo8fG6PU6WB7kBAN85FB2DkbIv7gkyWzZO+b+kvQmwrWlZHvqttfZa+3QzXUUmr2jKquRWtEqRQbgkiDJ000jMVbGBphuZh2bobpBBZhC6AaEHZFIIqNADc2JUaOIIMR1JVYx6vamUVZrkViXequTm3gB9zl7jrWf6vnets5uY3EMd9ulz9l7rX///fd/7vM/7vM+L+0FQJbWzGBX17PeSEXU0QujMxA1UNJxKdAG7MOziheU83bpoBaMkUNjzGbtxkgUokwRdLgBHL/iDEsClZgBuu/5mBsocSql17gnNbPSj+zGyT60PTPSUCHMPAOwfwfoggzbo/4qfh5hPGwRWtQIAmHEe13+BM431nsATAPec3QCztgAAOJqTCUhWK/Mo2UYDvKcUwO4glLJcEpCOZ8d9PJijkZ+nBNBZi9LaHMYIr1HdMXvg973C5+J0zNy3SWsvfMsLCQCue9E72kMe/eB22dWXtS//4y+3z3zwU+0NH3lju+e33Kv9g7d9mOzeFa9+ZvuHH/osR+Be8tNPap+47mPty5//vfbaX35T+5+/+zvaGy97XXvkjz6qPenZf6999G0fbX/17/6qvfJ9r+SZ+ZZnvZXjeK/4mcvbr33s19pnPvCZ9rpfel27z7ffp736J1/d/sNf/IfOXtbOmB9//o+3p//M09vN77m53eN/uke73D//xVtub1f9/FXtAd91//aGy9/QHvLDD23PeOUV7dd/5dcJWl76zpcxU3/jFW9oj3zCI9vlP3NF+/I/+v32uQ98ur3uo29q9/zWe7Zf/rmP8Nouf80z22ff/6n2kbd+2APJlCTlOrDSLnrqRe0l73hJ+73P/V573KWPax983QfbFz7xBe9vPSckVQ9+1IPan//Rv2nv+Py7+Xe1BFDLJT2UFX2F9nKMtPYZqg4AXOJJQltZrEMAQJ0WP4j3Bs5rl5crC1BZoP66cjOTuyWE3B4jnRIkzzvH55ytvHyLSPn6FpSrTVBnAn8uA+Pi54EYd4/5ZEcRmo06dNhGE5y00cImHmClRuNMbAsAgGlSvPaRveZD8QIdGGhQ4bGamZ7GGgqmuZHFQEsT2lk4ZYik3wzogq0ig3LWhhPymu427W4L0ftoGduiprRFb+ZWAiD8nFkAXBOpaqvXVYMH6NC0sHEq+eR11hkLTk1KsxFHKQGoHaz0f5v6YR0QPv4YkmN8EZpW90fnzgxpNWlLobN0GDAmwyo4FKMPIGoA7AIYepnCJ7h7uQUwAICgzCNSe2AtboQI2sfTI9qHBgAEqGUDEPi4pLA7mratfR9UBkAGrOCWZ8rPlNbFBNJQlqWVTusTVqUXcPDL3uGZLCv32f8trwf0cg8vfRo5MXhnAwvu8MnbC54AgPbR4jT6gUcRIKZIWityUPvFJapMsN873dkAqNLxr2R+pLClcZbXPYI/ldPYBXsAQPc7wk3VwTMxEMFfdAwPMG9qsmPbSZtuAYvBLAgArBYzmrukzpeDwCQZNRlpS2UgbZP2U1c9hbf/kzfcQgBQdfwVBPDP7KLIgVvZC9zKbZvtoPk4HQAoUNoIKL7kFRzsttTvMBiDAaBfPUYfC2DGOpwzQMxqsBOAbbBTAoC7gQHwdeIMYFDeYt/IzAuiYDqEIiEI0DbzguwXXRc5KDvV6kNcQcbHdYxwDhiAXg4qlHun/WEVixJe2rDMAFzy9EvatS+8jgDg7z/7x9r1r7i+/fZnfqv9whfe3+75Lfdoz3r4M9rDfuRh7fUfe3P751/4g3b9S97VNQlYu6/80GvbD178iPbWZ7ypPfP1z+XrX/lYUd8AAI/6e49qb3vu29rlr7yCAf+5f/e57ev/79fbY5/82Hb1u69qN7/7ZmbQPPPN2uF1H/6ER7Srb7im/c5nfptMwTs//672wL/5wPashz+rfeO/fqM96ZlPYlC++fqb24P+zoPaA//WA9tzHvnsdufXvtGe+IwfbS++9iXt1htubhfe/cL2Y8/5++3Ga65vX/7c77Ubbn8vwcQLHv7s9qBHP7i99pff2P7Zb/zTdt0L3m6P59F+h+u44B4XtJt+86b2tf/ytfa7n/3d9qK3v4gAAAxAEooAgPgA3PRb7+fnv+ail45SWLVhPljD/Hn75tfOtkOgkDN/b234m0j/EyCPuRt9NLgBuEda1VU/hIAG5jzzKwNAAKCkTksxCaUCVdo0Gdzt9irNT5iImH/xU/aBZFHB87rvBtt31tIQoKLMLIIFlq1tLmIEj7fn4ctJbWIAcPJjj1cAUD8ta8NQ8jJ7ychTBQzU37ZzAQjmLQQAEgTOJmgDk4kIa/Acf6sRuKE0cChcuECGBdoYFqmqFCLww6GJMwLoNKgyAFvb2DKk6Ws4GNdLGcn4VrneKRDALveUPRzEUiIgWJI6SQd5MkBnRnlFAoBk/Bz0YotNm7Mgo8N9DgDoC8E186h0mQXaYS8iwNhIkjKCp0IxAeojlw/UyEGPzPI4jtkT8AwC8IwURLTolqDKkYkC6BxN2w6UM/unS8DzCNse+AJxU0Y46P2P2BJ2vzMMs3GHSRa76vLyKYi/u4CgPid74r0pNEBoiD3thTv84ndrWchGAGrKXopngCbUcM0oZL/0ckKm4VmS4pn3XIfM/BEA7SFg50q8BEGaJxZuVtBEZM53GACJ+QjwsOCVhJhStJ6GscxGWGRnwBYJAOC1AwBOjjCPQx0DBCG0/DQ977ZEjknGvTSj8tSrnspn+6mbbvV8hQFuecDEWS+WtDnw+h5QYKQgj0Y9AQaJpQNRz+dwotv3Bsj5gHOB5TsdRAr+mC9SOlq0VlRqYdNjAMB02o4BAjgnI0O61PFSAUCyfpwF0JsIYEtTgucOYBgRYz38wwDESjr7L0A1LcYB2FmDgZ9hTCKsI0u425IBuOSyS9rbX/h2ZtFPeNrF7boXvr199Xe+2t5/+wd4CS+96EpS32/42FvaV2+/o73vlTe2y1/1zPaDj394+7Zvv0+7573v1f7v/+s/EwC8/Bde1f7TX/2n9tLHv5QJxAve8nxS7e940TvbT7/6ivbQH3noXvDBcKuPv+vj7SNv+UgfM45rfeD/8p3t9b/8xvYXf/YX7W3PfCufyY1fei+f80seJ1r9IY95aHvdh1/HQPx9j/w+rtmXUnS3aw/94Ye2n/2l17Uv3fJFnnEXPf0J7d0vvK798e//q/buL9zIn3/VJVe37/+hH2iv+dgb2h9+8Z+1tz/358jagr1Nto49fuW1VxKsvPNF72z3/Y77CgC8/oPUAOyDUXmOYB3d9E/ex3X28ie8bA8A7CUWBwJclos8za8mrfWGhdmtTGZfJwYAEi0qpkVDxT9bU7X3ALKXFPL62cV1kxIA41wdrqQfOmQAeM/iHCthXmfamQCwnOr3QfJDBy39zOSMRbcKUMrTRxuRavJRRotUFMkoRa0OYnbHz6CSFBIZbYKuH2NeOahy3IxCMefmME+Tb6wCMAL9Ch8EG1qWsJQGIPPjYe3aSIQM0AAcDwBAEADAAI/x1YblgMwGIBUL6py1e/UN455slidlmtR4VFo4mSLncM6gk0xTOoQKAIgW3a6onw8D4LZF98/2hymeQy1pZgBETQ4Hwl5a0DnYJximFRA5HQ4WHHRhAFhCcM8jDzz/6gE6rYg4PFGHV2dIbzPpRXaUVOBEZwDQ5rM24UEt10FOXuxCAwnPBDCYOrktzl0mCR5pKWOrF7o97BgY8aWpd94/aBSOz9jF0AAg7UosQUzULmgGIK1p5vAd2NWpkL56HPoM/uxCQU84jLCs4fDzrWI4AE7imYy0BgBhS6AYBiLv3Du3ryE4Y0w0rmt5ssqgWM/SGO5/OFQgrjRloEDk7F/z4l0usLc1Z2NwAJUYgO1s2lYw44KCwK2N8opQQxFXIH0Z4huhPfqUq57KZ/Xp936SAI8lNpexeN+7uc5gZvJa2qjOSAAAoF1gyUWgJr8ioluwS+V8AKCDXII+4hwwVbNZW9OuttGhD8JbKa1trgVBp3+GI29x+K9Wsr21ORIuQVP+ZCGNEzA6HrbtolvFbYH4zJDoBADW4JK6CDU4Pnz7Puosmkp2+JU1EwCQzLH3ePv+oj4OBoAA4NEPYTkAc+q/+ttfbe//Jx/gM3vx469sD3/MD7Y3/spb2h9+6Q7OS7joaU9o/+or/7L96z/8s/Zdf/tvtB/44YcQADzrDc9t88WiPf9Rz+ONfMUv/IwYgOe/vV3x8qe3C+5+YXv+o1/gPn616KbNF88IHikX3u2C9qZPvY2f4/U/+Zp259fu5Gtd+/l3te/4m9/Rnv2DP82/e+Izn9Re/I6Xtluvv7l939/5/vadf+s727Me8Uz+25N++kntyute0j55463tbne/sD3+sovb9S98Z/vjL/9Re9dv3sDXfs0TX96+74ce1F710de3P/ziHe3a576VpR5kkAnUuG/v+633t4c99mFjMWE9LFftEz//ifaRN3+4iw4RlSQ+3rUbvvQ+3rtXXHJVL+eS9UWbolm/HsTLiQiG9TQGIN+S83cPCBQpJx1Wc76a/ezT+lT7Geq/chCbU9Pn5m/rrVJqzCyJ0mqqbifPyTCYz+Ax6c9kw65nrDfjdsZ+Rhsp2DaXLydzsm7ICnRQZQwqCetE3dBfpOg0jSyueHLLwzxpq6/jd48LjBkFEZEzV9Kipr3jCSAD1BxVPVP2juLfM/P3/HMcCGh70qLB+67bbIppe5jqKtBAW18NyNJvD5DBbHkODYGwzC5JvEmr9bheHjTaIKHrkQHU+o/1ls6xUGtEEHEAjwgoByhqlQZAOUQqRa6z1HXp0qtbBWf1/ZXFWXVPADPj7AQc8gBICATyAMCIZ3sVRE+QUcBu9VOWOm0YCSXFqtvIbF1K732I5cgqaCWhLo8NRdrJeebJCcR0Lo2os0oHuq2PaaBiGkv3sQztIZkN/wCLIPv7CKzh/WgkZMEWD1PaNKtfGdeo2QESItIaGRsGwTmmSRbA0T3LVB0BABkAzGLEtD25IXK/epMFOEFDICtdbGS7OfJnISbDPVd0UJeJJrDxM7L2h4xf8wzWS2TotLnRgbMTs4VRzKT4PBODxJJV/fhco2/ccdevj0MTexI6F4IU3xN97tEGKNBn4IhrnEzbU6+5jM/oM++9TSZDBPT6ynIADyQNpOH9B/PAg8daD5czMAlycYRrX/N+slXRYLJ3lqDERD2HAiUFmHbqw8FMnyisVWpfYCuOz2QWwKNmeYspxpIAML9x2M053ERrhc6RrKFiP6gEgPMjQi8mAC5JyFwJUAMJjIYEpaOHCU4HmrVia6YmgIB6mW3vva7ZZgfue/XF1p7nDP2657+9PfjRD2kXP/0J7R0vuJaCvfferiD2ksdd2R76mIe1N/3KW9o/v/2Odr8H3o+Z8DtfcG37G9/z3e05b3weHxEy9Yc97uHtic/80far1/1q+4///j+2a256Of/tLc95W3vQ3/3+9pQXX0oNwC033Nye87rntB/6sR9q73v5De3Ln/qdrid6xT94bfuu7/3u9o5nvKX92z/7SwXYtmtPe80z2tNedUX7jY/+WvutW25vV777qnb/77p/e/PT30AAcvmrrmi//rF/3L506+3tpT+Pf3tAu/YZb26PeMIj22Mvu6jd8IJ3tv/9K3/crv3N9/A1X33x1e37H/OQ9uqPvr599Yt3tOue+za5fLpol/a/Krq76OkXtxdee2X70Gs/0L74cWkAOkAHg8Rxxrv2ri+aZXjiNZ1Or8lUPlOYGR01U5fIiv7NQTrncgBgPav3eu/5/SrziWFW95POJBnZUaPl9ZSfRczVT472j6w0JRwJ4MMPIK2iWWd4zvE7UfLpNmEDZgb/sPtO0GXe1tpkMZ3uRuavYDAvdDCDQlT3UuIo85tKECUgoM3TBUhWP7IebDSCzcqE1HVR1Wz04ejwhj5C3gzPTLegSe1AqAXKhQ8bmlkBFgxFeqDzNm02XXYAAEoZRxTMUiie3k5Y/2MHVcapUv2qIEZ3MdRIo2jmgwQAMN3IYKI++U7xMUD6N7NJhFwfnhmTylNXP0MKOzqI8tV6tC4iUvAZiv2oNasTVdz5KALE7x3C57TBH78DAGSqFuvRCtgBGM+SQ0JwYNrnm4LCoFTxUaLiKKSy+NG9wfJbV0Dm8CFndaJWVYPmRuA5v6/C91LW5iXdr9/QeNCIiWBtBJ84F+IeHoFCNgCIYj50Kp5Nxggr+DvvVEpLEMBODftnc93FiIoMACDTubabAOQIMNmdd9hjM/Ag8/Rv1tqAtqGNQBurqDuxZw7+CDLUAuDZwIZ201AKYJfYnnskZegCwKilpyMhADRW7C5FaWyWUNaOdTdcmWxv4/3PdkRcs9kosUYZzqRSwKVXP41/99n3frK3uY75FyY0uX41TjZiRnZ8sAXRo3xRXpkB2GBiIlEcnyUZPu9zHYgCacorHFy5XvTNjMnI1AgCoGmYkAnACGRmaDos7AYoEEBdA9dzXOlmHKmHJAVghoJYegL4sEnbKBZo2pjhktnQJTLMaQhSwhLZorVCgPpniSA9rrgMJGKwKUOzFGx08D7nTc9rF4P2f/7b2w88+sHt4qdf0t7x/LcLAHxJdeyXPO5FBABv/tW3tDu+eEf70zv+tL3grS9s937AvdvX/5+vtz+940/a9zzse9sHf/b97Suf+0p7/a++sT3soocRYP7lv/637V73vmd703N+rv2bP/nzdvU7XtKe8JSLKCT82n/5r+2zH/hM++jrP8izHuLJhzz+Ee3lH31tu/e3f5tDn778u//jL9uzvvdp7epffFW76PInsgsASv+PvOEX269/9B/xe175i69tF19+if/tP7ePvumX2u2/8hvtWW96HgHAjS94Z/uT3/+jdu0Xruf3v/qiqwQAWAK4o73DAAD39OIrLmkvu/7q9vkPfrZ95I2/5L00aY8HALjuyvahn/1Au/3jX/D3XdX+4Yc+3z725g+L/Wm79q7bb9J7XHKNslxT6n1yZRm6lrOV+9U+JPUZVZ0BRJz51RmiiOscp+PxISbS7DJNzHSOBgBwTfSflUyf75WAuPcE9B/VSv3wn/cBwGjh52fxHmH8KfGLdwvx7oLpjAUCZBi4cCppwwRYCY7rQrYlkY5BAGrefaAEsjCP3kn7A3e5epeZeVC5LuMO1mu8mXtLYTc1MQAowTPjK3HwQRsId7/BAADxwzxl2Y4QsBFUkFEiWLCujg8KK1c4f4FSxIFDNVibOoiRQkIQYQZmEQVCAWqDbhXMwuhUTYJ/hjhwbru6AOpi4z3DAwTtEt/m0DddB6DDRhBK/dbRAOTvCAB8gMSjPh4AfF74rGkBnOD+oKyimj02AilmZlBiYjLvPs8azwWHq4wTBwDQ5xELoEUqAJDWx1EOSv3XtLM4KAKj7W70SGtRJvv31D8KPefSftjLgPeBin35LAQAVIqM12bEy5kBRt+8ftzL9ORvtzQo6roHXBn0K0bjAACbdg71KWUizjjT+UDw5+wfAABrQqp/BWuOo/V+6Lap3fBHPZMM/njPtTeoy23u1LbNjRiTtO5oGagdEp9JzIeV8fYOGHMpRKtxtcWKmAyIOnUCANQfLADwlGsu6wCAGo/SZaPDMSnEtC1wf5P944Dr5SI8T9w3TCtcqb0RLaTWHOV+JPgru9Z5wkORaEgHIgEAWLmjOQEAtAAbtDhiWmC6YDhmWkZAVPqA3k2nRRfleoS0WYDeNhpRKtsytR839AdA8Ne5w6yyeMGntbcDaJ+qhwAAhwulQLVrxcxeAsZeAlEGRiW5OAwwPCL9l9n79TV0hEpwupgd8yvW4t9+xPe0K9/1Yq63Fzz+Sp0rBGYbTRJlyQZnAJI9rYXj4zPypTBNLnDt/0aJaicAFo6QX322cW0Sh/mhqwAAIABJREFUtIqWxpmSvWbpRhft6QwRkyiWWgyNyp3KhE9jAGowzn3q94Kfx2xtOoYyo8PvB9GwTqSSt6cMiZ91Wa0+g1rvvysRYOr++LkAAJYcymh1rKmMoQ4I2AMAvbX4gGUqkR4AvP46FCOq40lTUktlomtT4caaczHAgOvubtMjRE0e8szsTAnzIRZVN1WsuanIOJzxyKgP42JRIxsqSKtrJEAwEsFHIMCgHa+eeChcHGyqwZh5JPvomgid7FDDE60HEMCjlxkhfm7bFjOonLEJ1W6FEoDoV/mknzsn4w9SnKRD5m1CWtnTxShQHPXc2I3iwMcv1phSF3V2LE2E9QH+2b12uSx2ro54Qo8hG32TgMK1nSSz7wCA8mcawQRAeJORCaBpDQCAhGKkPvG7Ph8AAHtps0XFwhSwMN3yth9W3uRpuWMf6j4AUA1V3ge93bWra8EG4TMEAKjPHo57WoAj+Mv5S88JIkDiRVvtcivEaQ/DcVBDJi8ein7Uq/HW8xlEhNZlOMOP0RS+Hi8gE/MmdYAMHQcAsN6da7spWB6xGqohi6bmZgWTRTAYAKAyEfv/CwAYrJYSW7JbW2X/+DPpcSn9zAJoO0pr6a4QwwGKWn2ChpGRE2UBKbalzr7hvTe4RvCPKLBbAZ8CAD59060CrwY+KbF0Rz50iRwf+/6pbKHxqx7hChnw5mzbYaQ4F4Szfztg4glrGJhc/QjyMtrWogE1ISG5sIiXWbwAANt6V0uVmDQOkkyMdrdYBi4XGz2kNJW5HeQY0p5b9BMMePzcapGkp1LJ4Ktdb+2QCDXbgzP2eemyyGscHth7BktuKeZkQmtmDjO70w78QwDAVbObtFe+79Xt4iue0C64+wUEt//+z//P9t7XvK/9wZfu4MvAB4JnMTVY6FoxA+g9QQCQM8AGXzyb3bFDk7ZyQfGLyHmVz8A2WtqUuyuIdUDU7jFtQWGPn6FrfTxy3TrXvw4AOA9QpawZ/xmWdl1L92cQwHXYNQDJtfNMSjmrgLbO4Ihn/maPx/S/16EZgLqWIgJVvNuDIf2+1JLC4Zth/wXw5WsHAdrwLgOMqcjpAMI/Y9hUAn9/kFgP95zOdzTeoEBARi4BAdTl2biH40jdBpZ2sOoupxqpfvl6TBEqK9FwFbTtgAqU8p4IC1kRRX2uL+PwY7Ac7mCBMTj4BAIMALLh4UM/wSYGunV9OTVWMguztowlKN6PNDfqhaKxcS1z9xdrUh8ETXgtKZt5A03lVHpc40MNANgnKivfmPHwfgVxpuZiijgtHDESybQ11dhtf1pnLtinQDRsAre7GvA3tohVn74yfzAAvYTiaVUx9mEm6Il3AiI7HhwyRxkMADeBh6iofib6WoetP3/GuDpg0a+c6nXb2FKYJgAQu0+JOw2qaPgEJzGVWiiEZGnHam0AFcwzRwDp3QxuR7VrJbpYUkZjpuLDPRqAlGBCSdeefYgAz26+IRraIjKWAVyzk2BQo6NVBpANrcgVda+sJ5o8SdNaU7+imAUEZLWMz6kdEq98Ba8BAJL9M/NnhqvNnYxcAMClLDdpCCw5froMIXAtTQD3GBgkt5ymFPDUlz+dr/2pG29xYDYY8ZrlFfD94dMAsljXGjdDp2z8gKvNWbkkuOOja4kyUrbPcxBwCwBQUNkxKVDpKxoAeAGo4CJTHzEZtJh2+YWCZgs/JZpM9iD/DmWYWr9ktzxqGGdEXwdsw5SAUyBqlPlwZdm/PXP1GXfIAARgaY2PwTI5yJmpFyc6/LeMqMQcxijsrqIMvje/6jUOVkbTTNkbhbJJzh7sQTxP3Dd2T7gMa6EamBT8AsMm75Mxf6SymWlFq4xEBzoBYD7buvittAGfnJzrgY4JmhFrn9b4PwAAuDKZVPhz+f5SN+TpiykpAkBmTeyxrL5mPT+PbDcIYEmtx7RvDgCS5Gq3pBtpCOLDIByKCAN4OHdmD2Ltr4QFzr+svYMuHN2H6AAGAHC+qphsrXqSyP65vmW6gDy4bYAQQLVmmIFbF0IZUwXuRaUs2h7zNsxhm4xNPuKup3xvdBEAZQMABJl0+2Go9T0EQJ4EAgAUKrgejsMTMY6/qfCXmE8T7MDerkgLqk1HD4C1ZQR5/OwadqBSyascCCW7Js1R8GcVc583i+BPOtatHXGa8yHTRYDOhAQadGB0h7za725VfzZvnJpSE5zACCWUlL+ObgrR2cxgozC1qxwZAHzslf69j/918KcQMM51/f6MHlLWzjjuVzPSu8mRGQBlQRJtybjH9euAhG4dre2F+Am0SbX9FIeugn/VUCjwx8eeF922m5n0GX2SmoJ/hJqg+Luy0DX2KuihJa6pYN4Hg8t0IXRnLAckfA/fC6zQbt3Obe+0OlWv45jRdQ1kMFwWihZATpJ6KEs7TYh+9/uzHS88rtkPK89ZgvBUNd5/GkDaOyBqd4ALH0IJQKL8tReILeyxIGAaUOLDyhbC/KwGqKIptXoDAG67/hOuMeZfsmb0Ovju1CDFrvm0VoTkit/sYFTlkagoMZVRypwY59ISflRummYnUtayEQshVs/8Ffy7MJP3EzRRQJjOKxg/AYD1NmI7SYZMjoEWaXC6jGq6KYqFBGku5fTx4kWwF9o4dHc/hEs84B/L8JrDAK1/9qyNWl5wXRj/ps4V/cqZUP8cCrmfFxVo0F9CYlNaSfXuIQ1NY6boBEKgf7SqZQQqkqF+/qSsmXJcpmfGBMpJ3h7YSUeR95dq8oNxOzk3AABZV+pXDAb/O0sAEvCNrDwJJtkgrockJwZw9mHYOwfNJOpZyd22Zvmd/j8IyodMQH9W7mapgKEyPlw/pf2wvj7P1dM9svqa+G+VAJgkdM3JAA8KoTkPBmxVjJ60ybdNFzsau8yPWHMjrezssJvCQHyHaWleEAICVhf4Bq7hvNPfSErEHCegnjQ3erSwMdNmtq0Pv0FvkwG8hvV4aEkCTZoSyAJQs6uAEN/2lY0DkimbdpQiW5uDAADe4Cx0QwQoFz/dJFBkcjMTotTEMRGQrtQatcoTvX86iSQdoHlgBIEXJE7Ky8+hbmKKypHJLOBE5t7MvE+yEZ4g+94JybCCtonwrdEICEg/qSxiPbEsffOu/UUdSktcGua4Fz4bQ8mT2j0NBpgF5iBz9u8x8TyM1V6JN0Wmt7LKemRXUoIX9oA3Zs4SJWuQtmjVrAWVGvgzAHuk90Ilu3uCwCZPqfhW4HqdkXIYTsQ5fOYGGzSJWrfVZMVSVgCPsZK7M/S0WWeD1oUBQ+sDIAA/x0mYjLRud7QdtDWRYk3sCcA2V9aeATBd34cIySUfdZ/kPaWpIMA24FXpS2I6aUe0sAxb9Drc6wmdAny0oSayUZsqNAC437e95+Oa4sgNOKbX5XW5ZMxgdUTOl88AGuxdKelz6FehqkCD7UetJ4kGQC5czpo4lkyZP708uiWihZmpY/O+yfkTzM+UHgiwvla2Pw7a8WeVK7RPO4NmAKBrG9leKP4Yr+ynUKPEOrJhW6CXpG1vj3ut1YB+WjA4BAAVCPQShr8p2Te/MsHBfaQixUPLxGxo0IsToz5EzH4UFmsz82TpRfu67+0+qdL+Ji4NlKawUTJxsA+z2YeI+Satl2gz1VnPz5VysjVGJsr0PQ7uFWDU+6WlN4IZtaMWAfK1S8zIPawDzIRb9cxUkJN2IfErP1N1B2j3rcH9EKgFqNdnWIFgvacBhHl9th93V9GyiMofazJYv6Nfq3hCsVy5N7EJTmm02o+H6b3fbLHbgC5ezGnvmhoO86DSBthFDKmjJEslXT1T3z7yfSvBeUO6UxtGxYKiste/xXY6ovw/dhnpAJFIqY6LDN1b6U9lQmIApm17spYTmR8URYeYDjZTlg8ggEMXY2+pCO4AAAEGhwOm7alOhgMh2T8EX0kH++I6BQCo71oHZR3Ak1a+AIA96jBiNfwYhmlkc+SBdYpLwCnufHtGEy6tEIC4S4Oby78pDTBYS02zHtJUwOL5Z8pfH7Kj8oKxx7Dn9Ol4CADgyc6MmAjcY+pZz9fAnZ5B9rKGaHCdTSTVxQDEN8C92gAACf5pHcyUuOgvEohSAug1QpcC8HkxTZFtrhHnFETOg3IOgannxpOizlwHhUGAGgR+ABrUugEGpBSQyrX76NUAhOmOFimm6wGBEd0apH4t7GSb0NrTxlhaUJbGJ2c74/QpIzBqWI7V9DkM3UVUzYyGnkb9/7Lq1frGdT3lmqfxAdwKAIAMkNTl0FmkvIWv3XbZGom9INu7gAYAoEslB1VpH6MckYMXLbP4HfEXGRtqVA0KwQ6hlTdlg7AmZGxUAmA58Wgmh82jSVtOle3yyCqW3Pq8As/cIwaEC4IxGTIRAOj45DUqCI0gw/r24VjfA0a4CgcPg0AO/NOPdv1tNxoqDEAFADXgJfhEaY5ntl4qAZOdtICsilImvt3VqSmiCngaVauVu8X6sC9Kgk0NutQq9PvqT2LRpMAloJvKvD2GGIiGketCOlypAYA0U7rfvNpvAgBq4NwLgrCSBtPbzw4lUj1oGoBVUWNcGvXAJYTU+o+/i94h9x0lhP5cA7g7UxRH0nq675eTUIKszzCALjqLlGrvao3U66rgkt9vfj9eEwF8AUIEvB6RHdYzydzkvpOjHU03FmIApNgfNbK0rnEefRZnpll19yEEfln1ikbWXPOxpeuUsgO1uGu9Ww367sE/NQsqmPlCtgLmAsHTBWUF2lgpNwE83t9TyajIneKQgPpbQaR7g9MTAA9aBw2zuN3SAi9dK/1zSgmAXuxeuFKw6rDitsM1YN61SwByWtJEM1qZZsRvygelPShOYjDWiYkSF7pRXISCzGAj3osGoA+XkUgxwpcAELWHiWHgIWyaiLa0XujZJHDC0wYLZShsrF+FmjcA6Oicoj4FRzFvHrWMjIw96Tg4TA0X2lLBRe9H7IQuAOo24hGA15VOIAGfug1rO6K/yCYdbpW54pIlWDyZDdhFY1Yrgzo+aZlGiWxHpYGgafwcRTQECGIAZDEsfh9ZFp0pLXjtU/6K8IzGM842Mtq6o/WCzLEWEdjgjY/lImMfH75sTTP172ydOhZqCoL8h/GSziczC2nrt+gVn+nSq57KgMESQBFojgxoTF5kthSltjGx/k6lB3JymTHhvccj1TXa8fOadyDPAZXjCAQ9BhzPnHvSgAQtvCk7BbzIaAoAX06eQEtrTiNVF0WoUB52HqKUUlmfQdINzrTKV1tomKoHRiE06aQmZqROROznofeYb0Sn8LPe8BUM6uHBXf89ASLXntc+LSCdn1lO2nql/Uo7aQdC3WecS/DJgL5LgS5W0EzQDAA2nIhYguZBJIIBDwmuQmOPgOh974C/15nhvwPgS21clrfRZwh2yVDuAFWVa1D3iDRW9ZcMscRGKZ8fgTdTRPGzFOGVCz4I1Xw+47w7+PClhHP+vyj+SqNx1wCAomkDhjz3DgLIwHh9lfJTzrZ8TfJS/z5sSu/aCHV58GnIcOTZubWf9+p+sznymbaeH9F8I+KYw6+aJ1774HUrtCmRQSqjIwLlARkAkJ8x9WMLVjoWkWKH9zc0YOobSvbvXMBuZlK6MmPg22noD7MEsg6aHyCRkMaSxshHHQcyZECgAVMBBgDZJuUwrEXj0SFDRD+5AQAPM2sArBr36hLFlB54reQ28QAY4m0jiN6+mHnTpnizyROIu/CP44w9EMMPS33lUVyrdhkBH5Wr1j71GmLpfe01L97M1LWH4USl2LBB+VHik86AMgCAH3bP0vizMfPBa1MkN6btRQ2BgNmz0oh0XAIgAMCzoHhJrVtRiscjgAGhSzEzHz6mUWNHfzMldZLpunl1/alFooYvd0mo9NkeCNW+gwcBAL22EeSx0GT6JGcKAQAeTC5xjecrS14eTtGQpBae2r03Yw4QBTaVUdgok3Y5t2UR5waAorQVQyAbbe1TkW6pTW00DJP35pNfdimvH8OARNnm/kbIKGFojtyepaXYwHUllkiGk8iox4RNsmkGnQRQbBuOUDZOitrTuJVy6TQAgBiQ+04AoNPODv4Z681uotm0LQE4eT3STdRnwPKZM96o4MMEBMrX84qhNEmOF4283g+PeOfXpNRMJ5cMslLIyfBrVl8PchzuNePGn7M/67rt7FbKgxaRsgRARlTnrl5L5lD4pVLfAADxwgArxJXshOXw+vJaTAALu3VaqNaZ7S6naJR0uFqEanreAj0+I7IVmvnwzQIwn4fZgb19nM6ZCgBcosyo4/PuOSNffZaTUwFA/bkqwjwfBAytTj+RSrJzCOLG8ynjiE/TfZVEkc/wwGMiawSvT0O+nClhQnIx8eOI7qlYs08eMD8mAFhxulu8yv0oipGH2vnG7Pj9mzBtq6UsWfWQFNyF+EAxB1ka9ZFKsnEJaevWtugRhBOXy42RYvUNylqzAreyBDj5zSUSosuaeiCZoVmwBRpVE/PEY8j1C8k6XkftgdLE4oOiRuyRsKSx7Dtui9cqYhOCTQuiBE47GLxwNgJU4XFMdBik17haDvtCjkGLQVVa3iKOGVR43NcGONP0QJdovNk5AS+HT2mV4xFcAUBpxcmikqYrh6bKNARoBrRUTdsnIDRtZipIRAknLflAUL3O98PPO0v2rOzKGoB90cEuRgf5AYGdRYbnAQDVMXzEBCyMul3ATrL7u6Ly6gbN9ZDAQR3fAABmPTTSIaizJoR2vNIAoGuAYMAlAInH/MrJviwwTJaf9VPHFvMw92ZEG63iiLpgGNiwj0q/PA9MBiZNy1PwV2YhKnsEXJ5xhQFgBmI2IEdfAACGAWlw06iGKoCG0RsjkGWQZDZAC4g/FS92AVaL4qzzwV6HiplaKwMA+Ydaoc62QX0WsXUC9nz/dLdQY6P7kkFeEgur950KBLckZy3rM9g/w+XMqX3SBU70bBMg9QT1IKn6KUGiU/wHkS/7S89jnz6uB33o77sCAD3DjWFXyWRr5lhZAz1jM5G8fzFS00XGlIuBwutB5SV/iIAEPAdYMHedh3BEBTBpQ/YLnxcDOQCLpX1b1LrFOAzyeQyq9WRS6adQcdcMwIhlh7n7ELV2BiAAoHRj1PtemYA8cw1r8rM/eI742bTx5Znuf7XZTd9fI1iHYc3zPwz+/XUYzzKt1qVXl1zysxUAhD3g5/Iwo8SM/m98cX0qnosuj4UJ4Pp5wOJ4h8V74s3Iv8zBn3yPeyX+7qmXlDWwm7ZVNACdBtH3R1nKGiqnnUkFLOc84+5Za5u5NACkEdPRE2c+ZgLO/t1HPjta2M97xo6AtRmCLWq0AAC7NeuoZAA8QIZ081p+GGgltM+fPwjGsA7738MSQK+xF390CaZ0bO5s8cqaDn0L8mBUj5uB0vWC5MZKZuhRurgvUa/qLNfPJUjT4c5iRB7WPtDUxywRSfqYsyhE2Q7hTYKk10WnMwVKBgBgy5QP3GwQWzfpaHTNTDVI2IlM22bFEO4Vp9o4p9kp1ehT+noLISXbPqgw+MXBjYcYAYfKNgxwZnl0Iufn0kdvceVBBlZpUnyGIPgqxOwgweJJjpqGo+Fa7WY8tCyU4mdhRqXgj68EOf58DNZOVbFWuQ6s8taEQNX4ZQ9aAkUAwPJE98lbRmpCC2W9DhRsJD8EA8Zj3VM+qKHloV0o0gJMpMHI0afMAyUA7MBP33iLRFRCilaNDwCgp6m9GhdCZtsULmlVwkiFPj5dVCvlOZkSDO7huF+1TDJFcHsaCwLoGpiizTBeAcgINIBrS4dJ9LHLapf72eyI1qZtobl+BHryjGNDzfXsNjh1NcFDILzSCCDZFznZBAIEBHD/0kfeg7DvCZeIp23eVYAPABxBe5SoksnVgJt9f1iP710yBprZn5zH7o6ocQ2DFuf6OyjJKBC4a+BoxhIKrw//dyAYS4ktr43v0XrXD4zuIbcpp/3TSWP9/AonYYICAAaYPw9d1FBzSLPzap04+vvq3j88B057bSYgjEdjX9YEgiAz3Unei13P4IQ3S0XPzV1oxRQqDNAhy9PPV4jV7ewaNpfldJuVJVmp/5Z1MyzSqwA2DPxI5hP4ee0yHmmTB5w53uFQOaELlL45F8k/+4CiAM0Ps7aw6dABPa+lo9dQXZCv6ECIaVv8b7YBaWBNPgD61jdH2MBR4MfiUwci34PUtN4DNOERAQCU8zALmYHA19AQAIDNkj38dGyj73lRfK9VrkfJIhp/6aiVveLhSSSTyWNSTmcBc0MSzBhx++DcQuUKbUEc/XyS89AGhbyAGNGtPs6wA6oAUPA9eW0etKR0PO4YGZatHAMCImpCcEGdj7PgOe9e5Q6iQlNmyVJ0+9wQmnpUTwaktUgJQDc7KZC7IHz/00ddAYB9li2kUnYVLwCSPKZQRYWPII73YA2Qhjp6vrHJHQDAli+MHjnhUy6QaC3GVDlgDzd+NmDUv3v/jqzlaM5DDAEHwQIggKI5igEFTFXeEv0P1zvNAXf+4mCt/nsPGgoAsKBQ0yc1hCpMkHm7tuY4Yt0NdRwMW18eKq4RKvsW+yTTL68IItrTGQCyS3zeQ6yE9UYRIKYB3nCzRVQe1lMYIIJL95cb1skoqYNcG2+tNnZjU4Kg/TSyUBpDmQHopQDp1HlmYC8HAABQkiDjVFC3S9rlcbAjKo/oN55LMT7nDVM4DyCiCLSPZo0zqVuIqXERVd6TEofC7NmMQ44hUAKAxHaYuQHjov0WPr5ewJsp/bsCAAlMleI/jfLlZ60iR8O6yQROb+q0ir6HjJwDphKYhJuRRQcARAMQANAZAItYk0VyHY0qItcc7gHO3hwvMQJKqVI3NlmlLuJ/FACcdv9wQSqN+vOdwsTUwH/IM3B9cwjbPgDIz5zGwJwGAPrxGnFkoewjog+zdnA7OMwMpepa5//rAABeo2NS7YDhtbjcmPuv986ZpvNicv8zx3QCZPBUtHK2PcREyYIY+C1A6+UABwXV1PU7hw09jk1BTw0AmJV6Zr3avejm0VYzqXhpxes2n9iJxnVMPccqARAA0N4Qk8NmbYkJYgQAy7ZdCwCgpk/DlgAbu2FCMLPe4KGnmUtbH4cUDxiXAPCvfURRMchJCSBiQAREtOHpsFK7Uyxs09oXEUgXYzi7TI2ftXwvGE3YGwAA94gLI9QWFmrGMVNFu6HFMSY9BUUyOwsdbSDBkB41c8oEWYm933zQRgRbSam8LggF6KaWliFc13SIMO2IqHupwK+ugNHn7JpEXy9sAwUL1EU8Xmn2Cpg0oOM5s0I560VXovZAbNwNRgnkgDtlI3cEnl3toKjrgqZDEycJNMkCwEffQZW0rEpbIK4hcsW4pbRZ0Qg1ARssUwbIhOlC65mfrehrtzHapEcTvNDGaV8Bm1FRvZ4kNIOXXP+XGZCBPMUmdw0AuMe4Huq8BvgAXMYt+6nrb6ZDp8oIAv2qzyQgymAmAIANkAG4bBuetslSznwmBnrNWY6QAkpkS6IDIAOg/2lPi+2RzmimeUsGALgeWAlzH/i5MXDFS8BJCE8n9fR2YyQ9bkwX9TAn18NlIiSwgvfEv5NN2MswrYtAQuAafVfYl4xQKvqjDgBOCxiHweQw4Cfw9+Xp9dLPBFtxHwIABlPietRQ4wUxzmACscTeAgA7ODHwptO9SwC8fmeIUupaj2CFf8+O/W/4/Dh/kkCmG4DP0mChllD53vYAUNeCzvUwgjVYH963mpkPxgTrY5Q/0vfeWYrCAJ5WZGDmzzbtuy5BdMB+AOp0H2192QHI+SWAzALQ8xufMG+pbrW7LgGEAcjayjrgdZGismdGd97NuHnrWdLVFBCQGRX3u+CYUF37XXXEPbrDDxkfsveecwxpeicl0AMBGApF54ievLd/PDv59wxuOPyMmDGxDgCA8+ZoV6lxhqzQmwHA+3X3NEwWcwkAdh7r6aydYCQqKdwlQUDbrhqmgkuctOO4S1rNUghoAGAmgO8b8yFPdMswIJm/HCBLbpThBUASERoAKtr1dPu0QW8qPtwE1MIApF82Akt8H7aSRB3DNzsLP46EYQDoJsZpdOBg1e5ButcrS9mRWy0RGD0eOMAsZQbQojr7nO13UZic3zowtP0r70AU+7QinloDIcoXwWx2ZDEbJ+SlRTRZkbNNCDinu7Y5UlbpKpzV/qaE21FbzI8lCFOh18BXNWM85PVM0w8Pf+0dxvXfSxcE827qV2zV6xGSMcGSiE8bnaOD5RwgtkN8qXgMP9duMbyGB4L8+AcAUAkg9WmUTqQzkIUylwu1CJo4KFdFoQDlczKnpr89JyIKsE83Omx5GPXa9dAmcF59L/Mo24URED4XGACsw9o1ptMgN0zTP8XrSCsUnQta9TjLcT2xG2VgggS9NPOyLTTFkvZNYN2eOopsLg9QChDZQlcCxC5QRgDcgV2YDp8j/E9ZYgt4uzOBbIlCCzs2QoPbo6S7D+MzrTWvwqOotL7wemZregkgXijd0tWtyQggxbmzBvga3O+qRHC4bsWuic3D7+ol3zO5XhrC+rUniogeC4fDJun+xfQn64DvybLMpK0Q8DtGHxtFy9vtvWnxs49G2C6eVwR5zjrL0C2eE5zJBS3GEJHLuTyJTopTdx2AA5pPAwCMTfGZiWjayWwy9ZQA7woAHCE++CHUUswhMDsNnHCvwDK3gMcasAMeBngLm21C1qZUKY/WM6vW+ms5KH+vZ4h5GXZP8Lk/EjTFnZQncw15dpP7nVlwHDBNJNzGln7CBA7xce7ztOCnK9FTA+esIFHP3OipG2b6UlrgevuH1ancOK2tpluZATGtkauey9ruixadQLBFBgCUCbKCWdtMp+3sFABg2zY4dNdwJZNzWwDABfC6xkuvkaEhI9CEME0LZA4i1S0OXJ63Hv0aoZBvbIJeBwAOmqDAUaeUGlwBLxPzsugikGEw9bjWgIJkNjjAcN81a36fllJd3Bkk74VtlLfbtoTOTG/GAAAgAElEQVQT4pHHUFpwmIUcNiFCQ+kFMlzGVFCacOyiGEMPefUrFBAk2u9gtBLq4OUZjxIIMxVR5rkHOcjGwZUyk7YTAvd2YQBQPLmZFQo2tTPHF3oZVttcewQAAABEHNQHez3bgMwwTplKEW3Jx4LqNgVxD0yJeUzgHrNOut4JBAz5EsodVp+DkcHY3/Wav+WwiBbJMSEM9wb3AlknAg++B4OsNMqaFBm7KkhtuuYtqnwAAMRGTMbEfAuOQya/fqhGziChUsMmsNRR9zRYAU9agwgQW4+gkv9kOtd7O6W9SHur0RTFuBhGgwyUHRQANJ5oaP+ETIYUI4jnpDDrDnQbP0XUiP1nDQCYGDAy1B/JvCnsIjP9XipBDVECRuxfOUgGNMXa2i2BTmjINCbv7Os6rIQFz6cBgOqTb093sjGcYGj4mvJaWBRrQ3Kw1wNeGaSZ0ELZ4vNK76A9jza1up9r9ssatmhHfybT4eqR5rOGYZJ+RgmBAoeetQikURZQPXtMazWhwuuIwZNKARILUzvDZ2vImPpyPhtLqAIASXQOGcoIAU8PsCiBWexauyxKW7MAwAAYuGYKeYsot3/kU95kvpAVcv3+QyCgbPv8XxS5s8t3/GuupYqSSenTACyOqgIA9FsBq+mzt74D14b/IgCAmMxnfwAApl4mAQ/4yJlD5qzr4LQPogOY3Gc63aH2EPoeD3NM3xtuUgpetvikUyDsd0UPAfxgHCczpCAROgsCWcInXBl2REty38uGpgt9my3wvTJH6fU4LzAecEadBB4cIZuhP40A4Byc/jwDniBgs+bhuVjM2/FiLi9zroodZ7IvT5ZtdaLxpbDRFJF5pAV+hExZmYtGxCqop34jZbLCQipPQoqj5bEiUqFoW4F6Y+mQ9CuAIj9i5VcB0T3o+K/0wlPE04VxyoJ7QE2/r/vwO+UbRJuMENmMJ+yFgovHehZaShESXB2RUaCHApwWIzxyy5koWTvDd+MnnTkICpzPTlpXPf05+DiUiZbMynp3QGnHqqGmXCNgNFTOoIDpBUGQqZGv7BdnfcEWqLWToZcd3XmRthwe6jpMGFB5RiLzx28EwAxdUgarQwOgQMCGO4L1Yv1ZOpdd280MCopwJwBAP5uN7Dq8D2OCJUyjW53Yd0Lv1wVbWiTyvEC/OsAr26YAEsfoYngHsB6O/ROBqZ3f+JwQoFjmcmCctHbpy57Kz3frjbc2yOhVgRtVcLUFSmvRa56ifgSWjwJIkV3C4Ej6Cey/fIYo9tlvTgCle6Y9NWQmc/iQWBfEiWZOxwRA9f452HIA4isBMdbExsZVNQg4o8X7qQSkLI1P1S256jqats2JfABy6GcvCt8PK+QEzzG0ykAG998BJIGG15uSaARzqZUXKplkqdspkyTkvNPtdgZnFkq6A7CNYlH539bV8ByyrS07hXzeQKy7b4QTR2e1sdLYyvqBMAhasyoFkY2dTcik4vzF35Pp4iwDzB+xM6vvFwmlIlRE4GP8wNldgIL2lLo4AjT3AmAPfvL3V/nVHRqxKN5olkKy9XytbAHXb8rbFeB6vShZGwE+9fc+DMzXIVfSUcYj48RJkp5qac1c/QyVdcjeDAhIUquE14LaA5MyvNZRun3s+TGKZ9wFpYyiZ87x20dHmoJKIy7P3wDTlb2E53BfAIDekqU6Kn5DlMXMzJSdsjpUYxEmMUpy+EnPtq0d8f4KAHBOOUQxoK7ari3dSyyEEnW3HaNY+8OZDg0CHMLUH8xNXsoR3EzeUBk3mfoSJoadBc1kalWvofneCPxYtIsjBHf1KeNAXp0s2/oEeoFNm+1Q/9RMeh44mFtMhIOFDW2CZpfrcLCeBYitA4AhQNKDNJXbG9d0b3qwxJKPQQfh466xhMcUTILFLJAEfVDfgyJykySvRa1O0WkfThIM1c8hPwUAIGhmfHGnmYpwRAeQpw3ieXqkbAKBsgLrAHAwsf0S9wf6BKjCNeUPq2UCepYAQCcyTWBozOEgMJ+13RwHaHJcB/8+JBdLSj3vmRYnYYEGx6jcMfq/k+SNmiIODk8ezOs4VyL7A/Aqfx/fS/X9mySwU41V+e4K4KlolT1A4nqGkcLDLU3BP9P4NPqWOULRCui+CwAcrU/ghSjQo5jTGdn44XMcNkpYnPoIWt6jici2oDyiMhSflQ+idG/07CHdKZPWnnJVAMBtbbvyZL+SCVbatYqeenaTg9DPggwYAIgnz/HAt2I/inyxKCL+e8Ud5kdYA4fZGp/rEGYNClQZEO2fDVBQKugsXqGDU7/L/s1zCwukAIkSHjqHRq95ShPqEVBJL7/22q3CaMBOPbVC76PQsHtdVd6zLCv5zz1z82eNzioAOGFJ72sjpcwZIRcVE2ZdP88g8SFdCCb7bXeREDwOn3zxtR4WlGvoDIBoITF6cFZFQNFdyTAjsqh8VJ6QlRKRkZDYLnRlaQCZ+oYiYtGdRpyofhO5106r9jRVBETplHK7sta5gVKJvkk6tPcigh3foPXjaa/WrOV7+8RKlkBGmyeDPtlinT08J9AGY3CZ9+nLoQhBR3eFx0fEy8XXH8AYyt7F2zafKIHCmuLQtl6U2wcATEmjN2LME1hJWZJA2JoOfvb7zmZ0UXcJU4gSlJBAtadLqSUI9wC2LHPYcJY53GQAyPmLhuVimKGtBPVCUJW7tsIB6L7lUNlqiRIAQB8RgnYQVyoqVY8Qh6mYFA0AMGlnsSBT93Yw6EgITMAcMwEmDXPvcThuMRMA8w2Q2cIKcStoQ5TJfib8Rn1MdcuTJRolFaDxPEnXJF+1bS0Xg0UvaYlTDUyZfVqkJPoatqn0P1hgUWsLMJmmliBBnz7Jo+e7o/0s6tGo1VGsM5yIEPlqzv6zcJVFjPa1cn6Ned6pqfG6gn4UpDSJTYES3gsBAKSzNjh8UBooxaKUiHAAcfqNMlLOovABqswxrVkjY2O5B5k75jdgXrzNoDLyVXX1UH7RMHXyTAYzpXMDn0DGUnqmm6XAi+j6mKYIiMgQSAekumJ0Xa6kcIzwaoJxQKoja7MhM9JXil5dY+Y1ZkKf7/10u26L7YoAQKAj7IcOKlxi6v01++9sCH0DdJ1idZUFEk/2HvBxgMV3HAAAn+S2G29r6yXKbiNXSbadYN8z4wIQekZO0Lxw254yDI1PFlOI+ymQOgKYstFRcT8C6K5ZcdGYHF7LAMgpVdCLmbxk1iPLmvafwOviXBlBwD2TKQVZxNsZgM7FOVB0BqVkzQWskCNkS+SggHvwLyyAmMDBAEVoh22lQLXv+SF2QuA21662Sd23Lki0QyTjbTJ+vq92UhfFdZtnDFMzh2VDNthbM8h31se+IzzztObJjtpRkECkTzOUBpWlA58xtgUV4wTmaok+LY5gk4eJR83rfjRqmHL3Ks2eP9MgrQThStfrPHaJspYy8nzNFB2ur9wv7mUKAY28vQ6ZNds2O7oqPqewif168HN2AvS6CBOT/VdBQZJIXqqrNHTidIKUZSQmQxBgkXHnLm0gVoalCgPANtAD7UhAA0pIAQF43QCNyf0Wc/ex6EGxnsNgKmFH+nVxLSoBYHQuxtGOkbSAEDMMMyGyFACAtwACMr7i9zlaYapXTWYfXkxGlMyytxpIk37bSiPJ6nQ44Wl+s4ISX59K8pEt9MledibDFEIMD4FnNK4dNXuCALTvIXatRFcbPoviELPJzPyc+7SJMpm4hsBX+QQdCVJfWXWbKTAewCKqUmu4Z2nOorkj5sjQxwFMBoB6h9EbHcCRNrqUJHSw4gQcAy5CcQYApCtBlJXU0lp7PpCi+k1p0FmMQfxe2xoXEBZsYQC62phCOiwkBX+CAd6XtP9xG/bNjFotSgBrt4gRAPjQk/mUwRPWCZ7d/JgAQJQ4ap8ZHqTsWpvLHS1dWYzns+jthyHjSV1alUsHaYI6CedoM+t2Nvb/R0XOy1Hwl6UqWsC2bbk7ESrneyvjxwwE+l3QCnbZ/y21wHjyw3L6zAReiAIAmYbJ9c1A2TjOmrfVDAAULkSqPtRl5evnwnPDLQKmPfkcfWCpHNfapVcPBmB1sk5e1rsUKgNQs/N+mKUey7LZQr3gFDCGgYA2wfs0+6EHLukpkvW5S5RnUEBQz+6ZTwwr1dCZKQtwk4J1si01AG5ewyG8A90BZDJ87KDzoR+5+UntSfh4eOWOMkFAAHtC4nkRcaydMkMxg6IuDmzVZVIMj3ZaNEG9BOb7UUsTtJ3ufv+KIVgXHTzakz/hP+VCBi+bmAU4SyQM+t8eLGb9AvwiPaUepf+bspQxzhhJXipV2GuY46BzhskGSlbosmAr+ZhrkmQJP4myYPdvKECw+3Z4mFqy74RGPhOSc0qYDrP8MACgw78ZAGBWXABAvjdstEpoB9qh7KdexBAK6doDsxM51StQ0et3mxR3MZRigc9jKX9aWxwtfC4O7dewRZb1PFjOQy+BfA4mu328+RheNbn/mTMS7KembAU6BXWm9IVQdWaTHTcDkNHBNGvdKOMgA0AQIRCAMgBo2hMEWir5B5WNAwZ1Zg6jmUhcFU/j9C53uo3T3LxBTHEJmbJ82U4AOtJiFRWw0SuyEZQN0Op0jLqIJx6i1Wu9XFIAtl2D5gbCF9JB5j9BDyG1AKi9qk0otHJYAIE0LPS5HqhRvorLOhDxkjEvwWcQAJDVLIMdAjfG3fO6RZMHJdae+BRN9dKxSHV2YIuWtFbib/tYTLcxEbkGoaeO5nMuFG9EKzyOSgaZhaS+eL2nSh3Scqi8IlCk2QyikdQmX9gS/qBEPRFsseSUHnEveCUOowZ5tJDx02x+TBCAgwzKfdLhadPrJaPKADizMgOgOqMOij0AQA2Lsi26zdG0xwQwShYnJwqwVpAzm3HnCNir1e6EpSICWG60oWcBEwDvi/Ss88/uhOF93m7aGbSs4r2PgOJVqur3fLdrJ6ullf9YiyhLoe0HjIjU8QEAyff6OjRrw2dm6rQDgF4CuFUMQISwB/Psc4hGeFQP2dCxYAC4+K0LInhjR0/2gb+6Q4jgE0DJEMCJYjGMOt+UpV5H2qoSNoeJ0BCCJYTX+7jPZDjsWuOgpz/yKt4vH/o4qw4DVAUTBNK1BFBa5lg6xWyDSgUboPE1kCzx3/at2K1zTHdeL5xk7oRAQNeuunxku9/Q//zwckHVppWHCbenRYwsQ5m9j6YigksdEz7H+mcaAIBZ5RZl3gEAuLc5ElzdSHitUM+is3Qmkvg1y4kR8zo6y7ovmoq+dk/t1Y9Rz+k0P143AKCuifFnC39dAtgrGzgmBwDwZ3INPFq0ajD0jOe9kwo+V4/nKN/WBX0VAODfAa5qCSPMgdY3Jl9Cw2Y9E0GGkg1dz5TD5JAgBQDkM2SNcppv8Y/Iv0/ud+GFnMZCT36LS9CCliE2xJoq6ys7sTgLWTQCKqdLARmCATBy48/zkGLhiL/53zIHyz5wrULijjUBABZTxEFDxaubqdfvhHKh27GYz2H0bKgZe6nretT8z9rTBAzArB0XFgAMwGq1aeuVjVXojAVRF+p+U4IAXN9wRNc9T6YpgyJcKza42uV0+CpQBkFTTMcsTQguvd8CAK1NjtXzGD/2oRS1P7vLDXrmQboBAnAxTAacRbEf7DsYqKWBrC7X5XtWXzZZ/7BWng6b4AICYlQUytEZGdx5NKRJym4FIWWiDHQ8IBpNfOQEaO/6rqFwXzw28HwhBmBxzGxTLozThoMjtVEtdg808jNKGUVPRQAr4r+ugaCxjaYRJrMHSCTA9wja5ck5GsnEpVL0rFunpxDmndjcVoBkgAA5XmKaGP6OA3B4aHq8KLWm23bc4Fkh1X/aAVPSwOuRwuMo3R2FtRAAggVhls5pX157KUEdfA2T4FZ/BhM5AbZ2y/W3qDR+AAAOD0sxTva68OGTrHLiDIu12LBg7nThXrBG3Pi2s08ERb0F0uLClJUOLuB8AJC8GaInTBsd2Xewf4J/BQH5895B7+Cft+zZnpFJ/29tOW8LsWejrW4Er5FBiy3UuOXxcyMr1J2JF346blIGY8zOMK+UTfYm/gkERMAn3Q46M9yebZYC+gyeGwY1spROPiPPjmgOsqZ0jSWRcTBXpVWlrpRjlphW3fc2wP2+ap/Y0NbaCF5dpxCRabQRjiEpCGTdMkHxWdkDcKH4a/Z/yAIoZt81MEw3Q8Q39XvTqp47QcCbB1nabaFf46/uoOj8z1m+q9MdzPWXCBlKuvl8AONTq9vZJ0Ej+9UZianHyY+ukUMAkGmOHTT4Aib3ufCCHYVwlhyl9zw+3QyG7OvWT+QABABg8GcfsBgAfGVPKOhPUjoCADi4scgR1HCA8d98G7uRC4RUnLbmB50xoqaoiRitO2AtCtvKgjtc450QEJK+Vf32aK7DkW1rqOu6cwFjQAECOD4SB/Jq1VbLTVuCBQBStsc76qQI/tM5sizUh3qTuhP7HPII5gjIqhfogUXgk1YjiMow3U0BhroG9nlHkSwAgLGman2rA1AUtFDfrLWjBLssJPXZj7aXZPsKsn54hqLZ+H0hexpXFf11+rccwsya+6bH504pQBSVQog6KlD/T/AHAGAftdvU2NqG52NPAqy1Je97smo9Q0sGLLjRZEAEf7AtXDewIC6WyQlQSq7C1uiJxKlSraq4V86A6GLW2nRxRgepXcUoXuM3QRm4IQNAJzkSRKK2eTB7U2zasncFCAAo6+dkzN2unTs5YcbLueR2r8vhgtebtw1Nq9L2B+8K1nupnoeKHWWFbVtCwIpWIv6wVfgejctAa7FmwHLNGnKIRfvxU1djGuCu3fKem0upyXMfSrDKAXpXDIDEmSPbkyBadOjOw7kY5DM50nSiWJg0Fw5zKT135+PJcvoh7gmFJQPCM51NXYJzAOkBx4cqmTeviYARxT+3xCa/tvdGar0ddISkLwGAbIE7lfT6Q0+T2JkD+zAD3Qcf6IACIBwMgJ5f5xuZwSpB8/+crNGpkQyjEowwcujCET0QPVFmqZik4bYQRa/jwQLUA/CfgU5Yu3l9fD8VCIVxYxttccCjlqq8Fs4/AmCLY3HR0RABsMQcRwE/wEpRQutkNPnWAJ0/43ML/JczsJxduE9kx8o1dQbnQH/Ae2/xXGeiuU4N4PrX0SuCTgAmfP6mEMBcY+WgDdPV42kUGmQgKwBQU2U0HXindL4l0ebRw+ucNU6T9YFZ/QK4591WnudV197kW88c7zTpz0NtEiR4FxTQ2aboFp2aAWXQDlWd7EVWbzkelg4piLbnbcoWC43jXa3xeyj9mZFRL7APAGLAkQWQg4yBHPRs6U8HA3DnZikzHPceY/oYZ68zg9P8cHYvTKbtuAAAtLeBAThZqZ9VzAdNDUSrIFCh3SlWxrqjOph5KIOKQfmgAoAI/8IAqA9XGaMEURk0w4MD5YaFxIeqdXoxkD6V+I+hyewJ26QOFK/zefp8XdM3gAoS58bQidc3VUWyCEwqyYw6Ul0otZUkICBoEtT/ESkqt/w1gEL0civ7x1f4NnTVOwyLcG9xT9Ft0nbtBIHWlDpbKLuJjEVxnP6Ia5sTACiT1xG5RxuGBejpjQDAEipvt9IEAIiRkop6enwBGSsAAIFb2UEzgCFox0rW1DbAgKtD6hZpK0+i09rgnHOPQsZ+OHv2rEpqAAW2DU6Qkbh2MACyCvZhb1ZMjMKWn4P7hzhZmx9rCPoW1t9t9ZlyWbo5FPwzJ16B98kcB7xrN7/nE3TWlEhyAIB+QLpPfRz4PuxCSWrT8fmlhs3ND9YP4gq2FuoA5mFlc520s+F1I3gLgKdBjbPrABAd3rEAHqUoiZ+w/pOwJjDb1bQHUgd8E7G8HtPhLN/4iE+2L3ZD4Dn7p2dWpWc8wtWwfgQ+Bbjo9kiFXwNQ/ozzbwmRaASDDhpVEEsAEDtqCgFtO+77hDbZPGs+e3obqCOEAm6fhZ2JJRMI7YaMqdSnH8+E8BNmUPH06FQ52pwJAnpbcGtrMAx2Mz3MtvF9x8fHHQCwHGDrcxqbkXkSg5WAxbVW7uOKvhj6lasbbaqlTbMAgH4+oQSRkeQBfYflnsF18D26iNNrlSLeAgD42oUBoO9EcV3MdfLbLFAsBIY/R4SWThst/g4I6kI9xEe0ClPbEY5IF8P7R51YRnMPsW/uV9Z1BN97AOBe8/mObwgWgNm6aFmZ0KiOTB9/t+ZVhXadE3CkXoIiwpAxRYaVcOHx30W1FzzHG4sSgBSuvs0WWFTzgxxqGlxijpciwNbOQkCYRFf3wD3CEmoB5IDWTfDHId8H6uxaW4JaxQG7Xral0SbrWAYBGgc6HOHS4rVZydpxinn2agTW4jZhkH5ebCC00JCqpWheaukAgIYEZqZAiVq3QIC6LxL4O73tMbrZCti4aHfsD7ag70pZ7RuA6FDDwl6t1zItsnkRXisZSxVcUVltW82o2nGjcb2Lo2Nl/aDR/TVdAMxsAsY8GAgMAJgV1sc5zAhK8jEoh8cx/t4DpNIGiIMe2R6HEOHPqK0aTocVUXaflk2bbsDqt0y3Y7AjoIBgada2cAJjWUmBnSp2BntZU1MD4Pa62FXLWQ4LEVtsJRvplDV2ou3RPbLeoMyUGpzVuznMbQN8TMCK7aIoJg9+2DvrxIMIMCCAPhHcJm72InBxl0JYij4CVPsSz5MB1yJbXMVPXX0Zn+dtN95CW+wAgL3stNaty/7umZa5PLh5MtDF8dJCNPdrdTcyPqMypIp0LjeEWi8j9ovnQoK+WMgc/QkUzkLRhWQGSntLbIk6l6Q/AfASOImoFqBdr8NzZ4b2SjGQPXBUI544BXajrzFzg6CRHyqUeAEnCfrFCjufY+zXKbuk6EW/V7pRRklWygCL4l1OVIQL5IYlJTwiiJx7ZsgOEHsQOFz27FI2HbI3i+GPjcsKud2DrQVifZZHQLzOwrQBy7UR/iiZmneYaed7eR45ScRnIJs7PWpzdPZwWquSKgGukQVrPwwAkBbkrBeu78M5CWX+Qn2uReWxBynCS9f3CQBUUNavmjj1G4W9a3DSnytv+viBlGn2mAizwGKRB/OR1w2DFCYg4IRfXf5Le7gm43pNB7T7GeP8SfcCNUBm3yb3mi8EAFAnJwDQkZaNynrtDIKrGKRYGOUiG2lgbHy3AQ7k6+qFQQA2JMsAAABBW9zPitaSAxn1DYgnxbrgZq//M0PsCkpnkMi29ixQRbfzJpmmk25hSk+AziBwoU3oVQCUuVxvaEiEa6SYhZlqZQCU1bO9i0Iv3DskXxKRZcNKkW3nLGcRFE36IFBmpDoOGAACAFrnIhCI7j4t4I8yQA1wu3Y8BwUv1qaqt7MRY1FcUXEAADZc2ndgiTlfDABAwx63+6i1Kj4F1jiQgjoa09zY+mdFNv6MCJaODdN7AJQEANZWMCNGQGYE1JKg0YrNSSRas3h0MgL/lH8W+qVIx1m/sochpBRLYGE8R0pr3TEDMgDYwQnMa0ViPwX/AAECAFwnBgW5LKDnx1Xdpqjf97HXukdQ/kO8h24AAYBhchVeUIfWph1B/0F8hYNGGgEJUgU6cyhyH9HBEn9vRQy3kABTgHEVWeWwULAbLMCl18gJ8DYYARHKaOPlkO4ZnjPgHEpZQ/0r9h3pEAWd2FurXKKymDQvOlf29rmzSmyBbmPdKeC060Ub0o9b3acYP3GvQgOgLFJBRPdJ5irysZAxFWzM09PvgxDqjSl0T3cNALquA5mk11tEbpwrwFb6AQDIPJaAgUy7B5YOZHyviwiQy9/JjbpgtCYI0BlBJFQOA6ApdgBP2Gfp6OGgSv5sipJ8lcQjknLuCODzNvM4QlsJdgqL7IN3XPAFDjaDrmJiW9Dvz6x3kAjWkI3+9N5+zNfV86AXTTHRqgwKPkPCb14WUYhah84WKmGq7OQhE5HrP2Rn8H1sPw8wrcvMb5h7pw3ibyifMX+3J6Lmus8zNJPp7qkOArNGeulgzOKpb5Pkq7ICHRyIq+z7t4KVCH55xuO97V2QfTi559HCy2JkzTwoTHFoneABiOLJguQj6QtOboBuYy8uXgME9APZB42MIyzK0kp1nccHFN7/oI6k+QCiTeRd7kwAGRIO19BSYQK8uHmPnW2zfZEKb3UFpP8SbYp0LURGTGGSNggYANw0AqOMV6WCuwAAVBnIULmNLP2ufh9eL17D88x536wD6AAA8bsM80nLXwI+Vbz2AkimGwEO/jsMQEfl1a3qMGiXjFmCNB1WZABgmkTFvcafcnIj7okRZKdAjYg1wxoCSDspqtLLEoBNgvXaWeCYERANAIrefSxsVNYKEMhs2ObCrNiGG6QKpeYg9e2veP05AVAJYEESHh/MDMvMCcGE2yF5iCN7Whz3EgDb/Hjjlf3jN9ztcMCjZLRdY/KjvPql99i2xRz3wUOP+D64b6u2XC55KLEN0IOSeFD7agMAFOilJGcJgXbDCoChF/m9no6ng0VmTXomGUg02v9Gm1Vq6kpImEtNJu1SWgFP2idvupWuij3cpL2tCP5ygORsrFksgQrLOaZO084WdzN0a9jKlp0XYRV4Buj6uRcJyMS05b6QBfEZNIKK0H8HAPhPO0WyPGcGoAKAlKcEAFxdNyCBBfl6spZFsUWlAU0A/wkkGmNuC3Or3AnYsXXZWO/JnBnck8+ZPnSfefUeCovqrCEXkoBhvwnsbTIMtvcmU148ANQRoGFTAQD43AEA2XcxAkrXAPVZTK48QTAtr+cp8YcGTE0+Mb4ZUVKs34RrU9bWltwOQtQgQyBfI60d0olpcPgPBX3KLeIb0yngFyt/lzp9gFFlK/P86jyF0zLsfAqU1jowLQCgZ/s18+8PsHxjYk4Fd4c+HMWZ8xAAJOYSnPTW3fHu8MzpZ3sxx9IzF2M/kMlgKSL65ese+CjgZyb/Yvsv6mes2Id/fsyZ/9VoTt+WNVxNV/B3QMDJyjuL75CIgyo+ScjjublxSFMAACAASURBVDxyMXRmc9aHzVfNaXqfpeBrqh9VAMj6Cg2LRgtiFpANDjqDINGg2xjZDghvALEeJ6sVFeWssbouzMPJ2b9KI+Jz0HMP5zvW8k01s0vQ94eMCM2BNP+dI4lN0ZGN6MV8bW7UH3duA4yogxu2tPoBACj4adMm+AvxCgD0Q6v4zufw4vfbYlhnzkD0sTXFZ2T2D7tPW2sqgxUIiPq2+MUokNG7XQCAwX8ChsXTC52BCa0qk+DMgjkEffgtBghCPFHU0I/gGSgASoApup6lhD6SSmBAnmIal7znDJfDTdVlvmZnT8wmoIUOWQTdBBcwF9I1kgplu4qCP2vrONjAhti7H/+tminWFIw6EIzHHqFFapkHoJ/DehFwyC/QnmmH48Q8enFAJyDrWrb6wyvB9X2OKqYVte6GAAA+uksmZPOGEyCfchTWYcjs1Hbpyy/n3vvUTbdxHHLaI1V62h87i+CXjOSQYSIAmIs55BosLV5cBbuJveytuTAAIoTxczrmbI8I0sywsRSnkwOaHi1Zc6pdI2BAQTN206gwJFuJscSaQHY59CkOel7ELAu1TVsBAPAejvp9bF958B5Bw2RDJ+xvrl23XYG8IxMogBC2oLYUpo2wHrZkWviZ1DuvaYzxEREA1WfYSgTo0qbGPoRJSZnMgcO1f3cF92em0qNIfo2U1hmcso/W/X4bnlajzyv3yDMZSvurGQF2oUCk3AGAFer+95AhbPvFcywggGAQ62WtltG9+1/cX7kz/WwGqDGjSj2DEshagkhLXPQXFQDsswATtqn//wIAOfwd87gREgjNiHAdec3nDM7n4jTC4nxbdSTMj8MmezZEWrRV2lCJO2y6ApF26++v/+C8mF7/4r8JAH5k8fDeBcCgwd+jsMHPuIU50AAAeUBEhkWopaMVCFA9JxmrOwZ7jBaqIJcawHgjTP3HT1qBTJaoZOGYvVsgY6w8PrDFRm7LQU1+4bozNArI/CGwQrYYn3UZLEzIBGhDa3IbnLOS0eFzbqCCtaITDzn1zND+pND4pIyovR1xr2ggs1ApYPj9RwOsU1sAIIjdKvZe64QXtq0iD8aIdkWog39qYVVbEToRz4P+0Yu5xmPudm3Z6WsdB+PQGl7fEEG2nZwUEaAR/AmAePB6Spu9AnAIsASwmLFTQ2LAGUVtbHdbL9u5JXQYMoVC8KMWw0ZL1BWwy8DOiPEeMDyIME71Lpk74e/kBKe1knJCnLMAAOAhEQ2A2C0HfrYsIfPW82YQd/YfTcgMWTqsnrkrtfFJZ0IIC2oIgQMZMNugLLZKduiscYWMn3oHrF2sYZUAAJBwz8jA8DoEOjlvAXfCTppba2hiMMNMMoerN0B2LfcWZgG84gru50/fdCucbvYYgEMA0CnE0k6VvcmuT7hm4vMjEXDt3QoFee2vBFQZIDtdKYtmBP7FbC6Vs8FOHBT5HDAoCe24pwIA6yEoslNdn+9jAIB1Quq/81Fej+60iR0Rrgr/E8QYteckKggiqLmH2gdYTnY5GACLPwHKDfJyz08DACmzYk2iBs7acKf/FfjDuIYCxl+oNCTxqzQy9lRMDVnZUGFsW8OsCFHDttHNGexAkc+VwNgZYL82z+gkMu7QwQPB9yP7P57OzwMAyWRVkvMcCgAI2CrP3MGDqwegXWvarB9A73mP7ouMqcFtzvMIw1WalGCxnm/VFCfAYC/IZl9MJjz3ewmg1Ps7gioMQOJ6/bee/f01AED2TcEM3IfnARS/ERNsMwCZBstzOMOOrG1KG2/WLF7/d5df+eYA4FuPznjEug+e0MGhMnhTSw0u2r6kAz5WI8yLsE7Sm7HZ7A/C1iX6A4QByGAW02ZSSJseKiUAHkCxj4R4xDRjAAD+huJC144loXJLSaltSZynAI3e3ARobFgwAAQCOLDJuFtZ6UUrQQyuT07ssryTh/oGKSz7yF0HtXZCDICzNKv/8UToImfRDzsgpmt5D7gNsNvWJmhZ9d2DmBXsyuxd60w99WBgheqAqiN3CtN1TC6kQgvzUANKNwBA5kxQVajRPLtsJro8t0VhAFTTY37O8a4Wh6E9M9n/fNrmx9Ib4DcAAN7rZHXSzp6ca+dWcNbbii3AczLFvwcAvL7w7gRIvY9dytgKppKbc+QvgYyYKKqPObNCDQs1+NO+1gwAArkCagEHdrcD9JxAZOZ/Iw6gHe6YbIm5E8z+uY5NttNOVazX0gAA/8XyBwEApgwKMKGEEHobG7/rLChmhOGWh1a51pZAkmevhGRfgPfka8wA3HhL27qtcq/EU0RJCQyV+s/JQrvsIwkMtZjslxCAksBskRjtVd3dwhISTbqky5FPQGEAWIpEBlwAQGfihghQbYhyctFMAmsA+hmU00hfcyQwWfD/4vURAFAZL07pjLeHa6kRoNEfAgcG94iZE79BQDMP+ExG9Y3rQXYnnwDZi9uM1ILUAACWAjxpleeQA7L+LAFjDyAyBe2CQnxLsuBI6+IDkOeZc4F3v5ztPEFR+rTLasYtiwWw7mM7aceTo/MAAFk/Z/U9u5bRhubXwwCOzpG7NlkJAFSaW6ZEOk8JoIupFYFHqaezDa+EupQHkujUaYpdwJpITgnD+c+HL+fPmZgUMHNeVK0lAF9Iz+7LN1er5QoAhPtOFwHyWeZsP2jTZJt7SkexZreOD6+f+76EVsQMYFxguTbvs7iQAIDjVO1OJwbBS4+0imgGJv90cRt6AeW9w+M5aqt+QIW49+QyzjPPsAjXodga59aQUFtCVEPQxgXqDDoUo/oiKQdp262EXsn+M2l8DB7JaFS3eFGQZ9csewcA4QMJYsY69zMOcjoZggHQPHW/Qx/FIgBAAbAd72xW5Da2CgA0KlWoPi2UZAAmoCBXbcs68PACqCAAmWztBlAsSruT0f5BdsZN4ODPDMaCPpZT+PmHiEZgxwstEwNNSem+qJ+dz4SaCAmpqEReQTl/bB1ARD31wNXBxpLIXK1HR4sZAcDxmeO2OF5QHLpcrdrZk7Pt62fv7ACApQLMcQADgGzOHgP6ZD7MwcnYjLz3xfY5E2ZNqLBL22ASDTMCLEGIbJbcSHR6BQCi7TuMEBvg3ygT7FZLsgBKUi3Go0BW6wMAgJ4CbLlVmygPCExGBPjE/uPQqRVdJ2GLjcDE1lB34XCz20yFmS3LLUCNWKemgguFHIDZM/UyZhr77MnQAKAL4Iabm6yF90eqBjTU86D+Xc8W8QExztnBj/Vn1//JAjng4hlpCqTvNUAiGDiwRYCPZgCkAdAcBZ0DWw470pE0hIFZ//RvYI3cNKoV6dQA3BUAcMtQRuugiXiMo+mneT+6xc67TS76GnpvgLreSgOAzN8Zs2CMjviA7FqP5b/F6Q4AAImQI+8QUvrjWxOh14tTqdu9+Oz3AUBuUUqeTEwoKk7ZoBME/fMhKObM7241ER0y8eluQ12T0adBYh3ieEZHFAWywx8kVDVek62x2F+ZAIq/Y6vttgMAnkucN+CpewcAoI+y7XyePfwNVA7LU/mAYxaHylspB+bfk+wFRPQs3QCgJkBpTyTk6HUvrRmCnlMAQJLouyoBxH+HeyqdIKUEkuss2Eyrgfvd4nOWnVViCaNwGgDIOiS4ue+ZexCPQ4DGzINUqQIEfsnSFFlJBQB2mXNJgB8Km8ABOuslMjDeGGYY6gCgdIrtLLKmRHjgUJ7UBkMXFQBA6jPWotYD9F5NAACtu14by8xxPVjPHaN3im4OMqugWFwBzIE43IKHlHquCVZ8rQQAHpuJzB9LFzVfFR+mNGoZSEwdCHL/y0Q9BCndX1w3/o3KXrJ123ayO5EfQEfBo11pbGCDnNR9iGAN1DBu0+WQLF5+dVkC79VrmO7XRdYhFa3EOVyEeMWUZ6z+xsaFFiAHoDJylETCKiDjO/bkP9FVCc8UWZqtQB33aHHUWYDFmUU7c8GZNj9eEIGj3PCNc3e2b5y9s51dnuNhCg8JlgnQ9sd68hAZqgzgxlSm76OPncxDn6MAwML5lVZCDxtldaaok0TnbzEhiWqfgMkCT1ON6QKB0I+Z/XrVhYPSqwRuyDRode6kTQIA7ChIsIHWJ2RBR1OuAwT/k+W5drJZMquT3b+7HALQ3XHDtQV6mweqAEAO3AT/7p/BXm+I1NRqhT//JLoAAADe84mmCtZQamduQIJCzoNkQGF/eEbAw+DMkQaneBQxvR/sShd1Po3AALBdjlEXhpgamkXtiQCll9CagxAyJ37vIdIoIWsep9bACIxLLAlh2ZCiugzAFmI8f4/Tpt05XByW3QcgfU49IJLUsFDWzFn116C1LQ2YYtTT46p2XzUPKixAb8t1jVcBW4AhfidcS7HSZY7hPZp5B7QoFntrsYdnlYwOAMJcdxVRn0CdlVXjdc0n8XMnkcoNBioxSnKSwJZXaCCwp8Hqnlu3CbpTcA4aKEWzhWeI70WXFd/f5zCef4bt7Jbuc8e56Do314OtI6GhoV6mDC8zvOr1f5F5Y1RvBav5uSGcHrEbS5/t2OH0wzzbHhHPY0yTtIiW2pHi95DkqybPBuMEqmbRq4q/BnO2Qo9l09eBvCo85ZG5hVjI/CzPeNeZeB6YvU2pNtb6uPfpkkuiRwDwbRfcYwc6HKp2bDhZleJB+QYNwazoOQYLoW2K0fBwsUhXqzZz5sO4ToGS6BsCALgBGhxxRkBpR2KAYyFxODlx3ZUDabV0AOqtLRJGZMOwB99OhKI6LR/Cwcc2JWTa8gxAyxLL1pz8p5bC+Xba4BIID/vtattW55YsCUDeAuEKABJ/hkMzEPA2HOOKz45sEfoBHYpGcGytmfZ5zBKE+LTyZ8uoRrzuChmI2yjkmCaBGhFdnLJIW4+RnjRQygS4tahl9Tb7nsclqgj+qlI+bVekN91qRrFXue856OVfryXaUbpZAHj5bpZ4hm7JY0an+QBCxOpjjvgaYApBH9n/8ZlFm8yP2vZo1u48OWlf/8bXqQGID4WEaVD5w/3vqM0nMByiCsqUaXq7VQLqAtSUAOwaqAxIK1Mg29k/HgnV93ZY6+K3IgbzARFnQixU7BFk6wAAYK/QGYD7rxKTiipkaaHQpjJ91aa4twCALgWk00CJ4pQuf8vlSTu3WjZoAtjghds3hRUyZk0ke8nVy8iGnRJm5fr3sCSiPmuUuToroVORa/bHX6ZhQJ++/mYzXq7puv8dh3Zq11HAc70ZIGKdxNxIpRod3qrBi+1SWyvA9eiN5/6khbZ/UwR3PBTpDkoUX/J7NtRCWCGxX/f2fkj2r2Dc2nQjADIHZ4TrXO9PinTxTveXE0tl9BLBLj93r6k78HhniT0T2GTG5j2vBCb/U6kxIrtOIR+2OvPZ28vehz3+SuymSmd4H1DYBCShg2P0ZUHeerXs8yMURxy5e+pop7ycuwQA41ojS5WpoyfvFcChrNdBQRSmOjYAVnADT5AAas6JPpJYv9D0vcRgAOFv6iEPwLeeO2Ev8zoY394zXv9UD47oAtssNXzoAADkZzpbZAAhM7XxS6mYngVb5xSAlKiGnve98wEyfriXY/Zd/3qAdxmE8dDPMC18YdE00jmPbTgW8p5kfdBYS5muTjKscftRuBNEegi9cwT1+EoG15+pl26wtr71+O47LPoG0RWCv61HeX+cxuAAIiBgS5YCEmexu7aHIDhbLTsAyEPPB+ZD9DANz4bp9TDiHhAQu6MOAEhHZRHlBvBAK8pK/jm1kbhIpb5roQsV9hptzM8Aqiz/jaTDIIAilu2sLXazNgeaXW7b+qyCEN15cO2cWpeDFqBHc9wnRLzIIGTZmq4APAPqC6LazHLxYshi572ByMsAQFmtelxF0es3FywAwN59pBJB2Qdq1O5IyFtJTzCy4pQNQksmkPMAikVx0LsPnojBIqLBa+fnkhVOcGPWbssrGoj45XvdSbxE9D9pR+42QBkAXgubo1k7u161O8+elWLc9aaEOgIiigtRK0Vg9QFjsIQ+cDn7BQAZGJCFsa9C3zZB+wYBCP4U0Umoxt8MULqT2KRiSrDeBOQw/GMTAADATAZLQdeFcANF80h8Pps2IwDw2omPAGMIGLhtO4EAEu2DoMBDlxqo9jqqM4BuKNL9tnTBzHa8X+iAKf/pXl+OwPEnrnoa1+tnrr+ZRkCKYy4PIfgTtNmnw2LF9EvHn4PXhGFbCP4U1KpWTsqVrbfaAyl99QyuDk3hdKgF91nRquteGgDEEIkanNArdioVEHYghj4C7AOEyS4rYGUig8ShowFnpWvINW8QBgy4e2ZEEnPyGlwG1fqXI1sHCb237jQAEOn+0GAEDCRQsovJxmuKAdYC8BxQgpIAuncuZmgTS0kAoE7aeFBWW5+R3SprzbyMcb2UP/rza62PnyfT5/JOasHsjsr7EwAgGRpGNJ2F9BmtaX361ZPCJCZ0AoVRzUj6as2by8A/T0bImXCCKB4c2DIuI19TL2GXro4KoAUIHPPRxepMWjmCmGp+9eEVAy0fCKrEOOvnyyCJdlpRpz4Gy4bJCWippQKK131q7NHzxZUzzAq/xnvHzoD8zOlICjA1a8XpvgHScYE1y0uNy7fML1T303ZFpC1vbi0ktSC5xhQRNQUAmkSmbEo909MAAD9gLlzb9vJhlElkAQE50EgX7o56VtCVnEX4wM1GV7zRqtNvriu3DHYeQSnxiloDyQb4YQIEbAgCPOqYWZoAwHE7agu0E0G4fbJqa9gDWxOMefUw6pnSrx+AZavgjwzQHgS50aJoRKcmy+c9KCKWStOjtQF9yLhOUUSivkKPxhpYAgz10aqEYkU7rhEZwAEAoCLe9rcxysnC7xvMiJGvVzL8bKDaW1v/PQpbRRzo/+UEKNAXv4bhZ56hLwEBUvZjup8VwUcz+9yrRszFSWFX536HrwAOa2IJHcR0BTwFAMT3X65/ahOT0MFlD9aM8d+Y5y7ltgAPaOR9ABD9iwgNScfWa/T4mzlziYRmPGYAyAg0iJtam27XZoxEFxMEeO+EOZIAdd0g2KEldRiACMi4Fl33S6BwV47YFWXUFQBI5IrMTCJaYTC1mP3EyzQM6DM33NLWa/zc6QCAfIbd2zjLQMi7i8CwBGBFrUFGAwAEyIepUzAf19dpWT6DuV1DC4sSJT3Yth705ZeR+RxYt1hw506QAbsDAW2xuykDEgA99lS6JzjqHOOZLYhkR6WTZQJvA/YAvxSLu+Ka5TNbsnadlDwZ8vkYEAZH2wNfdATOXbqwKwCgf2P5Ay+t+PlXAMDrdRto20ovMfLaAgDIVIRBEaPGe+/vZgnYQK9//mr8gxKWfRxUKdq/TxT6rTY8R+svJjnpWe/S+dMBwLmNMvycO4cAAMxSsviegRe3O7B4FQDk+fWfORDZ5SwLhZ6uMjGsEYBLGEwAVGcReO8FAJAJKveLrx02toJ1O2X2Mm+E9jCiMwBM7K0eOHj9AGrNthndbCyXeEAfLyGgxE5/YQFY4s354fXJZxkAsMM4w/iO+ykGAGDDjZqRavlo5ROlisMYXronffa39qR95Qsi4eI0vdJBQEQPa1jz6nDLr6AlAiw7XWWiVA6SLDkKuHrQFC2KXxlpjAfELNdf18z6RJMgmCw2MypZj+EoZkHLegVXQGUMAAA7OPXR8AW0l7LuLcYcY3GwgrFP0fLgi5IVJ5iz/xwUWeT0wUAXAAGAfkYbO21eKrVIse4+WtzHoF18TgyrYfanQ1bUWdoG1Sc/hINGvgcIdg8UeMMctoPxEbpdMAwAbuRieqGsgI1EU8+Mv9wKRjoMm57DHptV3FfUAsGCGJVzE1ibkNq9bF1Vv1Wrmbs5LGQEUEi5QAeJ/cX9ldDKrpSH/4asfjPJiF7bL5POHOsxhjQCAAwjcoNM6cwiVvlj4AfV7qe4haCPDAk0qX6jXkrRoClkDkmBqBKmQbZH5nryAcQaYTlf98RGFLVHHDemruHbwQCQ4XN5TtoAAYD/7aVP4UL43E23tXMnADJaFxF5xhY8h5LGGmuOBwlCa0ewbtDJwX1h6rwKTpMI4LUZeOxJgQUpcRUAADQlUvoL1qqNMT4AEAF2YQX+7DqyynKySqYrKRTvmE2B3xCnsQ0QVrUygkKCo2mneuWcQ2zTLZojHuo8xDOAw+vCsV0GYn4gzAbVxDba52owPlTWj/2XEktOvZx/NYjgdTM9UljFanl/5WVYpDrWSADA+MoSacl8xUQYBhhU6byKuVTKRTsaWjludAaw3yPX/qWdcAmgXKOO/bF4T2MAlizB7NPyof/xuguXwPJMqsMeP7PXR86wQ8o/MWUvvviaGEDD9nUAEMtkXVUSY61PlWgGAAvj7PPC63qAAA85KwlxWHKvBMaZamRHW+hi3KM24H2TL7xGhPBiMCR0T5KQ9m58RcIVcMN96Gc/uc/xPdiWv95gmlmUzRZEcZOZGqKXuKhKUYUDAHCjQgVN+1tnZg5ioWSIyMIFGwQAifPvAGpOBoKsgSjOf7xROTAsNErvKgM9qcv05g7lbagb3lwGTQMBswP4OWTOx7spAQAYgCPWC1pbLZGNbaQPRqCCcHAhv3oe3sj+bPEqEd2+kUgeMhdMBTBBhT2LQh+1RFwUugXZi0fogEhWcx6mAl2Cuyh0/1edAcji7z3xfR62s/xC1enE132pNbRDuqze68MSAIDgfHKmA4DuYJBskxmEDhBzvNJeuNsA9Jna8FJ7y2xSiffSyx93c5pSuk1DNdJpB6ijtCLzIHkB4NloMWtt6d9Sn6WJCEs4annNKOZ0XWjDQBsx6P2xV1QCyv3qdr9mAiIU3a2lkQEPIQAAFsDtI6TMVUJCaE32H8EW1i66LZJ95WAMDYnduN6t1QVnlizZN0sAbLUrbWEsuxkA7Hbtszfd1k4MAHj/3OXBsl3qnigTccy3AIAAqTwa8H0LAAAEEUnbPbcAQj5NjYwRFtdRMRrSWgXoVQknwV8qDYEA1qVxgNkpkUFfH77rijgsxqUhuJJiDxMM2DoqAEBeIWJXdL/DdlpVXwJ7gjBDV0pD3o2dl3JNF/bdPUKeYqiTckHqs2Oduubs101Q5T2KcVcCSgmQ4lfL5EbrhzqQqBfj3n/eXdtk9yDAH9h57Hn1l1cZIvcAY9PFjg9WM4BOsymGE13aKJ2C8Epiga4jwIljKQFAn8W1VmYxBDjgdSBYzrmWNRVIIfwYp1af/QdrrIO1cp97nCkAIGr8Pg3XqAfsHP9Y3C7JPjoJG/dT2X8VKzIZciKYZ1YBEZ4LAACZtmTpJVbitVHDTwx0JbWbCnHUPZkiPf0wTTlP8LfdijoujJkFcL8zAACooaz69LIoXmXD6povEZi0AP3cMtxkDF8rAw1FxVaWIsjgQrLAovfEWhHLhXayoQAvD4UbpCgrez9pVYFmtTOYq00h75moaYKh05akamj6YufAAgBQMwRlCGHFZAPaZWMAsG1ragCmbWIGoI+KtUEMpgb2BVrqTowZ3gB71JBRMQ8Gqjm0AeRdrs2XWoxunXtuERBlOt87Gvi9WCA9eI0bkyCnPuBuBZfb03vDAwCqa1YN+pVKO40BmE0WHQCwBJLD3AcMMkKelTxFZO8bAEAjHtJobl/hzvewHroSgl5eFF93tQ7BaEeFPKl062cdPgAe/8uUcZ8FCDgVMk4QPwQAupdsSePDdMjoznvuv7aGQl0zKguIDVEXwJYAWQAAYkCUAOR+JLU7NRa9yVSGWPK0kD8F64ulzTMKa+4diHy2K4ksXVs/BAAZQiUBkdrsfhwMwG7XPnPDrW21ktU0b/0BAEj2g1vYr8ttY7LJlqmTsiO9RjI1fi6IAd2GxrOi7GFloWOcb/QJXiaOlzu+foS9lGt6WmKyGglUlckh64cOAF+jF+nlh94p5O0VYbLPj87KJVCEzc8gKW+tVCQUH2I65c9e6OYoxRnYQ3GntOmSSQ/6DohK6G0mZX+UWkNP4OsMKQ/10abKS+ydB+OaOrxyoOg6OKxdiJvDVlp5rzNoaCuS+YJNJPsHq/CVdGMy0jUw6zqGIXr7pgDAGTwDVrGfDgDACx+WAMhy+hnx8+J8plX7AAAjiem6OAfx4jfgUjWSQLzeAIbqDNprz0t8s1iTbatutc71HMYA/n0FAAVg5jnjWaH1nCDCAIDag+gwpjAqEgBIXOj6OsnUe0lRz76HjqHliLjR/47PxTPz/mAAZqhBoA1GDIDct3IQmJLGPGeKUdRCIiA/eh43mxMhySKOCAjosawyAP5wPNiwaaHhOKgh6Y74xmRwTjdR0dMnksLBZATJt+jH0NgqVC/TgEKiPgk9bCMKBgCCIfZWT6SsBNOx3REAnOAgPoJbnMQeqhuJOUAmhwwQpYHeH+oaUA5CtdAqM6rUVRSrDIhQObOtMIF/eGOz5GonKGbpxU6TNBEjh8Qhqe/p7gwVsuj6Li/y1tEXsup4bvY9x99F9Jdr/KYMALtI5WSW5xUQ0AcemcLm04ytqCkuGkMB2HSBqfQNaAE8Pr6AJkCLhVTioFo5dGS5pjkIQICyGqzZoQKWeDLqOHx0Bf/qArhng8rzzALAPRGgQizU/lKd+pjjyGgdumR+kKXHCta6EH4ssDpYn8slzFIlHsXa4YjhNS2GpWsRAFCFQwAAWa1cKdWjXbPG1CxZzkcbGzQ8bgPMIcozhPVqsQD8JFogZDR+4qVP5Zr85Hs+0SjktAC1+zw469doY5gSjdmHaYsKAOgdHjUjsmoZa4kBoHij1wMcaw8THrtItZcr3HrM5WE2wmURQaKh80mGR3Eo1rIdCQl47Jqo48Q6Cm4Pz5+gEYxer4KsnoT4HOpDhiQN7q3SOXET5LPvdb4oMAYY8TpN73LYmINudVrMfcpwHO6ltIIF20dh3428xCBm32uV5vzLn8Xelr92Od2lFovwIjyMZonOjk7okPUiG2dZhW6Xsu0eTZTjaAlAqaXcfmY7Tuj82UkIYGzhagAAIABJREFUfMowoKqaH/S9PmfOevwXE0DmD/sAIEdxKhC6/aPdVQI6T4YtAJyfrXSqHbJu6XDrDHUZ+rNXxvGeq0x4rl2CcenF0o7MVdi75cxaG3jnzh6K7DkjB23gYQC4tC0+deAPkMnai1315P6Lu3H+6bnNSUGR6numSYdRapToTFo4kESnlRA8MgNQvPax9sOppgcJNMzAu4jNH2m7I/XOGdZpvTEF1oU1eZJl4WTzEAC4ttz7JA2FdDCozYbdC3a6wzVQZGWEe4zyAQJZppkhX8MhjPkACACzSdvitzcwYxj6jHnNAgDEv+X667X3vRnNgxchD0YyAHFBM+ix8pjWsxybiQA5hthQJFIcn+RClwDWm3p6n3zuQ6fAQ7/lQOTnGiKuqI4j9qvU3CEDgPdlDTTnT1oheQrZkpaLeizugh15T2eYR4814KEneE5ofTs+c2GbHx+34+Mz8nPnjITWVicatANqkodngFmv4w5veryXxgYbBPmzCiDpkBQ+qx0AwysAb8gaXCgZB/4uRgABA5CITAj+/9QGFA0AwOlaToFsmQVYAeWP8pHtgtkCmtbVCgDoxKjsDNcahivzMLjG4CSI/acI37MofC7U/1kCwHrx84jJzpOvuoxg6pPv/kTDPPlvBgAQ8HEWsGU0bUV4tjGN8qCsPWrbGSLWcD1AcwDWUIFOjUqdEiT1Nrh+2lsTYW0ESwIjk2dwMUlDR1IPmMGt7QDET1EiAgcLMKAQ0Tk41M+QTKuOquV673MMdL5wWFcyfAcSAjFndIKRhuAH5TY8W4DZ2iOe7BX3DiCCVrAFQOW9GLysgk/+dBj8R2FlCAFz70ewMsUcqjqCUSKGXRdTcn6KAQAACvbFcscepu68mtf+6wOAdh4A6L4LewmdzpDAmnCluEI4+WcfF7mBha1hpgMoLdDuHVpOzrpRki3p/ZlYQydQGG1+CfxxpO1MyVjUe3/qJQhfvBgyxx8miMOHpWt/XLZWmqE4m33U7y3APa5saR+SwjIhRjAJAoOAPVhAQfRqk/vNL6TzOB4iaLWcjSovZ/ADRBiLHvjV6w5VvgRH9Mj2AZYgUG8WDyKoOKXfUobDbEogg4IKzlYPTh4UIjNPe4iTCvdhnTo0W+VmE1rIamCKvoeoqNR5tbtNB5fsn+1Du107higNtSaUAaYzDvHBDYc6Ey1ZZyGQBFXj66ZYj7VGm/4sBACC/vfqVSkJdMSntRH0iQd0dIxhNDrAyRLQInOMd6WIryC7AKkcWnh3DqCxgUM6CHpW1THzOH473UkwlCaFYm5xsJhzMNYhG2EI5NQ4GBsasGARmTpFsKa7nu8fmBR8Jrj8QcEPZulofkzHP9aeITRcLNrizAXtzJkL2nxxrFIAe8p3Db4QJ+eWbWUAgO4Mfh6XnXLpyr/CoNgEqrvKDMBJFG4GZRA4I4MSIFJPOlZv/qz8e2eTE4vkOKNdQjuzm8r6PVmQjoAs2XjGQPH+J5gG7Y/Mao3x1OgycT+9ARr9G7BXHNBxX+Ea0C2bS6dMfAlieqX9qZ7unwIA2O3are/+RJujVdICVAR6toaaWdFXbb6wFHzUDnD8t9T/SmbKNe4aecBwF0aVtSXR2fABwX3Dywns7I+R5ched0h0HTu+xypxMnPuBohbIs8D54valxZ1GfxyjVBeozUZiptZ914b4Ohi6IJe7ytVIAwoO5iUVqKXVB2s00LZ2YAk5QkIYWpKKRFnZGdNDLTDUKgNTu/Fp+vnNMA+gsughVMuGWW9IbakENItccz6fSZzYvl01hZHc35lbzpMnQAAwADAydLTFKsQMN1ge33vSYIcrFTD1/TRQdvnHCqUR0ksubbMaLKLQrZQPn+1uGrW71uj+HYKA4Drw3sLyI/XSndESmq4kb32jzch0ByxK4BqJBajrJ3Px32URNGUDPYA/i6i9bQh0jaZuhzEozi/2mnRzwqliM2dZz0UOCBTgV8sqC2XffRnEirB1H2OLtjBgnaFKo7pzQCFAAChYFGvHGZGdCgRYKZfkUEUd9Vp7LHxRj2jU5wWALJ+eJ5IyTfoPBFMHCnHoSA/bjwDtDECLCTrlGAlSngxFaxrsA0oYERnqKa5QUgKM6AOAHa7drLdtJPNpp1FaxasK80ouOudAAB/dcRpSONUUwAIxRNAM/5OWbMoeVzLlNPowjBnCl1q6aWGxfY4mz3UcclYuKCLYavZ23RU9x/U2SiJaIPkwIIIxfWucuh0JB/6scxBZ/AuA1EkfpPCWyZQ6l+O4pttRKmp4amQXbLNL7LzLYxkFrL8pbhr2uDudnzBBW1xfIYMAAAAafwtAMCKAAA1SJatPP80jFV2Pw8UIngLAMkUjGglJK5Nc2i1nHs0QJ2xeAcBNreZ7DhNUiI5gLD4sqMP3m2RbvmTHbBr/2AKoP7HYClb+Uady4mIZhPweskOYy0dAICAR4U4jK48zz5sjQKGMrjMc9dBLABw6VWX8d6gBDAn9LWLWspzBwCgK4wzN90Zk0CBhwEJXwz9TjE/2QMBOZHdzskD03tXwMlGUgXQhVKPQKuCkbBhqeWm5ZEqadfoUyILKFZZS+JGiDPw+bKue8bmfRwn0h4094xkPF2vMAA8zGM6E8W1AWoCUAf0QlM9w69nh/Yggo5H5RSb2L4+DQBylql+awrYZcAE/R6EfC7w81CbMzQEXV/i2SsBArAr7gCA9ts4bzQ+/RzHKQ8GNNcWHVcAzOG5mPPvNAAwUhXdg15G8cEUMSFvX9xeD5KWAIFI0Pp1HZoGmV3RnAqfhU64+n01zd9r/054eObt4xQDkLCLxQ46rx2wRsCqUq3OKpcehJ57uVpdXPvmZNojSlzXBgAd+VjMm1HqKUVxzaVdF+9976PjHW6e2uLKgREGIIgJ+ALtHmQq+dYMrthEbFFyO05qwGEAspGy0KJM5ELkaFg5SjGm+fDglyIG4UHmhR/6bQQ5zWHnYB6rsfW9yJA87IUlANxcs4IRW7gGqMwRmwztbNOG0aR4yPhs6Mk+t9m0O9ertmEHgYAPcjAKBtH6BqoSACBe/kYCBQ/0zD5BMg+zU4Ow1i1KbWaLppykhu4nq8WUQxiI68+hz1ncKS84YI49ETCwvzCx+E5Qjy4Tqeo+yuuHdeHEwPm8H5YILso+Jfjq957SBIGCFQJ1z1CcqSOjR/84e7Uh9puz958dFXgmyMYWxywBgAVgXZ/PReKjJbwaQKFzAiRU8DHsGW1Mvd0lAKC3Ppb6KDNGKRQPs3+BhbEwyQCwross//+j7O2WJMuuI70Tv1nVDZAciiPpUXShB5A4IIY/IkHqVjKS8yOKlF5kSIzIoc29JKABEEPTpe51Ma8imkQ00ZWZkREhc//c996R3eSMClbI6qrMiBPn7L2XL1++fJWc0xTD2JwGiPF8oSWtO9WzNAOAZ/w9JQDXeQUAjqrhAiiouTN/we2BAVZMWMTZz+Eg5jcK/JquaHHcuzG+DfYwenWSY2H9zh/BAPzwX/2v20nTHL2WAbLN+jsqusFqDbo+sIZquRPpBhE2x2AHBLQ8t5aTBlMY5g5RZzr+Fse9rh1numkObMaHYUuYnpwT7aaBqmUst186IKNMAInBfbsfaKEaxl3v2gBtwJJkYZxHo3zEJNIGl4LO7vGyJ0k/KaWMn83AHDl5dqU1O1zobumSCqy6N0dW7QAYi9rVAGhMD41REn5QMDkBxgMAeJk/apDMoubcUXu01t75oAFquCu2LCINwMs3jVOOWM7nUT5du0BISpKx+4GnTa3AsEE+DNJ6b1ZlQ3cmIOYbovA3AoJ3GoA8i4oQB5sSutlMUErFZvRqwEPm6fswEt+l/uCf6+foxMJlDXU96YFovXrvL+u7AMDAVFbXTSjzom0DNAB4fn5wgpyW92EAFp+Blku9Xv/R8WQX3RUAmEZru8MwddkzcOXGhorZ66Qt+gAWodva61gjhQqcEDswZtfWsB14stDlD60UoZNHDrvSOD5gMWAZZQRT8zAAusEWU6mUoKlzvRn6HKo5y4r3djEIedofPRdAAEA3/OXtsr1c3wAACj7eVIftINfA7eg52L5XR3ZLKfG1ngezP0V9PdBHpqYn4RnZcxKYTWKCeRkcU96vIqZJya4HT2kIsnMc8MYCDs3d7ykDoOfwqra6d4uzr9u/LwBQ8F8BgESkGl5jAFAP6Tj1ucbtEs6c8miBn0s3TB6Uu99hO3uksWr/+ncBAD0bsQBqBXwyAIj9dEWAGYesoFwAsM5wbzuMD2xQYlSxReQBQrGihtVyqKPyuGgGPBgomXPLAAMMLC6KFg8N8Jq6ZFrafJg2+5f4T/dGv+VCeLxuN7EAqeGr5m42wfevzIoEqgAAidx8IHhmxW07Ph0HBTvAoDPQdi0kQBoAcWx+74/+W4PJH/3p/7YdbodtnwE51tRk+uN7ANAOnh5sCEgx1TIEsLNOgqG8syp0i2p8NfPqutIB1nXDnU8Zz8CBYNkMxudH2/eqQcZiAyZt/GxMqTqXIiUGX9kCAswKKHCEwSt49rfVA0DvF7HpCL4JaBXX4qYWpi9fHyjfAoRFq9Lg5YQlzo2sP17HDFqCchmAAofVBwIKnHXbCrnPkrS8wnL0dadOd4iW9UZHvsdnVcqi7RjRPX06nA0AxAKUVen6U/npVSWo3ZxI2LOj56C+dm1b67EEeqDA6lw42clqN1YAMJikLLSWFdsFsMb83s/+Xc+8PueWYXrP2+UySpVldRLX6P5gH/ozDdfN7oiZXPlvskYxYsvZ3XLaYMFY5wX/a2mLbqj4uOS5FDSvPgA3GWGNjQcDND5bTN4KnPV67j7T5f3i4Xj3WMbUcHAJqwHr8FewSIg55JnBJsGW85qYa4iCcQ0+xhmhAdsnadVwjXlCc3gYSNzglEFTw5+H4Pt+z+wMKNulliPq/ilaOijXUNDuqaffWxStp/ypfmzTBWaR0xmw2766fOUMyQzAQWWAiABVh71et2cd7EZ0OCDKuvgY62A/EHmPBgA0ixiLf82slzatshw+QIMQ/TNSRa+HWehQTGZy0AYpFsm3fa8ZK0BE5RUZtMzA1gDnA2YUyfabpxkvh0838Mrg/H0MgAHUVdbJMAAcHBkCJBGTmaOi/dBaOtjTQqZ19LT/wLNK/Z8pjPEBcKlAn4OSRue9d0qlT3SZvy8AzGWEdcNZezBiE6CoZRAzOieXtRK6HkyU9L124vLwGRgA0/b5s36m97jBF1dInpelV/aop3OkrX8CAM6iZCR9ksYELwAPbUr7XKdgupdegh8BAN07MT0JTNp3O+2fOAE+ZqABAUt2RFJ13373jxkG9OM/+8F2uApU9J5xQAMCyLMdHEZtcN67wQCoBJF2xqbDbiFOr7RYIx/8yZbWg9lHpj3OE/zTMQwQCACooM6K/fimd6pvAUDBQ8SDKltSg1bZqMxUSpjW2fDnCQDmnmj2XkqoToArAJhgIeLgBUCPtbeIt7ynluzfYCpnrQTID1numsxGKa5/H8LnoAffx5qMZhZK9y6ahFpxrfuhez1BWWf3IZ4sCXQVtdFbrhIpDEDr3yPRErjXCpaRlmDISlMvToArAOgZXwD0HgA0SPezmvpfz6ZeY6RxZaXWLoABxpo1v8vM1/foc/Cajxvog45iAUWczTHgCQCwzinQq2d+gz8MZDRwWQvjc+cz+axMabO+NdaDpdzra20BZGUiAkI86yMapb72ewBgZjCMHZqCAoAjAOBmBMhhMZ24pvmWVcIeuZppbBINVRcgEZQDkkRNmQZFDuUMoIct6F3tTdiJajOI2hADYBGwlpAOxbUXdLlJs4aYYzplCpFHH0Xf5UCvbzzBkA3wepG9KgBAwQ5jIOx2NRPgq+snU8hqZlPwt7NS2uEEGJ6lRxADYMtPAMBBFrgegKMn/OYA1OD/AALKAITSLxL2ZsmDEbtgtfoCALCSpUlE95ESB/SwaF+/TupuaCFm25+DkkoUR1HrALXWPleWjWcjEeCSPQQcPNCUPXw6rnOp/+tzX9RGqmtKJsOIShCyD/2KsIbKdPoYFADoqx0AwwKYDUgrn5gA6mS4HXq4iyds6TNrLU0A1kN2AgDa3uahzOWMQ2BTKUczBtolMLUjVd+3CwADIII/r0mQHwg/Bw6981DyDnzyQag4zUAgYNkA4G17ObxsbwYAmO14wxoEEKVchw0A8BpxFGS/eU3IvjIRZCjjU4aoi+EAeGZCNjMAugcFAHbADCVeBqDq43UIUOvLXjsVBlqDkEmDGd09sq0YuTwIALuvs890gLXMB4AMQ5xAWKDRSnW963tQjil5i7bFAmGVl8QghJmifIllMFMB+YQCUBYyL798v/r7oeb/qEWCFVmGB2UNvM8iDTjXzKyZvqyUB0nOa/dZDVCQEbsV1ZXV65pea/wFAIbhfr+4FgztxoinnCFywow1+nhGS6Cx8C397mvW6ecbAHXVOHMD5KVOvQCAMgsPJYAGdZcwZtfOmp33866gYb3Grs+/zwq4gHwmQXPfd336+S3zDlo2HAnCAACURJivgcbJezsmPgZoHCy+7y2j2enCIj5++R7NOkZgbjQAS+dIA7XP4QdWhjWyliLq9jnegwAwrsVnSgHAAkR3v3gCAOyfTnmAHskHneCsI4vdPJM2DSHJQ1kUckPn2GNftdgFiZgqGTPnaR+SqYm7BnwISel98ohYiaAU1DqqlAMwdfA66S0DRABI0BzSx39mFT/taJ6Q1oATXaD2vwGAv04AYLXzYdsutuK9bYfb3cFfTIAWO9ah9+1ZtVi3aiib2JsyFQAwdeoSyotdE2d3wjSJ8AGUYRYDIbbOFzqzsMtXHgYARTMZJOUU6spGidlsA/EFDJUBILPYb6fTeQCACgILBNaDQo71a9KxMgArLdo/t9QBzSQr3Qu17HRzMLoXZb2eY7N3CzbSjdEFqid3jpOgkasyfTm/hQVwn/j5aTxTMQotKZgilvbiqPeYGVbBC/4AbeNLH3ijS7US2kpXeT/AANgfQB5yXbuDwaF/RQDAIGAwAqSketmhcUkdnyBy87AgH8NLe5XZAIGZ3dv21fbV9rZHR7DuAWeu7pMn87fyxpTxIwBoG6D3xNIeil6BCX49nA3y3wGAvay4FwDQw6usyXsAUCX7yJROjHat8U9BvNen2nxj5TrOvVUo6IA8O17Ww25Q18EDBQBkffFg98nrEBMivEpvhgF7LZjGmG6IaVoKba5ZEAL4EwA8BOAAsAfWot4eDuoC7xMAjNJesrgsqq8Ff/29Pp/WRQHAWsbuGYeOE7DrQBxdynyeNVcKw+Wb3DbH+JaYPYvRTNLTtqEpGbpIfxIGaWQLCxCDQemMD87d2tB6Hxzojvn7AECTN9/Dd91QWoydzrieOysD4GFO/bWUmRtM/0MAYLCdeY0BTqGSh/CvJTxYicit3A1Cacu6CHdtpwTgEhzrDnsTsZbxy1jANGK8yUCu57bQQCec1mWzYLEJyNAZLJMA63JZwaxfveZ6+VwFyGMUc0750Tb9raejC/5PHz+E7gMAtIWJACSnP+Zre263KHBPZYN78xHjeQGpV4YDpBWMQKhhIQYA8TrXn4WK7CGuFhABgPy8D8AoqVvvKIVI1pwyxQAA2/YtUcQ1zEiZDzFV7T7VKiNqc7a84Q1P+eP+pL+XT/vdfZViAnTger1u9+35VQhXqA4A4FKIgr+DBgFQhVkyf5iP2iLbCCa90KUkQfBBg76t8JnQnlTzKMWEQk4tt6ruCl7KbNkHPRNT2i6ijUVb0ylnCC1QYQ3nfvLnmgzA++Bf6rEHKYY8s73F4jUdoPbojfCNo9efSZuqLZkEfwZKkUEKphw8TMglJQcwlWakB2DwkQ6HwwkAYLbCGbK3CBSvjZRmCaA9smgAuJ56mRfdrwyA1vJ2UTaTEoDXLFMvK9jyIR8GxvR/DLMEBHR/apXKWV36PDPtdeBpGmCCHiAg5QCB0t3b9vP7V54IaVFtGICW01yilfAq0lt5T1BKgAEQE/Hyhg+ADwwPUUp23jn2ckoLW1Em6Xf/x9+DAfj+DxmTmdkHZZbWQ8quYQZn04tidgXIyCUixIg+UYjPkp7U4w3+BJIEpgrE0jLZvV3maDyv/HTiOMdYnSPFADkITwhroDreAzDq988BOv7b+1sKEoyUCH586V70wf8u6KIRySeKur81dczU+iLNwvKaOZhrmmGgrrkFWnP1mWqQGu2L/IWz73fDigAbOl8Y1QsjgJCz55u+mqFaSgQzCaBFDA1/Pv5gXWc2byfP3JuRBBhAl4HT++b8HyXkAJZ0DPjH3zEE3Gim763GRX6PgAx9y/WCCNMwj7rN/HPaygt+qW9HUV/XyaUE0PONBPm9dfC0iOYNcyYsGgDKIJkf4PgygaPZ1rym42IYXgDqCtBWMFARYFprc0CvTEiZVY+7zn0IvEVk/G54U9mLugkWADDcbjJRu8+//dndrQReM2SY/d1Lpp/bHMl2v0RKHyV8KQ+35owNxM03MokJiURj0dumDW/SIL4gAYjWX4ISiwB1w9daaKNYH54sPz/uVcOlH1SugPr9pq+2DYXuZ4MSeGkTgs1QPH87E5ek7D/rATvA4wqo35cLQUclhNcLFsG6JQpaVsGrd1mzAmw2SFdDneJGK1YUyRUmRurkmCkBXDcHh16QZdpzPAxlSGWmZGZ0CIidyQJjBKSNEKyxoNNitgT69i612JA702RiWIGi3dV9Ph/P4xDyvgiH5f7ZqJAR4fD9WpA8H7Yt7YkdTsRh1IlNAlSn3cdN85aLWCX8kwhQ7UEKxB35OuvSU0goBsAaADmKLcrxHjg+QKTST3mJfY0QBlCj4U6nTWpYxKkcSn7/dCX0UGEXY6VLlkv3iZz+Bh3Y0amgH++r69slfvx5dhbwcWBaRHXQ/68MQEpppRwTIEb2LwGkPBBGG6SE1NFK6FmnjDJa0QpYbFOsw/y+/e6f/J4P2Z98/4vtvpPTp/42GpxkLz31XzVrIgDAQci/FVgQ33iWQtgLHVYG8PWx0HQ+dXgU4Matr3XNAqa6XZauNRCJDkGfg8WVtCzZsx6HD9qH3vdY0CagaaM+PT3xo7mGXqtFlslgHTST2dM9kJHSo2VuemUIfznAjoEtgM1RZokhSQWXgPN0hkSD0fOL8xWa10LRCABHP34CyhAY5yybJRcYsTHbosN8/Oac4nLTdIiupbHXbidecl3Dc2E4PrYr5cowmbScNuPt/ua4YJ03w/e9W9TyZYTsu5JHSD96BZ4Vni/JBQh+tumOkczxKohyvnoFs4xOINSuzdkvxrl22kWgdNdNvwOruqKpcYKh0dxmZpGVc8kxD0pbL8w4CY+FsotbJ4Jjbn1Ble6Vz/V0YBSEEKgV3x49EHru+oyK1qDrwfd9ZaD0fFNKG6xQS1Y5j61vyNlWEGC29eMvfH53W1Fq/w3+Raj9CLbpfZOjGQBAbVPKSQoA1DpREUY3rj6kEeJ+tz19IIBwE/I7wcV/nxsz5s5H+MImbA0vffSL7SIlgP32YacMUZN8r+5oUFavr6K29NoM6yFrtDUo0ll/BpUv3s4MxBASPykjNb0vJgAA8PbKNDG1nallTv4ARa0MTQmz7SDk5NXz4B2cGrjbnpixZj5AAkI8CT2CEYKQDrXYezp1fGzR7OAHL1EFCc1RyP1V8KddKsNaorUYSUk31oLG9f3NaChTsIhRG2MEVXxH9sTBQg3QNZog394Hgn+Btw6b8Xk7Ycqqe90erSMd0GmFjIARy2NmH5gtj0OeDxEHcAIRo2HlNlfqNyZEM6VBxBdfiTIaHMrmkre9xlF7Xnw2qdat3j+2y93UI4NxAM+BbwDwwmHQDDhOgDBpGDsVCDoDD9tlAHCXkYq6TFL7H8Ai1tr1+w4F6exfgV+/VZoSmLNgUtcLcDIl7RIWGY2sjO9iLlyfl6/Abfve//R7ZhV+/P0vtuv+BA3bElP0Aw5aoojlVJfsX7a8Bhthu6wBueLD4VJX7oEp99TaT3KyLABIK3EDnal8t9K0DZG1tSYEQzWeTKexnRp2xn4vJkQ9JBuQVYLoem0WWRBgC/RoKEgMWPcVE1uh3RkoDnIBAlAuZNtwbARAisMz0JWJWv6+QRB/Btgng+owQ70O1ZuJJbGCTg+3OyEe9CLe7VDQmaRpQGBPhyXLrYam44AD5DXtnEeA2yPdHe2JJ8DNv0MYSqeBN1CCf1Ma6tM2rErZqtMhTS7r5zIPhCDZM7Jt76mvgys4a1JOVCs6cYVSr3VAPhzkudFJqRn5vqNFXQHPotpcL2uDsqpBilhfT+eE5K6Hp74KDPTkLdXu7N+22wE9SjqXun7PUTOcSTZmFwaftgCBG6j4FrnJMgzJIHQkKdE7fYMPRGOAh8L1TF+1c+3UqY12LTd0Pz779ud3o3hlBcviLXVaYsaHvh5eGIAVAOgi5QbVrMrPbXwQrvjjZx9C2xEYmAs/aTQHrIr/xrCQLCgdZO2TNf3D/SsNrWBeAKBD1HrUAAD9WRn+QGUFAMrwvaJVAti2t6fN437liCZAcVT2fw8Y2B22q8CPGYCbOwoEAjAkgRIl+kBQegCMQYDUlvqnCVxam3fgj7c99Z/WkNloBkngA/rDwwSASdl0NXWxg6GcmFKOocyS8bGhJ+Wq10OxdGY9G3RN76fNdSgR91ntPz1ACf5QlyN+bpvbKXm2w3WunG/FThEjCTqyPgEAYgD2dwFEQAQ0Nh0AHkkb+9kGMweL0KHQ9PpvNABtG2uPNG/Aemx9egUA3qS2p9Q1/f8DALOWed/eXp4BAGMNS9U+RbU+YBtU3wEAZc+vOzdSsYGz/jkaprMdg27SMqYgq+CfNkssecn89VVdLv5YAQCvBih4JuhfZEf8vf/59yxo+vGffbHdDmeyngKTAIGeA1ofDRD7Y7p3AgCE515en2cXUPz3G0ihKqFdIcCtAAAgAElEQVS4hyXdMP2BsqYdN2WhnI90UiwiK1/AsqhabqmzaBKKrvOesxZR5rWHej0/6+cl/uKuGvP0GzErNIRvaT+Ng2Dv64DkvqTQwAnys8bM0cAwqZz7IxB1ryjgyeqXdsjhZvhQEpwAgNsY17gKRuud0D1koFBQDoMKA0qgcUAyEuKinjLMyaB4iDtT3r3f7EiJ3mMaPiFApvSwfjZGpuC94NLGbrddXl5hu6IHNnkytCoErulUO0s2ALgKiqMnKtApPW/QiVlWsy/puqJK8HWLweraqaa+GbWu96jnY3CSoK+s3MlNyqNDgyHtA8kdLAD3Q+DZICC/+/yrxh/3e1aYcooDcNJlPOLmYKJqzVwg+A4AAA4nCKIENIspTdSGiLZkUwHcZ9/67I5BCDKMh99Brt7I5vkMj2AArjAAnYusAK6DmFpTahk9ANVf/+Fp6U3Uw5/poW6W+u17+PUQHRmnKdxplFF6pHmoDpjzDoZBh2k9DcwEpAQwUFnU6R4a4kxk71LBxQAgQiuxGxpx69q0WgLxSbeFu8yBxAC8XsYIR3o1xQL4aPA9zMA+7onHtHYMKmUIbXZQrFqVLKH29Vu0ZokBahOBF249BxSB/5EN1cF6FmzxqGYp8jGRKS0luH1+OjtDaFsm9fm2QmnokUSQqYm1VNE+bKF51XBH3e1RqeyjLwAAGvEx+zdYGHQkAruWYrx8b0LyDLVsjZnMvrX4fQAKQQ2VLf8GSEgdUgu/znPNmhIFTF+GltZfPU6qVEmEkcHtla1J1coArPXLAotuwAKADnBxhu9su/LOHOwu1KY1L4eFAcD9FSFaRIMdGlUAoJZBjFnuHiPcaYLDoa7iygrSkv3TjYAIUp0L2B3qsLybAdBaeg8AGHqDtqA2tj6IMxlUAMB2uQUA+/v28voSXcQURIo5awZYkZNxrCfdTS2PS2nSqWT9wYIn+Cw1XIO1fI8hcLIcCxaN6ghmFK7Gg2dfVZz67kDlmaozKcPMwNY+lCkDTCfByUJhKrZ6EzivyzQ679ECjuwFAwAvllkmo8abzh3rqQqQMmgsDJvXa2n9fEazOguL5M8dkzLq/6TZBKI9GXAAwNrr0HHjT2cpn9BS9D4vhcgBAPzaab+kHBcL8EwnH+xJe+VDV8syuAMwHactA1oOsoikfb3cqFHn57bR/iuABDNTsbeel8DwxaxDp73Ose9k4QIwzbYhLfo+mHQdNAtCr6/XSOukNROLVotzY4xuMQhwe6OH0VEGbsnNgKZMTKf6dU2mlNX1qxe4uQ873hOjTBKNU5OiJFyPEDggxF00LbK3jX+yR2Vsxn0pAPj48YMBgDFMqZnQOlxgxGjOlj31xGphMQBH+4dPUwFq4FFApvaCCvm+nbTAcnCLQhyLNDfFCDMHomnEKEXJmDc7v63Cs9VkSIHvtD9zA3euRo4akGn0kYESeF24MD1J7UF67penza2QqKwnAFDwVwvkMdPKxAAYAMhXIDoA6sXysp40r1kAJa+ph/s468HnAwaBpGnUgCtT+EHYtlYOA2CnRqvOc3ikjYvDDmXq+S64kk4LMQAeSMNn10YThe+2KOs9OCKbkRk0DIps0k5cIwfIySKuOmItYh6f97vtfuQEMD2cQ6+AZaD4GusEAJgB8Gkkkym9Dz4AnTE/BW0cYBRxyVD8fTE78kE6ibUeHw8lDe/5ZOc9UEcJwOOEQfqtkzGN8LEE0JbLGZwTKLQ13l5Nrw8BawBAxwJf3zDqsAJ/MXYiCdMsjleYHl/9SNPGnwEACf76+dQsRX+O+l4yIMReYuITqJR5dZqh1yi/f/tPvocG4M9+mBKABJZYGdM2FM8DSGSXWngmAP2WALTW31ICEEVbdkjrTfvHanHIMUR4iwbFe1a/bf9cEdsEAAN0lS38phKA7odq1DEtm7E/upj4JRBw96M1eTJY9+3y9gyFv3gRjOBfwWoMdfgYZOADqCS4+8uYozL3Al1AKQssU+tatnL+FREmZZMs95QjlE0nbgFo3gEkdBMwPr6mZM5shvqAlKfwSkwZjzTqaBAdjBKgpeVUjbs+Kx06+s0noVOENWKNwKKxaIdLkwz0MfhgjSYgs1Y5U0pItE65lBjLAPAa6Yawv0sAn+LG24UyDIq4UQJTwNMn1bndcyh3lncwbtMoesWXwXcHCMzySZ9f/Vko8UbFZIt4eamsJmD4Zoy5D9E7jJucRepr0n3xOG5h86kjQUuVIWBlOybZMqv0Sj0t0qw6YxAy8Q8IS617YdfMpKkuAXz4IMDjejMPhgfcxWqKJy0Q2tw7MVlaC6JtXR/nAkE71JCMTtPrTw0RL3J/nzzgR4YYkYfH2WMV6xuy1jJ8KfJ+v8YZcdo4DiZAKtoNitp03jIvvFMC3YqmG1o60ickxMdld9+ez9t2lfA8bVYVAOoAMwg4iGHIiOC3C74CVXjqcIpIBnBH7d8HwaAl+RwAGtBtRY6mJR0Ik/W4/r+UAOS05wz9HUMT+keA5emOl7t+VRxkNJpsQCpsxJ6wAFjJVqUdd8RcK9lL2xh5vu7C4ESYtsNpYzNKFgCIKGwCgCmMMuPoQxxjJtX9uxGFdNB4EdQrMDOl7UUZI5r2CtdEqCzAzBlGVjjYozACPiDVc+821XcMwCaAofsWBiDZpASAHb0slqfdFQ1w3aC667frxTSkSw0eypROgbAAr6+UCMoI0OGRTM1lqlnmcZhwKSBqcruN6ZC6OftXGcBiwLRm6QaJ9UEIl5qi2SDWgteEM0ACvxa91uhv/fHv+OuP//SHLgHocNaBPsYa6/0TApimSIZYLQAdEgl4WrPxJfAhnay1AMBhxtfMZwPgJ+hJY/DO2KqBdVZME52+AQA48CyjrFcA0ADkeQqLil77YPwygGFYlfdmjKzKADhIJNhYr1B9Qo1jykAkopT+RbQ3xbAjocobkxBx1Bof1AzI43cz7KaGar3eZJMGRstMBpUbdT8lBgS8wbUHcsAOxE9ntTSwTsDfpPORC5tMTOcEUK5tia/jvPPdfL/2f9dt7HG1Zg0IpbVShTINZgxeogTQgEiVtBR6gMgMX5ztAZeu3duOuBqe67ZPaYvKIvoXSoVxFg2mhnE0KpqAQPvhfqFUW71EdFD+Gz/7pStL0xlTjbIIWtn/gVbG6QIaKJ/z1+dnNstYSxXa6r68YhQ2S+e87yhDZRrhWLNLKdyJo7qMgLD+Fk6B/C8J0wBHHoYHuNt96+NHrzaFTYupggRdpx81SyEMXSBBUwyA2t9aAig9VZZ32CmGNnS80wILJYJCPCWo0qChgFhDuXkjYG7b64tmike9mUEOK63PPPqokfXR4kzYFg29JtML9q7x2/VMC0rWwLtt++p43a767BUBuTXnYAcsMwBR0aO/ik973A29AXRAau31/pn27kIOABobf4pcSnl5+0S975qSxIujFMC0L/AdmQS1tzzs62Yvd9sSZxfXyMWLIfPgH+pyxhIxkhFFXHFONpcPrw6HccCUSC5n94PffOqJ59MAANKUdC10QevrFCnhIVGrXYAVOo1mlqOmnda/UULoQRSLY7frcX6FJgzBuZgZkeFomFWNeSYA8G1XhuD6/wQADyWAaBIclEJJl/kCxCmwpRtA2hC3wMUaOX//FpGgg3rYgUHliS3yOOhJ4YllKIhw5rOME9ZBgR/lpLtxt+Sz9DnNP/NarBsfU/7zb/7Rb/urAIBEgC6BBABQhkMhr18cYKVtcyhW86FhWHbOZDiMW9KcMOID4lkPpoLTOpXWtyZ7Wor1+Heppm6gS0Yzcpp/AAB0rfsgbDKRaKcWYzMRqU1P9oe0Ve2cROIAdBvvpJV1YRCpj8fkZZkXD3MUjvYBSFcX0zbS2VrX6/XyjVjSB3dMXipS89rvmZjXph7fX2TFWt/KdCukBgLA4FXFH+yVdkFCBbglVtdhBgikvAekW2SOSeYQ4QJwnGXH+Mav1fZU7QNpxtzGGgCQS1ZVdQUAiifr/qIEMNsvuUdx1sxshz5DZfAHg9oyaBHuxaCpZnBojgDGLumOIKo7pXH2CKFHXGnZJWO1SYYB8SxDDJKstzkcMlF1UfNnfeg7bdRm1nKCnvF5JUAMI93urK6NMU0xAKCM+CgfcGMo54718A4ALA6eZkdWAPALn39+18KVEnkAgGxsqCSJmUSx1FFn23ZvOoCwIbA5SYQezWDtYx5Eb0bhoAOeme1sQFdOfMFWTRcJjQA5J9j1g768wACoHW7thWVzqEY2GYCav1Cj4wCjpE5Qbwmg6FQA4OeH6/ZmWqftODq8jttJwy80tCZoEydX3AyHsKYAIBsC/+oqY1kQmnjI4sp75Jq4CTe7D1pFHUFTtQuecpW554UALqskO9Rra/McrwwnGiWYQaVxOOj9h5mMgrzTGF5HVLFKUK0ZsrF5LbM2ztinb4GFZYtbo46O3YmWPQK4Fjp959209kEwoNB8ggkA2m0gAc0KAKwBKFfoQ68GQgCF2eMcJYjR0nJIDMaBLhIFMNfLa8i0gEg/07ghvu8C0MGJwn4/AhPPNpO44vcgUZ3vpQ89GAChcv2da5T5s/6u/watSJ729KT1uwis+loWJ3nuNgyAjWP0zOMO6BfYR/QJ7qdy9zj4qSWAaV503X49AOBH/+p/3+6HJwCQ10O6EdoSvNs8+yFbbVDAM4OV0c/RmgdpDSpMtNojmZrnPAxqGzCw/hpcQz0UOq/jGwLfmkH5/NPzyMHaV4VaLeMGIPA+WNa1g1rLnB2EFlZrZE8RG/tZNYPrtMR2pWTPrh+pgWSyAasR0yMICPYn4AXUtQ2xZ6sY0gEYnNElu28mNUA5Whdnd6MdkHP3ayLArD5iyGWwvoS2JOcxWOrftTbhM0J73cAVHVWZK2eyEqfqOiyextq8HQDGFtpWaT2AHXrcv1XN9zNMdgANFGdUztTbbdMkDAOAkemHDRMD4HMnuqMIj3XmsbTQv923120XIygYhg5s6rrBGr4sHuspwGi/365ylC2D0vbVtFr6xozy2RwEZbCrm6NR6BKFOyGdJYDZibKAkjVBLpUzfBfmjkLsmp8rWEx5RCDAubwYrzIAO1kBJ3NGzR+faAmBXH+E/lXtXy3XKwDQmwn5jwCWbGSg4pQWil6MnErDhpKWaK1IqTffqlGPRIW2ZQPMhz/sdneH7fVVKmXEYA4+yZKbKU/FpwALtUlPYLoK+923L+8XlwLIJtulTgZgQVD6MdVXrxOwqnKpS91zHxV2A6frSS6dTHvMUwOk720fdER9UVnTAQC/1PYmNADpV35QkpMDCAA87Z5clulGXXvy9XI2JnJf7jShURuLW+PS/rI5OM+NlTvujaKNaFe/MbMcd0PXi5VdPT0x3XFMVIPe7CbBqIQSAKmFefZJU2qDBCB6iJEFZoAQ/aZ/OO2Joy86qFrPwyLfOfiotTQADDuzdVXfsx4evsD9dj8c4xQpRTjUpwDN/oSPAkZAi8o3uRPObOQYBgBR5jd79zF9v20vL5/I/O1HADswSwD4/Lf0BnCdDIC/94YGwL3HKxAI7r+H6hzBv8+qQTBrDhtjlO+/9cff8/n3V9//Ynvb8AEAAMRtMuZTZs8E8BpdwRmpM/P5Pjw9Waejz99gpX2mdScg7WwtrpC0cmXmReeV6/RpF0WD/mAhxZDgk9G6ewO6wYB7vxdKP8+6GVYZgSboOjc6pIjgF31Js6gYjQ3DseHlzgHU3nXSC9xNZVXda2ugLsB4T+tyTtV1kpvKsKnptFeb11LABlbLeGHYGIIvrF9Z04X98DfxsAzYU0MfLeIcpj43VcLqXp1ZMJ9Pry0AWF2Ix0/nnhy1R44Hi+C8atMCauc6/5kad89uX85aG7dCeuf28nV/cY7NQDwBUIXKLSlaQ7/txJDB/g/BMRhQzAgiZpdIvH1GWphhcbry11m2TfdHsVUz/d6X6mS8L5SonE7bzRNM+Zxep0kQzWYpnjQBXGZBdD1bj/bKSOEmvIPCz/lVprj3yCWThSFD1bUwUGsJQOe+EqC0AQK28xw+//DBDEABAEpfDvIuTCYeSZlKsFEJwPR/fACcz0fx3w2hWFQAsLaOcAiHwozTkxegKOJas3Z+gGr/l4spd4L6fOgPCFAtGxHZpvMlN2NS5WjPOxqUEbRWlsrY53bbfu5pVuMJci9LEUlk52E0GU6TzIGZ7ZftooXujUjQQrghmr+ahvrFS0zHQVpFNtkMbVliNxT8GYcboVEOGY3cnBuklE9KADfN0lOfvoJrFgGxdWxqMxDRyCiQuO8kqlr/Z9z5mv2b6vRBnIyypdtRqpnTvfT5o3jEBKlagKLeWiG37z/zFEpUGW4dqQnp/QUAOs2wzlo8ikSeQbEu8w/sJfDNAKAgYGFoJygoTRgA4Fq6M/FFBBjgVo1K42CFqJhoUaeHAifQ1y1QK/ftgkre2f/4t/T2jimWZQBEgyPCM3XvoK86JSwAtf+wAFmzrRpXPwgbAv3aLHf2+Ksn+rb95h//ju+5RIBvtyNW1yP7pxaGiJcSwJy21s7t7K/MqsD2GfZAL2ytiUSA2g8RqKmUCN0tzFyAR/JRQOmMfjgZJosPAPMhtpQLCwAMMHJmtZ78TaUAnWkGJepiKCiJa9xIUAIAKMy3pppafuaWtyWuIEApLfKGzqfo+TlbQ9eg3yFHBQuyQR+Hvo1dSD5gS3cbKvoE8TwTB4WU25qwkQEHDBQcpt4No9vUfjJpABUY1gfwYvFDU4rWt1mXBQAu90kA7bJIwEeCv5my3EvGlK/Kf4CUAZUAuF0jFx1A3ncGXRI8ixcXDZn3ttiw6zWzYJKVt0Lqa8LQKdshBj/+pAMA7PfSwFGqXU2C0IXMe6Y/usxiBhbzLX3+a4BNQ3BZ7ZazBlBdNRxhClwua4mdRxAwOAo03kPjl7sVxjvxzFLKqbhzrqWs27RSj6SyAODpdLII8D5MyjfTOvYG8IJOluj+VGX/Vclz4HowCbEGR6RBYdOaA33dGmSOfNe4OvFuydAq0nkHAIQ8D1GZPi7QifZuMsIpA1DgW9V1kLWyLA/I8aF0MKh5e7ttL9fr9hJ0VNTuBzgCpCjaJ0oPFjGSDQqVGqBIeBMKvSN4+8B6GLluNBYX99XINdd87OIL5azdWAcr3VeBjVJs0NipV3oDaDyxAEAZAIa9GABEk0AtidkCFqJVABh3rb1EjrHAbao3av6jfQjabGYI6a+/SUMwBWLKCo6n1vPTVlRqztQ0vyX+83to8eRgrQZgAgC6RyYA6Dbo8zYZb5HmAwOwUGlDo7JsrlUkaMFQAICz364FZzcYESkDWs08VhCAERomO+0CGPX7AmOp5Fv/z2RBM01ue5qqbwfCYTncwUOK5ioFCAQABjziypRxfTHKrCRmFQAs3TQ2LTXdSdj6jT+BAfjxn/5gu1x1QIYFHAEkgpjsS0oUMyBUBa6/xzDq8dm4y6UK+sxvUMmPGR+zk0BnzWqMtAIAkpDZydNOjOVROoh04FXPBwfBlsF6D5R4pPPG66tlPWlg9EyMUtr1BOJ9VFYDUtGndBBSxHjJtF2SSwKwZoIII5v1TxvkRNyh7WndH7aOVkRdlo2sEjCwIMvtDhvmRDr71Pcs4J2gyWoFtKTtcGXRcgb5XwfNM8gDv5NF2plvUbbC97AlgAB0v1PuYbuM9HcM08p5vXZ0pO3PrFAAQFmHLieL1PWa6VIjsWkLZQGAbNybUsSRvFsji4Wn2WjVviH23/FEu/YKANq6zX1vi2ABAMSGGRgnbKnflG3s/JCwWH1e5JWT7XDnmDQ9il+jLMEFjzOm9y3M1txlsAAFAMvuG8y1z5cOJnrHAKBdO+wRSxoAIPjQhtQhzsGLUtwiQLfHIaCrCLC1ddeYGAg53JeMNiJs6jQ2f78FeSGAU5tvRm+NgOjGNciK3lnEE15jg/IiS6WNjBIAB1IFpnnkGaiiAC0AYNSp7P9V435vZgFM4y8ikGYkorMUABT8R+ZgZfUEAHoNZQHuTw0T0EPR4EiHthctS8F2rFZVE/ueRDVLSB/rXt+7UOwGAjkAkmbEbIxatADA7iYRZBa1xTuUQnBnjOFIxYMO/somozQXRXb6YMVssxRXfOozXnWqD5H4F4S67fcIFdM5ILpJlBtagE4p7JIWHVcPgPFnbZLIav38NSJah8soSdQ4aGpDKCewRVRWOJ8/WFvgu1sKNwGgA1S6odbNBVJXGxoZnAFAzDJGG6BmWZwFkPgUg6Yr2aLXUBdAn5dnWcAA1CrYXQKpIZYZ8HUs7V4l9Zz9OyNm6iAOg2pzKhCIt4B720H/upcOF9SQyPwXf3gObXzLlf1rP/7GH3/P3yoA8PqGD4IFcYt+JDEr/h5c7NoNwVCqznpYQFkK4s7Ci1dV0pOldvULycRVl9d+GFNAc+C1pk7gIeg97vseeYisRoDpgb/4XJQFaetttQB9np80S6G/xhCc+q5Pv/e66wEC6HzSBpOJ0jiAY3nd80PlL2XAlLCSm+WcIUDrn6YAzfX/h7kRa+cNrnxLwyjnnbsJYvTDCdPmTULJmEI49T1mQIZXQB0Mw2LoP+toKyOdV4x8YIhabsXqXa9tg59sELM7Fn2m1XiTUZR8FpKpjjbDuSNtMrcAzwa23lUHW2fZPc8KAtRiet92Fyh0392FuOg7wEkVo/oOQ/IG0D6ddd5M63o9lenqKYCoLhtYDlr2JabLTBNp3MTgONY1KeUNe/2dpVEA0LViwFiDrxWsE8ZmZ8YCbnqnx/lnt8L5yyeBgVW783YGuNWXObaYvnBJdpeSMy9RL3sDgNQNXbt70w2O/a+BAINwxgGWYRzDetHiNRgAswAdSuKatVqZ4nsdOhBqXHVgZY8EACxM0QD41pbuDKoqJebajtoT/aG1kbJIBghgcwx6WYHFdOd9e30RjX+ziEqbu2rNNlmuKvY1O9V7VAjnaYEXZRAEUJcXOjAntiTQlgATDnY5J0I5Ken/+OHswCkAYGdBobYMhnGdXRoJR6qpUh7si5+FnIwAYZiicAh4ExvZwjrUhAZLWA44/fXp9NGFmQIg6oUMU/L9TW8xiFLIPx79+T5aENPd0XkImQPRjMjlBAMAaLn+2dcbdWqBYMsAHedKKSLUZloGe+DrXp+fPpuip6r1M0JV11wg4vXarKO+E7oe6QySOUFOpK6cgUQyslo3WdvLoI3pQ0bsF8o3IsBS+A7gi37DP5PPQ2kGlZQ3adrvrvZ+oGVPAdKClcECRI1cRb06c1x2qiiSzohmY1aGW6iljBUQ8N0/+m3/XQGAnn99OwAB/Nb9oBSTQyaCLzIZrrnCzCGe0jPwvWD96PN5v7QEkL1msKd9H1DabN+H2zLBsDqggoKxFnIPHcxy+I4sNsXuBzbAk9zqYYBYV2v7RYCtISxlyu4PWICEkIUBcBtk9ir7ZOSsJBiuBastlPvA9X2dBRhgvUZWKVcOCj0MpjPRlECG4YzPQtxHATMN/jy98EtT29MyZVTpFdlpwJV/smVL/2zLGQAAMmHaSR0rImrWPVAC1JbCshiUXAECKwAA8GR1gTnDtoSp6LobAXqxHU6SGhxFq5xe7AUAMLpj4gkhnrr3xV/7mu3miCbqLNZblciTGGL2gUWtNlST0VW0UhRsNZ5UKsZYoOu5av2whtZ7WAdAA4CyK8nKYTGIoZpm3pKx98Bid6/rZqQ6W/C9H442qDVWy69/CACYpa/OaQsAONjbGHXmNzEArlO43x7HOdf/VegPyhYi9vCFei+7lW2WAExFB51haAL1EUut1MZRaysI9sDRA3Bfsg/FwMAAgDE1zcr8wruMhe3AhxwKU2Ogza/638GbUsH/7UL7DNk7WawPn4VlEIXVQNIBR30QQoZfverhd9gNBzHTyLIAAwCU0ekwv6Xv1F0Nx9322ccz9FMEZ3qvAoyKIR28aOB87BN2Y6MCFGZEBQHMXEBQphJ/AUBBQBp7XDo47GXVPL3YyfKSEbd+GxCGSI8aamnHpWHKD6KGQNyr3geCfttx2o9reIdr0tCB1CVxiPUKAHJ69OBqRnV8+oj1aeuQbdcLEta68oZbRIHeWMPLISNJczAVlGSoAwzA+svCianxaBug74czvsdOAAJ4SUi+cjBl34UyrLsaVL0O2yxsMwH8tidAxIBoAdKeGz/5OfN+ggDXbU0OtKvktn3nf/gtrw1pACgBrBoAShENCg8iwLSHNat2NmoTEA40b9N0y7RjxA6h6eMGW8xn7Vkk6XR4DwB6j3qArkr7lUqdbFBYiBWtFThG5NcJpe7hztwMbFRKIQN8OgnV9zjngd8/gk3XsE01xip4dMb0qGYPW+idAFkQANBuiq1YMjuE8AWJH0qGdvn+PVDHiyDS95+iN868WVv9TAFblEp0tpJkjFKFxrzIyKqC5eHKN4P8LEHUT4LztgyIztEmPaODIW6KumUV8Y0gnADUe24Wqcr1dqElu3RJbE3mkuA0HDjzvxBEFcQFKE+yIY4R1UhqYk4Hwxb3yJwHJ3W6OPksAJglXg1+e35RZ5tmzej4VVnwvO00IE1D3Jx06v5RJmnS6OcV0Mwwq1kCGRq2dMW5DXDpHhhnS9akZtDol5mVauUWIbMS2e6Vufpa/2es/ewwWwHAaX/XG5910+M0Z+pWtR0HIcxIcMdL77+q/6adQXf9oHbgiwbAk/gEAPYcOBaLfAMAME2pGkgWpBa66fZkHG4pNBKLlWOkmSNDzWjYu23zoNJ8o1LP6Q2DReABsAEwotF0P52NcmKqkQ6beqJOPUQh4NadRBWprUmshYHK4bB99XqJSz8Ut0fbJhvrfTSVe1NgUD2MEsBRtqqn/XY+Z6zt8lAbXJ1JZJ68XRj9+lEMO1uRpuEzH+ASE3lIiAecdOiS0VuyO1TkfdaAUt07tXlNBkAhihpvf4eiM002AQDWtdhDp8EWIHOgDNCSCcGCutl5pG8AACAASURBVH/hS1sLbSTkOtoCAJZxsT2WW35u8GfEcGqax9OgMxuEHVyzwVvzNQuUe9wDtfVS/PMjcKujWA55d3+s9F4yXA5dCZBm26cPgYj9PISn/vvJqlheEwAQMAlGVhhL/OeMrHaVfhoEf2sBFFESsnRw6mcvtObSa8++nD8eBm74SujIum6/+i8AAH/1r7/YrvfTdtVcjDgB1goYsdPsAiAzLx/Lca79IQZNAWYyANEupkeZNizWgEs0g06AJvbA6trVpktjZQBWXYBp8yUY9s896P01AKCkxcoClCId4EJHeCZOMiSmz6faDJxMDa5jFeiX92RrqGQ5hZapG4OvWnuPHqO+F2PNtr6is8qjEAJQAwAQX0fwW/YzYMZKjoBXAlAAw7DBoAQAhwyzWga04B0RHiDkcnmZAtAYTLUrQN9WA62WtEqHFcNcLIKCccBwrdMA+boyNi4v5nOYPfIRcuNn0tVQA6XBWtWTsEzHQq9r/RzfNma4qFy3P2xPx9P2dDoR1FMechy5vNolFV8VmD59vo9u92ZsPZ4hCNDV5fX6dt1+/unVXimvepbquDk8aUa52QAB9cNeTrYRaib58GdOvFrxKMJHJX7pYnJ7OgOKBoAYg8b4SU0LpMshUwkTLwvinj+9DMlLgXkcHngunafSEn0ZgMPp6Nt/MgCAPm8rl1lJZxw3+nk90EN++RKdxU8wCw62kZGD1gHoq+fESyyDcrN0kOtbWdxa5La+tIMjFPzxdDILoPX7TQCgogbmwodec2DRsTqnwrWmo5vtYRBZoKWXK0ZzlpIFPA6WnBzsO9AgGxcDCwV/ARW0AaftWQyAywoAAPqc+1uHYWxVlf1bEHYx23LyYJX9tj/XV7IUNY/Pa8jdCtTs/bpxDCvSVgZ/2n/GMBujXKHVtA1mLKYFz67XTuU2i4ca+v2qP7f3P9WGQUdzmEBnUUM8HjVcKBMWdXY/y+p26g0E+HRvjme6J4ZyOwCgjZamSj2SGSVxA/ZjjX/ex1RQH3wKnIHZqS4Fwop2DADiZLi0FFIOWMU4zvd88aXs0ts3WjKdgRXBJ3NvdivgowwCAITewwBAB40yKwEEGxrSw58zYQEBBOvWWEX912LVe1KlIpfRMBECBMTX3wzAbru5BhrWqeN2AwIIdNBGc7jUffvVf/Yb/rx/9ec/2u53nAAFAKQ4t+jL+4tsyX38Y87DUmMLAHi+vAIABgjA5pk1XPDX3ISvXova/zrAdV8WrQmGWqGEo9PwzW0tO/d5gOThqdCWXX/3+DX2dSvjeW3A8n3bHynxVCiLXKxMzX378OEJjVOzx1jjUpPWsKyz9Q0KGmT7ANNOEuw9YD2GEavD4O62Hc9ak3NCnTPAipCHoJVgWpDaOQ/OnsPwDZDle9a0OQDAXiAB70NTRWX8VbMcxN6OmQEFz3TmAADap77Szdy1twEAYA1K//eMIv2byaKucxXVDgAQH5GaxVH6TfKS4O9unJzP1pPct+3JRmh0TZyPh+3pdN4+np+2czJ6vbfA+OvlxZ9VIMBXLgZ2t9s+O8n0LWeWYs8dfdinl9ft9e2+/d2nl+35um0v12172x23q4L/4RzzrLftsNM48NivL2WUBvvBlibBGPR/rOIFWsbIZD2DFUQkDjgniZlVW+DbcfbVV88prc5ye1Ug3jbWOBGbzX6knLT7eH6KfhNu2fWkZMAgxoxW9ay2oLpSVFfafqCKQZOwkQgBURnOaXkdD6lQbbMU9UOL2qhYK4Ytphvbn5qLfda0NVNvHXHJYhp0S4bpcEhMgUgfgHtXDflQAnMtCId0bnu8b/7dqJuzBtQlkc+b+v05TwQon57O2/npyXoFH+u3UKgRHzcYT+Sb+nuEXSKcmSglF6ltu54yjEiByvc3A4RS87cXQwwtXC9OFuSAeN1tZzkhxs3PQMy+1MokoyqneMSzzSFKW5t+SG04HFbWBWWC4V3jafU0vfE6WtYPddvvJTqkd1yR43BF2OnyWBgkDIHI0vVMc3vDlMw527p/b7dpP+xMaRFjElQf20RXoyL9u2uwVWJbOd3rJDen7CNHtHS4WHyl0o/0GBhJtYRL+bltS+A4Jj428yU0tMRupvIiNzLAonvplUnfLptmAHj4TlJygC6H7pDuOHAfOQD0cw6+0hRUp0GGR0kgTIDAQASvfteIdHnMOO9pQbcfmdo/plw4gd22f/L7v+6D4If/+gfoPywivG9vGnSl6W0XsQw6IEPrW6ALO8dj5/4JcLq0YBQzfTpckom4y6UBN6BQWjIgjGitLCK3F5BtiLAArrVFrSB2ZQFgxZrvo98gm+S8MDDO9eKpwZqeiv2UY6ghYTomtst7RQABVlDrm1ZnrMsrTlPI82TR9sGbmZsggM8LWGgJwkEg0rTzU5wCxzTJpS5ufwaG4Fi89gBwtVjFsnpAywJ5JnwxEWCn0kcfjVkG2M1pjm1Ny7NY680DoBoYPgKsNB2lSwh2crUeVxu16tgFlnoGfsb5f70cAuDDJr+UY+59xdzuqul5n8/BGoQ50jjfJ2X+59P24em8fTg/+auCujJ7g5yX5+3501fb8/OniLLznrvr9q2nbfv8w3l7evpgkAQ7vG1fvVy2v3u+bD/7dNn+7vW2/d3btr3ujtvt/NEA4EUC8tfn7bzXXunApQSKRRcyulSq+wlQ9pmkaa5tcx0zdAjSZdfdCp8SgGzdzawmBlisOJKSWYLgNJqxsMwLrC4tpbvPjk93HypaQGlL84EXARdIgz7/90YynftN22fGkUapW5RWswoCpx5sDUGu20W0ea0VfXDNKWOl1vzQ9fAyztFZwbseYX9PpgX6RuTgqECn9XR9n+kiZbC+Fmxk9TNfKcBn8zOScxDVPqhxLOR7NRlXAEB1Ydfsdzq89RvDGuotFeSwUcoAVMxlAGArSWW/2/YqI7igVV+VJy/ODgbVTxl1O4NjEbT2/dndGeyoSdunb3g1fgjyX8VUrsuLARDAsPGd5hAgQGtRh8OOgTm7nbJ6TRcEAOj9D2/04er920ZKsM1I0raVJg9uPtyvV6GgihADUFbazM9uob1GDS3RwqKWMi6+T7ZS2XbZzPL1rxWnrg9ZF4BXmfxhpzbKGZitiRmT29hEXlfxGddu6PRABz1l4D7j+5oEcWk99MzBDzBs+i4bRQ1hLK2Met44qF0MBKxsjcUptXgOeTMBKe+wItMmlbbCirB0z+Ycdtg4BqU4Vm3/9PdhAH7451+M4KAsXOD8zQBArBOHucsAntOAMZLAfqefSUDmuZsUoOdzQngCY1VfCbpQp1CqJcTEk2b9HPwTDBQAZDfNenVeH0Fsu6HTH193QDnVBQxbU1SvhxHkMlseZDIyfzOhIZUOp4yB82ROjbXVZ+7d1z2SpkiPq0lJ8ELAWDNzg/vFBIi6t7qM6MXvOWPA63LJBBIdzuXLVOkyZUAtvKv26zcBgGCig0pk2R/+uZYaA5AUFNf99lBOcQI0A3CTLkAaTCXNTfMV2nljwyXV5A/HiEARNBcA8hoapMPeEiNK1q6fqbR4GVOd8pHhcyZeCgDsLm/b+QAA+PiB4O8SgFp5tVdUSr68bi/PX20XdSQonrmUu9/O+9v2Sx9327c+nLbPPn5mdlMl5cv1vv3802X78vmy/c2Xn7YvX2/bl5f79qxnff64vR1O0h66fHLa6zzP7I4yHdEJ9T4RCFJWKgCIF47ul300Epiboaehx2JEAIDYJsoUBgBhzVxdrag5pSHvOdP/k00rqDCY04n5YX8aAKDqeSayzT5uU7iqOTpTQqwAX0hPL05yGdxSA6FSHaH1fYBkGI2Vt3EN8+uIYowjYPsqHbQT/DtbwFnhEsAeGYDQ2yMJqECHD6/vdYYhACCdgcQwQV+6EZ9E3S0AQB/KqDbCrWYrDnAnakUFAGo/u0lEdWXq1BgSpC0c6llsR7M3z2NXqSKe0qJlDQCMfCOnS1+sDmRnCSkFlNIu0PHikopfbZDuVZ0gYPy57VOF00tdyihQUCQMgBCSLTEPOtCV3TH9CRcwSGxn/3v13euiGbJzkIhSQbrKf3U0jHGxDOcA7NvINkAmA4F2h00AQJsOgDezizIoK5W2AoGmirYSTjkBkCTgKpScls+wR74+nHuAAA1arZ+n/hvCJG04cUTz+vMUE38G2gZ1uNy3++slgTJhQYe5/eVp5YMBgDdo4Ceoc9ArgDh41CjIbYRvmTGQzD8KUGf++d0jF8qQiNRSm/dZvAk6TbE+4DpYfuOf/5Z/5os//8LlK2ekaR+8vr4ZAGgKod7KASltnc4m3VtckSif8ZsZgHhHtBSQE80BoOu16f6av4a9HmW3xbZ3iNWaTWm5Jpd2OKrBzOK9LkbSICCaoskBUFSSUxy0+5zoCftHJ81Jsy6iZ3IpwJ+3GZb+EKvZAQDo1pkTNVO86qYs4DFTcPM0bco7ZH3NsGG9BUTwLgHtAfgGADjc/8MAQAF4ee9mhmg6dovGabZCF4zpLV9eaOMb+3GwNUmhzFR+MwDoDBK6QCYAqC232UUL0An+AgEK/rYvDxNrA62wI7iCJtmK6FYMmMrYSswc/M8N/tT41abrktzr6zDXEjiQhfXT7rb9Jx/32y9+fNq+9fm3ttNJ5SCVjW/blz9/3r789Lr933/78+3L1+v2s9fr9nzbbxfR/8fz9iphoPbpvlbEj50Usyw4VfyjE6kls+gmHH5Kz7fMEeMgl6AD+JrAurMmjNPqVFow4EQ5AKBb6+sAYDtGt08vKQIuhkfY5jGqeAUwsuIY0FiIRLuCsYAeVXrDm4W6Jhgqzvllg5s+3Bue6UbcctoLohktcEEzzjJyU0Zzf2xyVwqwIhX/nT5tg13QjzPRoK8xES9jcXVT5ANgIiULiu4ERre2HYhgg4e1AEB79gEAuBFqRoB7RpsJhXo2gBrBZQIAVAu37U1F5Pj1j9GpFn4g+Gt/99qnTy5Jd8bhDXaDGnaCaHuMTflG3JYFwVmQ71MJwFZW+BTQJkZbiwCA7gzzxJ27brv9aTscnsx8OD9UliIGoId2RIB69hZ/ZiQngZngbCq0fgzazFcByBxwy0HjbOMb1LNDbBbGpxXbUWPNzAG8AYYnMesxVtGtLQL2VBKKxsN3Ypr06Fah4tW+8BQT9B7BwR7C8vICAwIZR+sejYUJ+lHwjzkOAQLmv5lRwXCqKSC0uVDq/Z4p4BsNNWXzLtP6HLqqPwNSh7rC/33VPqs739J6pePoN//lbztEffEXP/JV0sJK6UAHqkoA2qO6Jk/Ti/87rBf6D+rQOgewGNYaGQBtYQB6XdlO41oJf4C3cXAN+j/+FaNtk3vWfd9DDQ0BI4e9H5bMvwkDpTAstQ2K8t9BpdtRtF69ExLaDXe9Ju7bWbMaLAw21+HXmTIfhK02t1rnUQQAtLThXH7xJ/I9CQA4+OID4lIm8eGdDymNgfdMkoFactvOfH/bbkeJficvz15N3d3bnD1Qt74CZ44BEpeVVXsvtFyNfN6zAxYJdtx0rhcXSFxRm/jREaG2SJ5BAQASEUaJK+ZQwxdLCwDQklT2PsZUjzHXMeWJU7w6qhTQ9VualTZp2ITN+oV4atiTBdX/+XzaPttv26887bZf+vi0ffvzb2+nkzw/Dtvr5br93c8/bV9+9bz9zc8CAJ7ftk/K+nXmH06b8vKrZ+lcYOUWcSpgrQzdAgDg2/zPQxdnUVL2dE+RZiFhYDihAbtKYg29vFbQ6I1y83rGJxb231YAYM70QwCAVqLrkz4gAQAjg8sDLi3ewc5ykwse2N6UwSigdlCGA9Hi298xtLZ1AgAw5IRN8JQPVNqCOts0vbCmIB7StOhRiysdVZHZyIyDbNENCBk+0Uu5tF2RlOU1MizDNzWdCWN+ZfrlHS/t/BQXKjMlZJoGADIWushXAABgsaEMftLr2doy2gIc3dwZoFmMqjFGb+HrqvXy6KWd9OYQz3Sz6fAThxa3rAb3YZ60qNtzfgxkyN472GjOh4QYAI+mhf43vZvsibWsZ6zPpLZFJsi5DUcBwqf/4qaVtVQ9hxdEMnMH02Tnev/rPYG6p3qCbktAPajWumWzF8JuNSipuypjOoipgAHgvQE8ndg4M3CU6BXZIEQEBIAJ6edu9i/BYUsAPmgVWC4vUPwBAaN84OCmQCyFMAHd2cy9ARMGQOZUUAoR+nmUqrIerIABkDiruCQ3evo5dGafNqU6QKOWWGnlZGcLCPitf/k7vtov/vxHnmeu78B9bpbptE+1t9yFEtezluG6/8awo9T022khLcJgzkZPfoWtUxxoaFqQ+lAjnW5vBP7UN8OcdKnoKDx20qA+dw29cr0tGQ4AMGYd5J7YKpb774PS+71ADrB1PmOFXK1DAQDnAYyQL30pb/iQdyfQgCppHeW//V7JnFWrXueGFDC1k8jCVT0Z077ogwAIaADu57T8JgEqAJgH/wJNCxSbIAxtwMz+V3a1+hvv/qVLybqO5Fpvl2dAb59fnR49KwMdyXhNg9xO5iQxoby0285HBXAyc92T+AxtL8+fAgAERvEn0TEtexTKB/pNuZpuCvYvpYabQQWAAHO7FQB867DbfuW423754weXAM4GAPtNrXc//+qTBYD/z5dfbT9/fdu+fHnbPslBdn/Yrjr3d4dN/V/POicDAPps+3yXI21k8cuKSGEma2I0cYZPSSLbkklZgA6JMgBQB0U6uOZSK8s5hZe9LjPrXj/3bfdxd0LKIi/kGH5QAkApDQ0U9BTnMS9aDyRJAJVgIgyA90BEBl0wFncEDdblKsPHg2h2Gz52WaTtJliyf3m0t4ZZAOAca1FLjszfCCje4DkMzudzenIn6Gjwt8Am43xbJigDUPc2eoERFVV85Q1ohkMAQAIgAIDQtIl1W2Wigren9yIs6vQ4ewLofwIALjOmhSkAoGUKlP+Y6LwHANZOxB+gmb5R+kKBclzwswAEoHXVyte3/NmcmyO6lejhX1IC0M9rg0mkSXCNKmrbXalRNdbiCEjdvYrXAgB3G3jBduKfsn9lYLMEMJBqEbVrIPlMec3w8+i6MwTCfw64WMHG9A2YhECPxE7XU/CjdhnPCnaM75vaRcteyAHMBSJPGmOjvb09J9sPHAmI6GH0+vpMC6i0JhIHipJMZ4hR/U7+Gob0YZ6YLYBDnmhThrWke3UAAD8jGVG9qo0razu1Qty9p6PZoHSjZ/j1f/Hf+PN98b/8aHsLpc+1kLWVEhcgljCxgd/nwWLGhQoYnwOL49vSa2UzJYBRH25Rk8UI1+J24QnoexQ2AdE9rJNohWgOkIms2jNa/3QnAvS6/ssAULIwZ5JhRzzX1uZ9ATanmnM2fL+91mhjLgBol01LktrnVQ4MEMEy+FonxDcxAFp/YkBrBLMyHJ3EqZfjLIj3xtIZ4DT5pFbGOUkuNgJjz9fKFm1SgE/uF3sm5bilfr3W+uuj0b28lgd8z24qcU4RHCA6rK//HLljFfJeK8mYpYUK5S8A8HQOCLAbKMD85eU55ayMPE7tW+2H7s9XEpMFARCZIlM9E08rN6Cg3V3XrPupUsHnh932n56O2y9JQPjhA9qwDHx7fnndvnp+2f7255+257ebQYA6AeTLadC8P2wX+cBIDBs75gcAkFs9xJTVbTRSk0EMkMgKrbaEvVHBd/eQtQDiLKMb0HeLAegzGewNkRux3zvdXDtIdp8fnpB3hVZskIuqY24SoeJMI0siMqwXlfmrP1JuagCAqUTsgvGh4jnOUHXjNdwDKQEb7YBVKpr6rwagXQXldPJh2s6wUh+j/lcFeujAtqKxWKH2vNGCRK1YXigZRNtz/rMWzgoAyOJqpyiNBDPtlf1Xke5AlME2FW0wlldZM3a8rvnqkI/IqPcGASDtNEbPCkChDxscm9loa52dQWa8ZEsDA8hNPcUDTZQSjY5OtfEoiA6WXvVOi80wFmLEKACggVUAAK8YAGG9BZplt/eYhVnxk6WkaYVCqOfXk7NWjYgGkR4l7AJYWlbq6T+ELjbkWN6nIsAMORIb45cZtWVSZP+3nSmFohFaQq81QDQmayuJt0kzn14/ZQaU4ZopWTeq2KAG9CmASXikYC7B0PX66vZAHCF5H4vt0gvs93b5CRCgm2yGwbceoMjGzuheZSAvAQBhuDpMpiCAcczTGERr6Lv//Df9/j/8/g+3NwmqAni8T+VxYeYqjpCZ1tmjqdmcDhJdpxggA4aWAAwiYl6TdkAeI1nxmik6YZAGsgr4iJHHUClZzcYNtLVg2sMI+F5ForC5kwNwNvh77+dgLRBeg6DryZm5ZEwRXYaDxRiMJlaM9WhYnLZKr/HjYZNZjHfs8tkKALw/Ms+iNf2e/0g5btuTSkuLarwMwJgf4N0RgLx0P/l1xdqdJSae5ZFFfxY1OfcmRAxvH3ZUf2+j0QoyF4DQ62QcdBOG8FwjmKvN1fWTBxOcfr8ZAJdgZ0ljgq+cH/JEkQYgAODDWaPYFS/I6DHWkicMDADlN0Suij0/V3ue9meGWXEwPVRDabl27Yz4ZBbgdNw+3++3Xz7st29bE3BKCOGzSnz+8noxCHjV5FgPj9u2iweoaWLrbnvb7bdPWhfv/CmCvvylTqRDnzM0MWWBuNPk8wsIGCwNwA0GYAKA3lOD7qGziqdIsnyt2bI1fu2VAfjW8YM5+HHwJ8sCibSmQZ3etZSI4rBdBOUJALyofhkAMOaJp7+/tf8BAOp1nb5N1e80zlFPtcK/BncmCormiYrZCz5ZQwAC2UBFZlEA12TBimUt/Ek7UVopF8oBZ/e0RZTxHgBYTRoGwDVxZ3LUp91jmYqGF6gZEP5eAECvexIT4K94To/58ZryJXX3ifpzyxIGAK4Ns2g7VrO95y11dJOdFeBak40OgJotrAWUT+igZtPDeOew2cgjXv4MEIqJkH3jOfA4VGgvKrUOYxrKVM+h5fYApmaDnCmo88n0oTT7d0cZa4x2s5R4UkYygq0cO4eWGZ4iZYvzVpVzMpqAAB07FnnlQECn2nneUIWHCPUGU1VVbaaKqb5r1X9+382CqKf6hMvi/hXtBNwr1d/htqa2V0RIl7dnB3MDgJQB9MxVF6VnOpmsXiTBX2BAAILsPwDAzwQAoGfzYiMXQDTdOgHbyYzVcdOMDHHQffvOH9IG+IM/+4EPMVla6/rtoCYPh0ya04PHyS0amdZyQ6VbUe1pZgsA8GdXa1xEgGVVHCAbVmKApP0NDxZzG0op9seIhsiUe/rUpyvoBAB7CVGzHpp0jGQm+79v2w6YcRW2Um3w5r3RLBX0a99wLLuXWvc9e0h6IIEA+SC4zTIv3nVQgMwBXIOipSiQbiMxAO8BQKzTAmvCDvrcmqXPAoD9k2TFqwqdgF7AwyrvUK12WAQNb7vt5YV2WCdFAb9dw3qPlQFo8J5lgtv2JA1TAMD7LgF9v36+AHAEqsFGwDAfDzsr993Kd5ZQGzEgzCleBLi/isXJ7+tte7lv29989bJd1JkygCgBvs9QDJaNycTWuCyGpul0OmyfHQ7bt++37TP7u2AD3OffQWwyA9K8A5kBoXmL95nX7n5zATBljpFkLShsBQAPnggLa9d7vwIA2NoJuAoA7MWT1lrvlUyN7GIpzd8R1fYxyf0epXOtiF84f3ZX7UWbDVHUdH8DAESsFG9iiCJZ+aZNzrqXnekRT1XLBXcRlc5qy92a+XfalWt40QJUQzCYgG66UBkFBFDxpbSTRaXjQOMZR92vbXGxYsSFLKgzEYS8MY+lwpwx0IKWLdWk9AuAwj2pvaKeszJMIVN3ARihkvE6q67vgNsPWWR6HJ0P70zbRWjYdzQIiPskVCkD0BLAsEDWQRWthg+/gexo/RiirQbLd/PUJxuggwEKqDU06xzMvwE5X+QFnizG9OKabfu9MWAaP7/0bel9XA+uUCqjewn+ZQSwZ8YBcooY7SNwoI2LkkbnEGSYh9eFLv0dA2DZD69d9gGw9KAPHTztWcLA2PXaSrQuj6Ya7y4BOPhr8/teEfz3pzMA4CARkI6FAMl8tiJzxgS/mgF4ff1kEKBSgFiA6k7avuejehEDdopgUyi0HRg7+VC8qbUNTcEorWX9yrBLn2f1Fi8V/msyArrdth9+/4vtWQdqIqLbdTPMqU8atgzhVucbdP145whgRBVnDYBFvWltirreT8PdNxk0Vk8ATeOL2HTSmME6AX76fAQANCncizAJ8VIfHpM2k+E9ethZdFbKe+QK+YPukUR2SQI6vphYC10pEZxJQXY/gLhudPs4IcoDI7XYAgDNAVCkIQACACrgc2IgR1EBpbT8TmiUjziYqNB/CdBmB9POrLPjTaJdgfWUBtYSAJgEjUzdM0cykGRFDGABAEf4wqTsdptKqD3L1xIFr3zfnmRlHKOxdp448xxW4AvoWTw+/LzdFfbqDF3BXyzA6Sg9gABAfAE0jjoAtWcsJnG37fW+2/72ct2ePdyNmQU4y1K+HojzwaY3gkuBk/u2ffuwbeIg1zJt2ULdK018Hc711icBAsxEOPjLHjgxIqJZPYtOnxSgZk1M1tmfJyJ4X2me7TcBAD+PAtNICClV8vdiLiAOA1TrEpl4DlOadRuI558VAFDipXptAUBp/C5+Nn9nkCcmpCPAPcK73fYSANDDu7XmPrTxAUr/xwTDPuCeMZDg1z25+AmoZ7l9vKP1JsWhBj0j7Ngr0s6ghxKAMJL9pfaVMvigpShqUosJGFnbABW0m3Gi9gRbl1JRhslsgdBUZqDYdPqKIhZxi40uIlLRoeo6bhTerhF6dSkIMBfcI1UTcCkRJyN3lkSdXaxC70Wvs25RpX/877UQXcblmhr0OGUU8mROmkvQ0VsqbdD3jP4AExwOivTUuxVmIu4e5AQJJggy/leHoCGflfcV6Kml0IdTGAv/lLsJ+Du/b9vQ8plHHdprEEfB5N4PFYGNNgAAIABJREFUbMMAAEsJoCwAAU5OmLRhuRzg/uAwPjmwlXEAANSypIenfnhl/9r4clJOH7YFZTE10vfksHOnwJsAwLONQ67XF/r93SpIOwHlPixBRSnd1Hv9FlFggh5MXYCZtQliAORA99IGe9ZvmYDwLIkjWcPUwX/tn/06JYA/AwDgJp5aaRzZ1k6J6WVBWUKgopSmjKAQoU/mwwO34p+hjAsXM/YB5zLgymvSnScjRyfpSYlKBxfq/fTwp/6v77HaRmeRhiFFpNahXbqalhXq5Dk6SnKvuSHKcNXVMoeb+ZMY6MLqFEA0+Hvf08+FKZLCgdbrWsbSZ3Ppbo4IrgZAr+nyhZkaAYBHejynR4JXAgdiCvZd7rPPBv347gI4Cb0CEcVhyuE/y2O8yurEpyWDiLFi6v5cRX81slmDfwGgShgfn+TDx6kwzKfMCHKWtFTX112Bjq7s9nbxuUj7Hpm/AIAV/fu9W/s41zAk03PVWatzSQDg/319cxIqoAa9H0Y1oj9n/HWaXFgOvaaSro+KgV4/mD9Vu1PQDS8yNVgthwK03MjJGRfTsnberM59BQBlevrfXr8B6X0uZXhXDUABQL9/BQC2O15KOANMLILPAv+VFdp9+/TRAMAOcfmFwpjb3V8SL5lSSQAfU5f6ULLgxoUvwdF1sxxwddYbTlEKXlbxhpZf3rVlAH31VKblegYlHOTUhVoNQEe60pkjJDrbJObmYnPQT7mIMcpGmA0gQNSYJEz2zEBy24TwCwAAAQIJrbnxHmpNEVIzCIhS1YvBQ5Q064DDzO6IFQGGm7AVa+qnKwCgrQ3BZtG/F1Y9o5MJUYOcXtMP3+txyrkXKXMMAV96+9o2NUEAKwPGR8jSbQQpAcR4YtT8EA7ah5YpOwYAsjCmtYkRyp4y2MzN9e45nVGsjgWXqbmWAfLhHBQe5wZAhYyRUm7gaJ3CPvNU1Fr8fOOPw6S9qJrF1GhNjQPPNstp6hONLcSvMoABilwc3+igqLgx4KYBQcGT8dGi/58NBGidi6WvNTYJAsn+rcCXH0C8MvB8BwDgZUBtXABSjAJdJbOmaFIpWzhVDw6oCOEMAG637Qff/9H2YgYgAaMHYBzUUN+nSJ6JkhjmZM1IZKXPbQphZo7ODTMRsIdyJ2X60M+/aW35Hua5+KitmA9l33YxWMKARx/JoLbjP7SiNKL8nU2qnl2NkMYwmqWO3SzXJSIxAP38pMfLfgIEPJQnwQ0BACjwEfFSpy8DMM6VjNHGVRFnPwcfl30sIhnlg565IX5n6WUAgOiDwti5C2BXZ0j2JDigSpYC9RnASO7Wd2Lk9krf+/qWKYtr0PbeD9jQu3z24USrXQTgtA2vzzF9FRUhN9Y06brfDAB0PtoMSCBA/x1xoKyYKe0gvHXmf7kAAG7b9jOL8wIAXDprPGEDlBnofn4oQ6WuTskAN1RmEXBOVAxaAFJw1XtsZjPr7z0AACPOIVlOMgcJHViWUfUo+qfuyQlOh5N1vznxXoaa5XN2n/e5FOStUfw9ADADIA0AnXk5EINo5+LgIQIAMqd62ALHpKbZaZtnEnQr4tNNf8k0o0HTRXHdHtGTM5/HJbaK/OzdTL8C15GafD8wTEQWvxH5nPakv1fPfrP1HoatifL5Ovs7scEgYDqDWRg0+uqzQMI0GMkrSzVVXGRatSqbsSNI5VFtVBuVuGnVAoCUAOCVcFBDBIgRiA+KDulJTb81fhubvOuRbg264KgAYPSFV8Rjx7GULOrlvugHqqAez2NixRyAbmQc0aZsD9hgZuWi4/0+Mo3ik9ENELp8ZSzc8dHnLEraMt49bZUpE7SWq8Al1y63oaIFz9EqZfVkT2B7Yr6TRVBwN9v+pg3sgonT9y4mCkdEGx9bBLjf7vIAPhFt6XCwK3kACGHF9/56MQC4vL1s1zd1BYhWZtzv8JuIpsLZv4L7YADq8R1HRNUq29WhTpK3F5cNfOjqDoSvXB9Vd5cB+f22/dof/FOvGQGAy10z7QnCPrBiljTcEjXOOGyJgn9LgQ4S9932pK6Qsl4RApoU9syP6GyGGpwpogay8huQK6ZnqpfaJ7CaBcgUPrvvZa+YHXKJCtYSG2BPKiGrDntjwCDnvzcBL6Z5FvD3z82Oa9E7GMFlNrs+I+OUWwJ8PFsox4QBixSxAGCIZDOEbFWYoz0CmjIlcz4tzsLRyZ9/IVko7UuQgrY+ykkwF08QnqUGRGAEeEx0+DUAUNgzr6elq2qWYwLol59r8AdR3raPJ9rs+hrWgRUgpO62ssLOZcpWZBicPQDMkGaoz0GlOP4sZqBOlIrQHuV+ebNAT6OIP4kNyAAfZljUeplrdwkn513BV0GAz/+4VcKAEvwhqoiLMMymJUci1uflM25hcNZEa9jKF0iFWRr3doBAynR/HwOwGgEVAPRk7X7v6pk8Wh9YgOqimfMe0n6oCFBIqjq6YaJTJJ62CY5X8qwYraYTK73DCwDo0AGJ9/TgCwC6zKFaaGVwG0/AhTdkPslEayD5frBSfCst5dpKUHoHEvnwSCBR4KgwYhyS6/SyLICGDsoAAADozlRII8Lyl9DTrX2bqlSPqNGpWrcEBqg1nQ4sYPk4owHQusr8+Puba3i+J86IcWbWwho6CffPz1adMV4ypY83m/aAupVZlXpuRv2eAXgYNmFankCJQU/shpe5C9ZeNOvJVw4QJdt2YvFBzseaNCUHGeORTbJ5ZK2L5gn+6QhIJuTrrZGLygGh+88fNH0LAFB76VECsAjVPE+yfxOkdBsUAKQfGxe+2AaNjgBag3ylnQMQ5ocDFgTvQzXiH2izA8LX3W3buYAoYIj7oF0S/d6kqTqUTGG/CQA8b7erRIC0TplA9I2MitseAAR/m205k+UA87XXDyN1PfkF7K+qwU8AEMeXyWDMUx8v+/tt+64AwE1WwD/Z5COEsyEdQZBNolqzk1Xi6aQ8ffUQotwzGXnJGjoAwHsIR6kMOAkASCmMgAetbhYgA7wYfcyv0uu+fQ4snW8RrcwysdS98l1Py54uAzAAQFmgdyyAA3xnTdRs5yEcy+61GgDuU7OzKcoUg5fkIRm4gV86ILSGVCZ8DwAqktQsEQLKmgXV3qqymJmkVeDWPfjxg0Su6VIwK0Q5ErAfc7B3IsBqNfQZbKX9wHpMYXXX/2RM8oyaQNxu29kqdP4exhdr6AaakcmGeaCTaTxuayTEunkWQCyYrcVJ19TT+exyp8WIEl3f9Uyu1iapPq+hPXouq/X1KsSlhJOS03uznk22vwR3AEBbhaPQDLMR2BTwxML0/3R7F9FFgQ3gl/j3vg1wANC2BUIrDADQDrP3DEDbxJ28LhqAMnLAxvKdZWjZj+0eGyUA/fy/v/37d3n3fCj60395/i8GEtUHpQsprTdL29zRrnAwvLTKcMgUCEhF2TeaYjGCv4FAln+R0UCH7RdtdhOE7zal0MWBtl7A8gso8+Am0jaSOkOPynih3yY9M7MD19XSQ902rHE453AqFduZCXXpjEOyA7+MJPRV/gAwAGptYaG70Sx1XpvtHBjC5CFF7pLI74QyL+b2zS81vFKhr7btjQion68AaxEBdpOvimMDDQfp6Zg3lKdBvVZhw6slO2OwjDNg5rmOaYMGYxGNlgHwE1avtU90Beb4AJgFYHKcwaANQbAO9r1NwD+pBhiDqgIvqE7Eax7TiYtC7tgjAJjqbABAD1CGvTAshslaIU4zwhddA21xUMAR/mizqsat57i/bXupoL3cpGUQHQoAqE8C/uei6p+3t6taAWWtOm2CfXgGbLpemYVUkRC1zai8Q4vrur2Zr2/bUfMG2voUDrgtrgbSATK2As4e/e4ffNef6Ud//lNGAVt6MqdIEnSZCMhAo2pCM/iprZ/WqjAMZ3TTRPXeEgDgqs9mKUcZIPvozqpuzhU1+mj9zbXpsxl7pbXMzKFTCJz4WpZo+SaCrJYAyjL2nOlpp8+pXxisxBBnYcmVINl73vdy9mebqXDL7CvvvWjOVgBA0nJEz5Me8/o2uA1RU0S9fh/zN/93gBeZaGvU6WkPCP/s43kASIvjbLl73V5tQMVrTh3AsoeTnY8Sx4M2aJYA2gbY+7tmuR7G4/sGWB4AIDNRJpMTpnkZ5evrUlwROPI90jmn9QX4ETDWHlUJAHEq0wylx+HzwfB8+qRpeICYTjTUs2mc4N9wDmwcGAmmAQAmG87+9bs17mg98OFo+lqDJ75afZS92/szEi6bws0+/yH0LQhdAIATp4VlIndKR1R1Dd9QAjDgftdiWSDwf97+r8eA/u6//qMBQGsXBQAWpw0AsNtOFPEi6KFtbwUBnb/c9zdVt7pKBT23RaQPp42rOhR9P9zSJZroOFtT6njWiV9R6CpguCMgIjJ7C8QbHcnr6mwV+jDzCkBakwEoAKD1r5mYBDgEjeMptb8MzDET8AYTwJCQ2wMAqOmLqF4BAPXx6lATUPB7ZxQ8Q07IJCSeGkKThV5TnNEkg9FGVQDQ+QqD2llEPvn8PfSO8cL3X+MGOw4N/fccxhSntRj9OFgrph/pjnCQKlgzXqAeL6MbqP/JAJguNyuQYVNVj6eLw/dWDIAYE6moAwCou9MGSFli56Ec1QAAKx8BALxKbuRykNr50i1GAmAVUwpNKCAxMES/q+IF0HJ/3Afsr3f7GPnAUWeABI2iBMx04Ny2MgAWAN6lVhatjlUwFnK11yZzoK2Ow0MT+tB+PKrZlWXJhOl4fbOXgQ+p6AC+dtCVEQsI+O7vf9fh5sf/5t+5Dx4AkHa8DPe5ZDSxSZnqJXzg0P+P4DCD6EJjtxZvEaDbnLj10O8t02T8sRgOexTQ5tcmtDod+gC07kHBF3BvpuWYSX9EFy1A9lnqzs6wuneUGGQcOGuAvc8fqfOO0kda+QYZXyvX7AsF/zIAKQ5naBRgrj4APLcCHj57AUBr7S0BGABIhNdOpAUEjLJL2ladPFQMGxZVz+VJ44Rbg69ATqZkGX4ENjRFlX09KXjU+o8i4vG8ckavPgDedwFWDrbXG06ugylbplD2RiZx8G1fAEBLMFZPeP8xf8F6HLfjkXPI4x8grmmUGv2NDsCuq9fr9vzVV6MPvrFD+1ndCwi0Gfpl0Wy6B2bHhFoo9ZoFABUFlAFglHBW8SgBWNBs0JfJIAGRLb3q+z3zJvX7fHTO95zJFdG2Lb0lgHYCrACg7PT7EkAZ+aT+Y13rXv8HAcAvfvh4N5pzjZ6n5e3gP06vcc+jT5+yJVxGfByz+lZnAAEApeBN/2cGMci54T/ZwLJJR+U2N2atD7le2BG9HpqHmA5zHeqJrSnKi9+HmIXaB2eQWlXKYMfDz2QrB78scL2fF1iEaP1cKMMJHF70Ee0Z1UWopq/nD/Lqhkay+M9TosQCYFyhDELhTtftWlaC0d3q+ut2/CARXECRKSWodDIWiam4PgxtYmLkwwvgoCDkboJabIaGHb3fi2hngJ8uQvsxKGOFPCo9R72QIKdMwjmEPALSNmodhg7iw2677tPN4B7xCIBKkSkflspah5ymRhYI4ODONDDNEmj7Vi1nJQwMAHDAr+AxgsAyAAIAM4OaWabRuddl9A2+BymPlG3JYap6YsGAM9L0neu8tEe52mzaBhbWYYrCbtvOTo7cx4PocDFi+pw31NXUwZWVydMcMyDp7j1sxtQkczFsVBXL6kS0UUJgzDBMzJDpRpS3cwkAqnHQ/zZNWUaUOnOmfVbX+t0/+DVf20/+8q9tOaC3RlQY8ycHXEoXysyqlyA7S+BOh9BdRlLRe4w2wFLOodcdBJc2Oc6dMAA+PAuuBm/+0Gpnk5ecI63zc5Cyrrh1EdcNDwb2ShmAERzKkkSU5o6XhTz1+bM41WkdtRRR8d+YfWInu4xpTqAdZcbaE/W81OuUas+1Cgi/LRoA7/kkGasOoNPr1jZNgonmiE32gOCM/sHi6ZYBEnhgq6PBCE1ve+mFlocYmFbMCqQFBZBV8UIxANi2D7baxbfBEqYE2gayjpAGhNR/AGCkv1MwH617TiIQx/pb1UYpjYEBAgyAXgZToPgCeBjXFJLrvrnkej779+XCMCEH/3ZqufyUNec+NECMGYCMfy4Qdav2KO0A6gfRbkwaAB/Tn5anPVkzg3wKAGru1GTXn88i9YhNx+6eQlOMvKYXxPpnV2DrtLic836eCblKms3oLQyPP+svfTxRbnsT7ZI6gZBLxqWi/paRQ9rgcsgM6t7BLAYTbTPThlvof12EA/KwWtVPBIHaRe6+7d6wFn6PEHX9qPRj0OEyBMIQB+tkuTjVMT+AtiKdvdoZylBB7SsDAPqrXKz9n2kDyaRAxGm8vxZNN5bR5JJpmPo9oVg/n59AqfKIVm/q8+v2+iLrVx6gUfJAgFDRivaawCcqkb5x6sb2vPbExbsXsRdcdAAdCpQ8hslxyQBGDT69o64/tq0tCmUHhohv6pI3JEd5YGQqCIp0I8zpuF1Lqu2dP/POAECfX6CHAGW6Wp9X72tPfuri7QLQYW0NgDZz1PJG0x3369Y6fAms4fCGlBd7Mphk7W3BcgnjRjdBqbcmeT4wXDNk4MyovXmjx1s9pjMte5A9tn2KReKuiCSbjrFuuWKXKEjqPviAyqwDKGm1wbH4BQQJCjXXimtaHKSgemFQ6BXOIejTukFyfh2OeAal1+31Kh8CdCPux09mTnsh4MM9DM6mESx+9w+/66D307/86+Fk6XZHvyZOlwQFWWUDf7h+XeOcU8D1ooAv4EQDMJXYfi52aeMeEExKVtClg0j3sXXX3R6h5kcJL2u3CYj2mu9vX7llqtiAe52sBee1FzvnxbyqJikpm4CBkzx3uFVmniz3R9bOLhdFQzP2Z0A1zAwvRL7yWHOnXMQNqU6lAdfcVkoenkLqJIKzqdontmhKIO7qabAj8JWVQ48y8sshrDZLmjN5KNerio9j3uzS5BorttOzPxvcEdi5ltWnRcAzpL6z/6nzKgtzeZHIHBDGx1h8D+737XRGcNuuhDr+8VzltImRlgXTPu8yTTC1cp3NvidxatVqRfPC+fZyVxtlOBuxGRLZWhwPGJYInUU7pH8BiHoVEow+L7e62to5GhjvwQhiwwZozRIFSUo8f6Vnw6I5aADvquy5NNi03veLPn+jwUy0+yd3kdXcbIi/t233jz472L/kcOXgMMqJir5T+Ly1vBEHLxy0Ro+6KdTUL2qO0zp8l1oPXqNXZXZ8chzQSDEnAEjdg2UQccRig+iwobnIMcKAwv2PBwArNUpPZcYcexZC+5gRqfWhgiAjIllQVBX2+xPzE7Q5n05PcQe8bS/Pl+319bI9P8srfkFwQ4jEgaxpClaempGg/YzDmN92sluG2owBNxwptmKtl3iJlt5zvS/io/TjBv27tphN5UBbhhxv22HZivEPIr8CADH3BgAnRDNSIa8AoBlXAYBmbLOjYAA8+he1g3/XOMmsgjaPPQFi6BQAoDey+G7RIWit2jDpJjA4pwnaqtVoPP25ywbFEAWA4UPTit8ePt1GbOruBx24rj3bNRM1Nj3ylF7wLKD1ENYh42FvsEGwg93wOUDjAmb2yllC/CVMV86hQJn+ktHBmbxnpifGPBpnrfa40tem5NOXnzHNiA0FOBlOpE3/3T/8ju/RT1UCuGaqpxmrqKiHKp0A5IKLPogdDzMoKuZJKPEzR2HUN6HBc+QPf/YeUwOsmUlTl05V9gEBRugExiYBVkrrQK2fSMSjdAgEWuiZxk/C4DF16Zy2fMkYVbuPOmEI2Z51U08CAgxe9U5gDPSWfZSArWdRvYj3cLpRBuPQvfuwBtJqSOR9KB9MBoC7pal1ugY7NKoOnv1KWQh6W5FzlFBjvrR2/IAx65HPWW4mwDoWT7MfgKLgDY3MZuFyWVGC86yl268ktekKVKs3aOeEpmi60zrPogJeLmK3vb28BgAUyBQIcY1fu+/VwwRsaBmWGtdSFaFjIGBvhmiVyuD6PIOp9ah5dRRIj8Np7zJJAUBLYtKWAbDC/ObeDabarCbrwjFO587CgCmJMwgzkx0mLNHZTrAH9tQofX89hj/8zZrIuExsK+yFYl++u6WZPu/1PXa//PHgFtajhVmx2F2EfGvr14qiywA0AJY6Nv1fVB26rui0wd/ZqEVwDBmRx6LmqYOPJwgZphaBHknATBw3+7dvexbV6hsgTUezRxiARSHbAF4jkxyMGIm0jah+9dxUBXGdBWTkyeZy0Jn6FULNBtU4SQUeHVaXV1FA1+1nP/vyawCg987oT/VgMwD9PKXpyIqcpYfKLksyDkcuDCVqfg3V6TiMY/CTtGtQlEXtqcuZpifa8ywa/P0syf7TBrLt5f6l33shdP0ctKAYANpuIqraH7YPHz4bHQAFAGYCJH7KB6oPACAgVF/q1lb+kr5iJRCQ6MV9321n1d3TBsahxr0AjfNaI0Pq4IwFAHA+9wgYktS0ObZlCrUN+rZA2+pBbJ+sO4a4Uc+Ks1abKSs7NbDZrrlMRBsAIEEhDIAFojrszCABOPzV2TRsgQ7WF/fH8xCtHbCPRH/HxMtLWSyAG0+3XxMAuN8NALRGzThFvEotvYOcWrM0iUghxDbGvQZRtVWrzELioK8jQm8J4WtnmwM2DIBNXtI55OfYtZHOAQ5RRl+vcs83szFL9plOiU4GbGlgMI9RbVukiAJg6T5i9Uw5Yqakxl2OLRMw53MFIrmGNwXxa6lutqeuIBAWwPE07p8zoCxeFbuK4AAA0Musk9b49fxgWFOL15nYlj5nnbAgTbzW99G/8lQBV/03sk22u9rzRvZZoJoyidaQpzEuLcRm7zLqGeKj/z1bKUcgUiC2VfXMoglWCHZ93dEnD9DSTqOyFPIVCVAU1+C5HmaO2NaPzKDWs1hBAMCcOptzJWtHZVVm0mD9XACwtgd7k9uciD3e8pfK1NVr6flqXPcKADLYOZ1rcoJV8F+snEe6wG4Z621lshZGWZ3Ia+K3/sy6394DjN0vP+n4FGHJDbTP/igBTPOLh9pBXrH0+2yRmhT8qD80sLjeLltHOTsxe126A4v7tAkDAOBY6GltjZXrqQKZFkRn/xbFcUhV2TxAQINEskUOF6iwqm/5FsR++129o2M+E7Vub7wAgFDc8OLPg0CFLwAgcQo/i/JUFDC1MD38L7/8uwS6yQIMSssZpVSm0FlerH6arTUFAJSLTLWy32vlsca1LosDiihBaWmNGshx5ZZU4shCdp++BZAs6ApL0IXw24k2M3xwCxQAcB/yBACo3oVKcX8rADBN7+yY+QkCv7qnzpy1LiL4MwBwyw9lABTYZBDNygdl72FI5wcGwKxVjEP0uqfz09xII/DnwDElnh50f/pKgJtRZsH7NAQABItk13WuwPQgwPWQurrBVN8zB9sKAvyNAgB5JtCbmADJLhgPfDEEpeBTb16sn9UD7TPRorq88QAA09DK9D/jbLbv/ME/8T77d3/xUwNx140vAAHkJbH07fRFXzu1eo/EUZkgWgllPC0XENSi/DOuin4l2aT7xbNWYWD0jBnYY52OD2XKBcW07RSh3KBy4ZTYaaXC/yWDyznGqF7OhxUA+NvatmVND8s8OfG4NkEDBxyp0SVCHQzdPFLJcAHFVKhaZor2Y+zJpjdlmGYZwIvIz6wllwCDybkvKnjOPMA2/gaq8+u+USPHI75Uue+XZ7LAxfQO9RNwTu+2y2KT2wRnuOlpWmGs0Ic/Qahw/fwY7rZ4MPiZLolZGxrbalpTGr+/lrNKwC1hFFyVjTFFPq54rAuf38r0zSpj5MRdlk8FbarmdRIc+1nNnnqSp5hrWWlT7mmrs3Uynh7JOjS4TL3Yy3W5j4Dyzkjh2TvGqdtL55fP0N32JgbZySNau/Yrkaxo9QKo1yR7DeITwMy6fu+IrifvxD1Y7mP/rDjUtdyv/t5fedobaImiNT5cAEDpGwfPRUwEbR66IwcbvshB762R18wlNXxl6x40IgYgqNcBWei1FAZF9+FWBgUDI60P6tiTuj8tNUHUUTaTvEZwmEDqv/NCj5iwuoMwDkgFpuNTA0fFGrphLQGYAVhaEjnAdtv544dgl2mFqp+jjn/dnj+9pPY3ER10EQfLbSeRXT9l4u6oWdOGRkaRPvsAhOScAwCsB2uDvd6xopRRsoga2ItBFRg3wob6DwBon6mv2G2vqGI9kS4AwA6Se4l0dM0ELh1KBgD2IwAAnI4I4yYAoD5+iwe5fBL0vVL7qwRgHUWU/wWAFhf1sG4WFmX5SUY0YQB8vi8AwO2X7wAAJ+EEAHuJuIJ2BILaUUCBJccmbkGUbDL3oNlgDy9AUw//sBur+tUpOuFmjgOOkt5v1PqqDvU5Ntgiwfxc3QOHaKhaDeOCu+2DJa4rA6BPqYPH6upI9kU7fsclgNv207/4Cf3KFUgpW/HYZ7EnPJfuM+qIKPY9zTAGVKyj0sIRgebIscjJh6JeL2K71CELAMTuONtS8Pd8A4BI47TOjZzBDpQAAM4E11cXAABAROMxukUK2Hs4+psIulx7w/+aeuWwdeDPsZ83NZFWCt2gmHNrZUQd2Ea9tXXiR1MdZ7f6LHECbKsnAacoXQBb7aU9W8juCwBQtRMM6RIAJDTYD8vmnNlVnDcj0S2wdqpzBJbzrT0DLoHMIlax97CCJpla3tsgZYkJJjqixcrrdyQt0ZdJnFDsZUkCwKRBMermfnCPOEcZ8au1hRf+CgC8i6NZm+Lo6IjS56e4IACgZ9c5M9UWOSxbPM6gOr94/YBCGBYMeEhadB66/wzTaolTGiAcPbWmCwD0HAoA5KRaHwzYN155/dq1VGb8AQBMhPS1nyUOPQKA8bP/+Ly3ZuxwOju/KAAoIvINj70jaC19qbUjDOLVTazIrsHWNakKraLytIBPQaFUpdNkBIAOWPXxD5jwQdB+0kW1v5ogeCMWACwEtcyIAAAgAElEQVRugBynrFrftGQP1NtWS0VqRvSGl/acNZ0HACDnsvcAQAzA09N0U1wOguoNKuZbsxpMd7CSvW0SocyFTQbPv+uaFBBLF5rByOLASne3TGNbU/tweOkIcBzvrPaUTrwAb/ftRbMuDQBAtJbUpSXSDIunE9GOVQBQMGDm4uD5WKMPt4ARw4q2L8aYJ10ADrQxPHLNTBOuogEobd8yToN/9Qiu/TfDi44An4QcHsPAJ/4LAQBr4B9pxe62HTRQ/hsAQMsTZAxgBoUFH8YRYoELKmylpglfNUsobLh5oFNHT03dWVQMRWzpHHtfl1PUMkhLIu/cWmE0AI4yAoUM3rkqeGuNLgDA3IxAdrJ/yhc3AwC94l//m5+YqqBVscJT7UeEmq7up6+/gd5Nn8n+ad8LaxH9Amu0lWDVkMmImKmRhKLdASnvuB57p2OGbgQYgJaSxl3u/RoAgLtbEEASUP46jFpOvMGKlTL1uUA50vHFgf7RirjiLNoFe6ZMwGBgrDa69wBgEfsN1Xj1Jz2BXVVSGYu9x9kSltKfgXfsvi3grN4Gpo17RDZcBjOhKX4c3vvjPJ7VYoIKinrOgqUEELfS5DjpEtLlICblaJ1M4/DxiI5plHMM6hBpVucxgpkXrwDQ1C/0tQFlEaGWWXHT19QHEF+qu8lnNP2vMkDOdI87hpH0ICaj+GQwYZdbJgY8snY89TUAwCWaICD8MApAWQeaD5IQM3xDfHbXGdJzIaLVeDe9DyExTN/6a03ger/G13xjAYhnAfwDvwoAegoNFuMfnzzNWyouryB/nHfZtDfXahGZdVkdgG6W5mHXiMYUYurpBQAOuBkhjNFNajN5LZUE/L9Bv9BJIPXlQIqLd8A8S1MqyNMedF4/YVA6wTOI34NSeIgYf+iAYhQr2X+m1C2oStRoBXkNbv1ei8mOh4zMJTs0Yg79qPeGOZDoMa2ENDdTJ5KRiIZ5pA2kwZ2MieCpADnKDw8AAPHVWZ/mHYX4DgoMMxhnY6KnUifEs0DgLmrpzKYfo3EtsrTKZgEAtP+xKayTTYCpujnGKtoEvo+Y/Zhep4iPX3/8B5w9KIAPLwAcv0bLUJ34okmo2AjjIMoJFfUBWDJsRR0d+j3GASP2egQC1+0oK9/QeTXwURbM9/KcCj4cIOoX7pkOMcBJwM+x6J+tGtpKX79tVmjaNm0FnArEqFV6yp+C/+v2dlXbYMpDEd85QFgbUCGgltDBYEoAQMJaDxEqsDYDgMgUf3OPmty+8/sqAWzbX//lT6zq1wO6vmmt6rCKfiF+Cm0/HQDAwaK9+zrA6Apoq1Wts0uZKjjYAtu06PTo91rPEKgGDKa80Y7YVtQepKVOB2AKsKIARYAGjjR7TyYV34iyhqWFvXy1pjS1z9cSQzC7YPLf2qrStjiJCAjo+iJgTAAwD+13an9pMjokaimp+LhNAFR0XNXtDYB6T5iTVSDX+w+A9+sEgIxgENFfg4YD9DtvkAKAzizo945Sof1x9FkCDHzGFCwvTHBYhxp5mfauV0B8CZwhp82YdQRT6wqKZ3e8ZwAmAGh5pUxA7w2ljenKh7sstX8JACGUoeCVyds3wMlmKUwydwGAYVVXFjolgHbckJRNUMFaZJ05AY5gm6QH0FyYQBdASjtDnBx+xfuZNuu/j8F9aOd9F+hhkmeX3mCzFrX/+9JC19JOAEDlp+18jsjqkQUYQrzR8vKOAUjNoQCgfZnOltyfijjI/fam7gACBQNVbvpWkYIPOmZQgREF6QVXVER9i5a8m3rhA15cL0m+1Kx5BH/T/2x6/Pgh+p+eyEzWGt5s5Yn4z/alX2cAKlCD+eCg9+xpZTv0+Q3zCautlWU5GBYAaJoXfgDOnDIcYjhfpb1sdC+sFJ1dFPfbB82lD+XYNsVusAI4G37o+9NKNACA/Ao0Dz3tQ7piez3EZ0FKYAUjMn56fa2y9kbRAQiCRSFPkCuaVRdAfch9brgFEJqcNkD+xzbG3KWgx61DiSAK4Nq4tCQyEMffa6vggx0XGb38yAA4+FdQmAN0tDu2Xra7avnnmvFlr0q4AEAOf9B1HLZ+m7gEes2ka2KQ0jns2xYV9VVAAGZSzpot6qMNl8SDw9YAQLbBGhusPnz1JfuImrV3DiYGnxxuR8dwBX+ZBjFFsPXP1uRZm/Y431237/w+DMD/8W9/ut1vrwCABH/PUzEg5H64i2NUP2dCYBCQzyFQUtX58FuIU52WhVrY5IOhf2uZyOBJgclOi/gQDNYvCn2AI9SeD9bWUL3JW12OEVWAQA2bCoJha2YLLqAtTysAwHnx+kzTEaS/e355yZmi82aOAu748qabPZ+g/2cJwO2Pyzje9Ryz+FqDGNb9GwalgU5tcGuAeJ8tAjDZs6MOvPgNWI/TseQL+9fzsZbFXwMACaLuelkYCmjqSVGfpIGKkyd7UGde2Bz7X1SkOTMzv1dYBImPv1kEOMWAZTc4YVaxIuWGJqRHGaqpbTIugrqerjf5fVjvVHbLGiOExYNaH6ZFlKS0z3StBHa6C94zAK8Sz4ZhCFGQs4j/cgLRxLhTMUfWriT2kQGYAIz75RJCy1SLfqbn3XsAsCbs30QMjNf/zz+eLOu5KGtqXTi1cxBvSgDlmRqcYmwxFsV+z+a1mIifO3qik7zvj9vl9ZWNu7AAHXWrG1unLseGIDAxAD0Q6iMwLtxMVACAlpH7NnP4+4Sem69lC/dGI+R+B0A2q9gfUOZa8fKQCdGwVawngRw8mE4NBSEp/hUIt+14Vh1ImWfm28fsQq+jeju+RlpQRx86AgBtPQIwxSJZLECYCGdXMfZYQYIyZ+VV7q0o+KknQwCSlPVdFDbciZUyG363PX/iuTlrtAc3gs22pmkTDMo9MLiHqztlPbwgfeaQG4MeHIHDcwB6fIuBaPhXzy5UczOw+h2U0TkpQiuoemogIITzH0rPNlUpl/iAWEoAiAtPAxzYzMlrG5R+dHC9RNw3jZw0IhWQJp3GkoGFJjYgdWmSYTTkA9n+fnmut2zYaC1rJh8vAQVeGWkpILUHXwDAv2+MDLbPQ1oQTXbf0Ah4RoC7aBQ9pamg1YhWuQlw9fPK5Mhq6ej4r//7X3Uw/uu//PG21/MLHWxXQAHVfBXGOJ0kooyhUmqXpWJ9LTcYINguygF67Wadel9ahsmJhqlRDjM9n1U0VpMXMwH2q9AgqQZsQHtXEts+TpgVD6ftnkQkXhIZv0smNw2TKqLVy3hNZ7gXA8dgJcVEwkigCrevREczZypjAyJnVOZShPTp+dG9UPbQ/eISo11omZyHfOZChBZWMlG9RYP0PNiTuMA58ddrsBiuhPPcGmQUcHb+b6k9sxdTeGqLmoMYItEBhO0TAADwmvf6IGlCyyFdUKDz+yQul2pr8FUrY7aK9+delYWYgX8yIgiJ9X20hmeIkATFYXRfXl4GA+DzNwUqJ3luO5YbY7q7dCbYgrzuiAHpaRmnu6AAkjXvBHh4aDxyr767nePCAnsXk2HlRjhZRNv9jH3mawv7+vllVOb0c7G77zMazynvWtDgv//PPju5BCAA4MEmrYGMntxpWNEA6jp+Wvk4NOgldb0kAECvAwCA9rPTYBSjD6WA1JBsNWuDFbJMizIs0CAj6MYcm1dXnwKhltb+rANkVllrYqIbMuodZvBkeNSphjxEx7PDFAHOemcAhZ0Ik3p+7eFR6VTG6FaqiLVkDaxFpP5VgnJHWDIkSLS7jzAHFyXGSB1B1iDNNQPn0MTIYtgih/rBE+HE6NdmwL49YUfiitV7MjNngpqw3euL6sTQigJmNdIwKddhSKEYw6vxs6bxVK5BpNZ6YenuiuMk1PHntXgro6RshpH+6rSR9QDpAdrnbie+AIB2XnRT+P67XDC7QnqWoKE4bMcTTmZz2QAc6NnVAaM2KrI0G3uWAq9+YQEAZqpygjbboZSB8rklgNQJCCgypEonRRkSC3+U1S+iNnr7BcYa/BUAL3jx72nhk1hI//4AAJ4l+kvxO5Mkvd9KU9bMJ10cet//6r8LAPi3P942v0eqZJoL4FKAGAUAoiccrkEt4GtlAPBF6CHU0coAWSvo61aWroZhGe37AwDQ8ybIxk72/+PsTZcsza7rsHPnrKoe0BhIh1/DJB20FaEgAAG0f/gXSXmKACz7qQyCNGmH+NMOwUADliV6CpkKvYdsc2p0d1Xlna9iTfvse6saCro6MrI6K/Pmd7/vnLPXXnvttSurckQniJ8OEgT0fG6xMHZJ8CsAQHrCQ/0XMwiNhMtLXMfUl2jiIM4jBX1pFKRJcr3W6nRuewtDewkxAR0AoOx4mxYn3wsAkMAQYNXBgNaZGMb86Rk4jNGKIUiGmG8sQyYHbQIEgWedcOLf+PcWoMVuCOgkC368Ni13PD8lOmFQCwDYUwIlRn3vNOOaUZAH4FcAgAkCVIboACBsnHxgyG7iLIRzJ1kAGTfhDAKDg+/h7ACAW/6oZ8XYcCwlWDx7lUin3iCmU/IVEEPKeOgzVgDAItiso3qiYrl4TiWjSTD2c1MHWECPn0razHNuNaFmLxXgn5HQRavyvuw/DMED8hiLb73csK/pwv5qbUDW0jJZr9V+Ip7DhgbSwmdm4R6SQgUvAABujNExAADQezaa/PVb64gXI4O8F5MAgJykYuEbTBUAoPulryIIbZ52/P5S+9dBpAXD2l+yhjAARnHcOAsEgPR7T8VuX6Q8AJvSvAIQBSCezY7IAVHZBrSprXIbAABVDYdA9I0yw2QtatBQJ20gdZ1mARJveGBWG6Mov7T+bBbIcH0amTaXiErdDxyH7L8rc21uZnCqO3l8KFv3YLfsoSPiPZIbVTalxawgivVyQgDB9zXkzpKK0yp4I0haKNFOWu0CAGTb6ymEbt/j+zGrwwDeWjNjJKJ1OsYS//7AAHCLNwAQ5Cvc2BgAvlcJ+2TC5LYeKuGV/Re164wynQBaH3hPAjhhANJqxI2P9+Pe7bRSqo6vbIqmKhxHHSMgBX0AgWT/nEtgx0j8W0YLY0w3RX+H61iRsRAIiBtgpWo8yF2igeZkXMb3/6vvM5D95Ef/47icj/79cJHDWhAIKC8DrtXZwsZtazEW6Wj76fPrXqN4PyrneK5GzhVPRixwDuqazzeC4zi0OdjyoHUfe9r/7kS8ODhlUuX81EN7DIhdMuKTstYoDIDuF4y0THFHXESdWHQuqhHz1d32J68Cdymwt011ZxiJaUhZRKA6HwkA3FrJbXLXmosApkDcad7cX93rBP7oT+49GjYckasSYkTCVYtuBmDcjumtbB0KYBEJQbzfuFf4ITaXGqCKDVMDkD01GTcnPNQzaJpk2kpDhffyR0ESA4C8f2ERM1Yui8370Wvlum8BAOo0wzMIi6qy8fN+r7Y+sBIAtvwxmbfBXKxiRxIwDwYjk3y9khGVgB0sg0TstO42wAEAoPW9HWZnvLKuzuGKILcofP2bYlocEO+V/7kPjwxA4lIvAfS1k/2Z78ssk7lvDZ6++WpzQ631CmOESJSswCeiyYjSqP+98XBD6C5ntEPnv0xisjAi7SjVk2rKnvy3X4/udV5YSR8pJAFlTb9ne5O7Np5NzAdghIW/YlocX6e1IgqR6RCTyE8Z/6MIURUlbe6ZwVpc4juIOnKv4XEzBJH5wMTGokEKVeUSz9TQEpZINB74eMR1yf2OckQgaPfR132J4IS0q9p7pje8lbEOrgAR9PK34pR157Ah/hyrVeOtZnoiFTDGkfIz28VwmElFG8Tb26AkhhOa5d8xLIgHRFAsHozZAC92AQDU5ab9L647tN+0OI4Iy0ZMphRF4dsl0Q++6C5UgHZP3MhZa48MQC8BlF+S25ZQbmHNkEjLBzcBmmp3/L1pQ3ImFgAQBoDWvwYAfF8UNIKVsOOgAa3AZoCZrX9Z45MRFg8VW+0CAOBDk/jYLM2/364nBmzqA6oEgN5nO3PaHEnzBzzO2pmcKC8ZAREA3K7jJz/+n6TxMAPAWRYXGRmFCZHQ7J66TEZmnqywMg9BKvxtrEUxlIAk/o1JAqfUKagRxLrLhd1H7v/n87UwUx1gU2zJMl71U1/GisOooKOxs5+ZzDCuAmBF3KgE4G4gxrgGAMRqGTyo1qChYm5PZrAwM8kRKsA/Z2iKyCZLANycACWMTIvv1DFVIISVsRnBTu/n/mrPem89dPKQYbThDcyhonbH66TmX62J7uJioGgCMQESJSJhEIsmdtcL3eoqDegtivoZgjmDmpzM3TMl7EeMzu5oaFhmE0PKAXUGt6q8ea0YILdrD21OL5Eqm2o/F1G3sIbDpln2XFLCAJ1RY77DwCrw+kpu1/KdwdjjAAC221KHcx0HrOm0mr8T4D2J1rNyChww81PpOY6L9ebbX1RSmexa/p718wio+r3N/VQbedekmG3+5NX6JhUuDjDXPNqgCFpsWgDBVghT6Aj+GQikhZEhMk0o1Yw4eCEGAN2Gs0h7H5ASBMUG1gDAh0Zou8qQo7HEwmONbLYsqp/YCJ1tF1rfEXAUhWOqnFbc7aHfswHq149oLw+kAhD72X28OBOBux/LS7DL5X3QJteYYKigxQBkhOlmp2EQ2ZgyJ1LtC1t8i3uCY8AljWSLYqKtsn8AAKHqeXRbRRywFcMk0YBS5CsYI9u6cNobfoQzbrDocX8N1maGbCAADUfaZIotsB7AGVUCKTINTgbkwrf7JA41T/jSM5itg6Su2HJ3T0HfIeL3MAAR69XvbRqArHM8IJUAAKDU9qgSwL07YQ42miAZJCoFSL8uMhXU4Owg2ACASjwuDZS2RhmzzLVcpomlLqOwHJIU/GEQdB4L/x3/f0N54Hwc5+NRU8pQl8UwIzpkyoJUPuTSdHBIlLxSZeJE34nL+P4PGwCAI6dDZIK+BIGznst2uSa+KsBH4DJPrGSihLemZRGosLblNSCtjDoTxLrg+YpJFKMTliZMj2yeVSPk7AcLsVTiuIzlCgyA7IDMq9yB4AAAoVzHOt0Kddr5bEsCIZGmOqKwvWD0pe5OgGs9uzNKNbht6ME/2aPEmC+/oVhCa35iCHV3SNMKWwmBztL7+n++lvicoVn5THAOtuiiwTOZ85EuIukMJu2fM6aAQLpVeuT1cca7wPeLN5mWytD5M1tN4OT74v396i4I3Va/Vz4PDwmjPa/2lV4vZzKMnDwu+q4EMNccY1QN+GoZtYcdcT4J2/XSUIs9ez9zJNl4gRCzLkyIbD6H4L8hwJZ745Vjuq/jACAQ/xnvo5R+8UbiaUGdQe00M7GeXfAo7My7e2SFApw7AMj9LLAX7GLgUIlRa/UkaPvo1eoWw4+idelDH49pLUZstFgZsobvMkC8KuKbXm+vlJSilaouERagGAALtkjFSDjV570LPaO1SQdU2geZxVvMU3TVAwMgi0cdU967NSyCuLlpCDzMsFbU+wBARFCpn/HAYoa1GNeThUUUQoEFuNgpT+AE7wlnzAnB/0Ljt3Hh4arcCACAQ194TR58FB9rjMO0II8PnUFa36cDBuUHBeNCMb7/0VNI0CkxVD3bhlQhwhFDogAEEEBLzZiLaBqMa7zshFdOxxuFFsgAoJQL0geu5Y6XVQuS2IoOAHBtK4pYZoYZC18eXp6CmLa6R0TMth4EeJcAEki4XpzBdyvgrPNYD/OgBDBxTzHeV+IZ2zQtCgvNzXqd5wIogqAEAAZK7mJTYawRo5ppEH2NHMbIAmRwlYcASSniqWLs6QMDcCIAuJ0P/Ixa/RXBE1MFTwACJ3bX4CCCkFB1dhnLkIonAFBXgTqfTOuubuN7P1AJ4H/+o39Cpk1rSe1/aFdFGSAsQG9DqoMqPercSxKSpYc9lLFMu6SBsGqTwV+BCu6GDiKe41A24uEMzHJxmIlpLXXdWb/DcwCzCnAA/9sZAHUOuZMpr4E1zNkAsvXlNURDoGU+NruNrcU9K8UMANtPkf2fx2AnaUsiughLX58lxKLOcYYs5jjgYgCop+g9+WEnlRR0EMCYexGgCgPAMqs7aghsndzxdubCqoQ6z46uw9OWVgkRGojU+E1aStvk56PSygQE7O1PmdBeI9MO2UxMtS3jGaI7ZGa6k03UmcDBW3Xevdsvr72eoWfShURrg/fL9e0jX/S/NENi9uT8V2W+CpI+hw0AkPAi+NN1j8YkKAGoTR2zArpQXWfVdHRli6u1LbUu4stg5iL76quo/AKTdW6bLU3bYddvxGSodYz1n+cZiTjzwSvaUNCpjYHM+CT0P+kwKMNZ77+yvQiHCwctuBNAF5zUyCgZD63T0L5oXoTV+GnDIbXmflsdtnkwcjCK+I1B3IidIxDd10pHJYfu6BcS5DLNUKhTQQg/x/VRAADjXO+SGIGNmuylIK0anX5Rv5mkrs7yFNCgFVbFeciD2sekONQ4KWo8LwgCEPwBAoj6b+jCRAYkBoDvBkHR8+kpCOR7jXkRC3kyb2GZBhm4gnKhSw9D0fhXCTTjSyD3K4lWlN0CfEgsg/iARY1Ag0204aYSTTUDhK47de5sJq2BAIBQlpO6EiUJK2gohm23q65HTvvLtmbxxR7+KSOpxS/+DDN70PuXBqC3AWYdBADceQTkoPbULlwTp/ilLdMIHt+m1ibpJXhMWkEv9k599YTHSwEABnzS/1ARA5R4zjgy3GZjrClj0dqoj17ALza+Cv4DgRuU/3EvFoAA4DBuAAHMPkA/yU5b/vjRAbhDplTByOBuHt+sMsD3fvh9tQH+0U/MlgkAcKwu5wLIEwBfUx139p5XHuU9tcSxyPkHaptCps9WQHe0VHttlQE0IVOHnp63mKXZz58zBc9deiNllsZfsX9SeWRxuGMA7nwAKPIVgyUWQgd7MYl4LswU5hwTHg2m//GZAAD/mQGg10AcTy9jvLwu6IWlXu87J2RnsmY6WqtqzhGYyFzsTV9nS3NYTHALuNCezcwS701Mg7TinklJAECmi7YCjli/+YddNLbDzVdzjmQcLideIsB4L0iuo3M39/ERAKRkpPvumox/M4cSVVshym/SCM1z1QmEaQABgMkORAyZrgcZJd0DAIFRt1bbG4TsEq3jTYepTiXxo1tFU6biOGICTI3bxf5i9o+uFLNGnNqJ096toV3EnLeM9Us22lbXMSMKQFNepvOlAGCLMfVMmvV37rXYUgw9UgLXGYAqUTck+ggCFq9esgNzbNFHnmFArudTVGwEgeDGDatUsyx5tZBE/0tcZsmYP8eco5abH2ItGqMW6KEjJCEAQOCKEhigo+g6CQgpI7sztTBlZzaSB9HdYJG4ROkwUbv6dN5abCIgdECK01xo4cqO5j3Je8IdRBawAgnLjMEHOg5cKFE3q7HebXU9F7MAZADm6HeMEZYLn/uaAR6IDJO4e7iFxSnUTri2iFtKANDguzaqtBR4LmhjSgudxDBpZVJWjuir+yKfeWSZgINQ1KKmicOlAwAeIaWQR5udraTtcGeutnQBWDtsV1xvBnrqYQtMAOFhQNg4qc0HlHQfBE7oaqNWubnKmwIzCd4HACK20ijS0K/1exoAgIqf+oRmkcyV7YNF0/Bm5q9ygAEA1z1EbGEA1N0BAEAxyEKzCHDoMMfvw6tsrALtCBTFirYI/mYALsexvJ7Haf92LNnofxq3y3FcT0cKAfl9njKmXvnmKW+REg9C+1NggBM9BQwA8B5/9sc/HQdoCRKArwCqmSkfHU0bXGQ1tgklHtz0Ym8AIH3LsvZQfY2HNOvnsv9mC6OfIa3I3QaZg16K9EwYtGFP0fcqXYkFBKNywvEqEyDX8KcORsFSyUfXH/lMwKp34A4D0byqyPast1sREHEDDFABUL+O8QEAEFgTOynmzOVxUB0kyjYzJEZZmELZGWunCcRmtqtQHA2OmIM4A9pfBdeFbIJMz5woVx0PVcye1HuL/4zNCFBBBTP4q5NIJQDPwKAPiEZjRzCIhC7z6OfrTohRoNQRMc+hAhTA03pn9ikCv1yFiZ/K/mcnRE58gkxMaXT3klpNxaBUDz/GHZdomSOx3FWkscBXCmQjYJRORS3RCv5kCJ2AruIl47WENXEEQMF53eaMiJlWPJEDbBIvXXlMzNJhELvhMMthAt7x4rEiJBbduEYOH7rrwpgtgVMIfJ+48nx7Be3UdYwnHMoGam5I4/VkCBAPTQdB/KCGD7inN80pWu1JtQ36/GYjBGroE0Esy0QPRzfr3lBCv/d0OJKe7iI+AgAeEmhqujC70dQ8teTR9clnasxlhJC01idCxM+avuQBYj2d34tc4CY6E+3fljrYCI+jVaas8gl+CUx3ZERjUIN2wQuEgPADQG8xbtl63C4Kigz6YqfY2kQtAd4bNYDqqZ0P2qAM2oKjRFzJpiKsgvofCztGHHofk+3QMSpaSwLgDJpRVwTFNDBZal0VYR0iiiQQWMGoR/2sOIh17dhU6eENS0SLobEA4kLvr128NsiUfY+ZaYS+tNMf3kcoyKpnFQhAGdZiuyieK8cTrdhFhOn/z2GMwLVZ7e6cyELR6uy0mt30OQ/jomjFmXFMsXuK8axR0lhingHEj2AYNk/KOsgEQHCLD9dJmXIfldUTFWr6HzL7G8R5yKhP+PfDuJ72BAAAAnHvk+huzhvnoWeXQGoJaBKjmirYHK0tMADf47359I8/HfvjvjQ0pDQxaIZ7SP3vzPbMmJX6s3oeBABE4bZWuRLxeZiOA/BdEObtxSqQSEkr2CCYwV680BRJ6X0wEFdGCABAT+lKNOPLVCDAWWiVDjK+thIYjTTHvoWam2oCFn/ViaIyjtYCGarmSopJeCuMNU/wN5vALNzBX/lRDDLmdFImKnhVqobTZaHDpbJBHhJmP3w+pkQ5y3YWe7Zzij/ve1rB0qWoBO87IJCuIYvZIngJ6Kj8oqhriW55HplR7RmsnpuCKv0psr9JYE4hop626RaeQHrmYdKvdl0AACAASURBVKOd97f3oudQbCe7nHTOpOtMAMCtpJezDJLcZSTgoQDJdY1kFSJse1TwOsF4UeSHv4+xxTlItw8kejK1I1nHyHMbN7glOphNk6Bpb5xx9RQgpqOVlQi97ppdELYhbg8l7zHjzSsOJXC69ALNVtd88P7Z3huglAxaWxu8RvzsBwAAlzFeIGMxA0BFP3UxpuM8mz5MDhGXHbn4i/DvOPhb3ZkXztkyepj8ZVzHql9PJ64sdi14/G4GzoeBFnA3CwsQFX9YAAad1dXT+NSOFfoStUweMBmTWZOyRGfWQBYoo0PL2oyIC8IHQLXUmUbsNBqKKHiAWBgsZ3hxqZyh4A8goHqygjb6UeF9IMS+GdcLApBmfquDAItTAIAqowWC/3SDUhbhQ59ilLMHNClTRlYvm2H9PycZOvCXH3bqkrcxdvR1wJrOPVE7I40ZbfwTxB5BSzJqAID1WrMQsJgKAKzAgFhNa3U91cYDHQsI+DB30XZZ2wuda8XjODVV0RqA1mdMAOCJkTrkxEZMOBk1v8JJRGb5u7QCehZkG4amiU0r0t6Ko8NmvVHWk1nwAXrsH3ErIoMEn996rDC/Hc98s+Xhvt69BBoUI7DE3I0VQQuxJGkh0foXtIsh4NPO9zxuGKsMNgY6AMwFIP0PMIzsXwyAMoaANK0T+W5oxCjzHQMABFLevnEb3w8A+KOfjeP5WPR7pvERBLjGKXFXqfNc6REgx6utWMOdFH71yztT5jPLoZ8sPD71CKBgS1g3djioSW6gYdOiaYDqwVTMkt0bz4ydDI1bmcs2YAbTrh3oXiC4fhwTNc8ECQ3NKlWaFJumVjH5hgg0izFTQ+vCWgzhZ5fynHzMXNitt9iPGU8el9ONRNj5U4E0mgX/Q9c9BYiw3ZIZzQyyAuP6IbHVtMqqttopcdf3KCGyMDWh1YrXaG74jc0qWbS7Ok/EDM8kKfX0BBoC20oiDd5Mkxji+cn7eTnEJym8BwO64AkAEPy0rnFm8Lp8NkoQqeBYuosYyBUAGOOsvFG3rMTqEnfjmbPDo4SnU8+C+EaXmjXa6OfkQQlx9Xr4SKnSp3kmhPN3MgG7YkDeLKNHP5AyC9vkizGa94hAjho9rAG0nuv9E3QZAMTcLYwCPt8BAKC33VjzAmiJ6CyYVJp/KRTseRjM4VxzwJtkxRvf674LWsVSAKHtmdKwgr8JgobAcbF9BChzRdtwJtuDCDA3lejbmSvrnqjLLicDgAOdZwz6mDVD1oHAHs2m0dh/DRCQwSYtgwj6zyja1GuDzCcA0zx60IAIoUX3xK/fwANtigQDS4gBRTEdjrB7RdaH7GMHJYYshDcADsiewSLoEIeIS7BMD181U/mA0/XtepWXvmcHWJJjWlE1SQE6nePJSHKIPKGGzmCaoS4yqQkAiJNgWT2318ByIoXHq9PP4ZnQXMksANX8nsBF1S/a5mALnNkA7IOfQhyCJtope0F7UXNxx8PAh5ZAg30OeKhInCj6OG18U0NQmb+fDQGIKewu/lTNX0coXB11qE06tpzZ6AVuK2K4j8HzfrulcnwF6hgMwO7FWKy2Y7nZ8TMBAMSbtIBF9Dky2HNsqIEAavwXMDuXE/kCmDUAAOCDgAAaAY4Nlg6EAJYskehLthGyo0AdKSK0PA/gdh2/awDw0x//lCIvrl3XtuO/EVFcBYmwAE3EqwcvtVxq+HkdaXB8VDuzYqCgU6EXI22n7TTIc0EGK8oLlTAUA8B6fxgA7QcObaGhvEWpKUM6yCaYkhJ3AM/5IX38gu6cUokr6bngyyh9kfXxjJLU0aM/MggAALgeD24McXuh0TY7McwaJANVGUj3WgzAjRqYuE32TC2ixXqNpqDvAGDD1kNnveyps9jP9D8DoX1OAgoSEIUS5llfuXUDAAVMypnP2b8FhhCkMoP16zDBC1PgPn1hFMGczhRodagNPdeWa/i7AAA6lNu+HL8/AnIGyColTaYsfgiYTXZmDJlAyEQo5TW4XlbNDACkQ9FzDgC4wejLzDID/4POjWd1wFhOcYNU3Ke1nRADnAK0AgCO6PZJl1u0Akmsa4/cj+8WMyhX0F4GUNLjs/ajl8sbBXVXoabUz9TXrxKAxAuujXscb5wAiW4wTha/iO1as5m+nKQctLiRGbyFqqLkxxvDAcpsg0OFtBdqsITdwaIbEAMx/ZjFM5wG3fdWGDurmjYAAFuXbEohkZtUyaSQLBBBJoFBEUUXsvVH9B8yANUDY4fT2oiyyPFeLE5UcA0SzrGJWUvI7pXRMuMAC3A88oOdXGM3VmPLQANrWpaOl0D0gKAwDzoYtMctSpSOyhHKzFinYqlBxxuNOEL5hwGoGettgy4WYwcVvUOAptFpAh0MNehnAK8IC8pi7CGxk0RwSwY15hoeNgNGRnVDinNg5ctTSU57txteD5SxdAAcB5pFaeFd7Ip5UNUo1NQgW7aEn+P8bgMiohszIW4flDjPIkKzIhENyp5INTSBqz5zwtS5ncG4Lm2WonNTAQ7rlzVAZP94hrst6/5LOBimFLDejtXmxViud1A9cp1TCHq5jAUyfai4j1L2hwG4kPo/0WUAmT+Cf9H/NgTSc7F8wPMB2J/MrAuZn4dfpMuAfX7X8bv/6PtcQz/50U9YQxXw1/upwV7+/2K8LKCoQ8VUKBg3dgKl5mkgkdcD4C19wkMdHiEfGhKWr/ihoM/M1iUBEsTp2XO2L3ZRAXuPTSTBQWW5CbDJfJJA8AzCOZA24rHUuG/nCgzOZgD6cLIEQazH6kLiLA5oM48GF1NgrDbMCQCUCekauVOaUycAQCnHWyYdAFAlqQYAnFvxPgEAMKEJfV+pgq56Np+JpenBX+UdizzvapuzTS2JWH+dClZsHFKA4L3265MhqRKAfASUffj7isgvqGcA8H4WYIIDPwmvNWqVrJcKKxGwkTMrpQgCA4Lj6bqKI+jCgWw+W9nxJrG6bTT4+jFWktbGZx/LRbdx3WDtmxHzsDktqCJiCtxUD0Ocb8lZqyWa9zlTJX3vcJ/3xwN/PvFYt3I+x7DqnTlPKUNryEy8z9gqI9MHQKvxXgToEgDfHKkhZ41AQzYBovreWSUAABZ26Fl2DdD+UyuRCF75nkV8U9GPN3hiX61qjtgYNcvbZQUETCIXb96UEIRssPCPzJwBACjxQ+Dn+af3JT9xaQZEVChopgzAA5ynv4INuxLQMueDID4D5jSUN6TtAgBK8KyEckLDUzCImQial62MlsK902nQo5oAYDOWAAErdAzgPiqDzgCY8/lY076yeSPQ1GLXsI96fSLgNn1QHjNWc4toLQrPlFlpAGw3y/GiACNtquGsn3kKmV3ziOAZeD0TgNdvLQNqc9XmZ88C0P92UET9GuNAFXx9aHjQTzJ+Qin7SlRngAN2DvhfBQCmCNDzBGzuI5ZgziSoZ2qldczv5O42wUFyFQns4IQoBgDrJCWAYgDQm79R9g8tAAHAEpoJAEFYMF+ZQbLmSCGZ5o+zBABgygXCST9jXA5qDbRJEPwAVEYy5ZfhJbQUdgkAG0G1Bn+IKfiP/5vf5f79yY/+CdtQ1e4Vq9sJBrgKrT0JRXrn6YEulCPKDA6+Vlz3dlMA3fcCAB4PMMISA5D57fwsXbi/Zpurah1ym5wz6TfHo9v00quuKnFqpuYA32EACPqwhjWcQ61i2tyqDRv4g0JXtcPnWGOkSBKd0TXjgVZhNliWVyBRBp/7824JAAAgYsEAjQRTiuwAEKyZKujr35PwWSWRVvvvVHIyyOwXvR3dr0cGIOWCCOO2GBaXttXmNtjBVcBKAACBku8T1k+1jDfmTkF9AoBZ2dfzCwNQ98R/Cf0vdvk6thABtmFufN1cZ2YhOH7w39zVouRijKsaodyqmeAu8R7eD0qqxVC600bn75BmZCWDr+wPYVXVXIstzpswOOvvLdC3Jzq59/ga948BgNiEugPVeJWzszRSTbOD/R7VXnQb/P8OAHKpvQRAe0OzlFkwNAHCgVjDS0j60lEpF0HBlilTPF623gEAsAMpUwFTQ8RN1CGKQE/Bg9F8BBNpWQuq5MaNnBtTyK7HARaNgRb92KiJglYWPlCbF1sXDQCIsoEEPcM+c6Kz6ZcLktlgqbH1UdMNRZpFn0CMA4AAgDU4m4vgMARwohDxxva3OY1LdDKnZR2O48hpfHgFgAPVsqaJnCSZ8H0nOIAh0GOPJ77DQg+yJm6pynAKWXKmnUt/l7udGAN6tVOwpHKKdauaL24AEMQpdiO2wWE7UMKxxSUtlTXfFu+B4AHvyddNw6FqeZIREp6VxwrW+lHrXbPg9aGcQUa93WUK8nDYcpWa7pwlgPLor3kCEicQANBBzz4IjboM5T9BwT07IP2BM2ahlxpUtHQZgNQu9gtKAGQCnhTsCAD8/i/XcXj77L5imz1RaYwMUu0iBAEoSEIASN9+ZPgyBNIa07MgoCWT5k4CMgB+HZcD5DB4Gf/Rf/27PGJ/+t/+ZGxeoISivZc9mA6eYppMgRPcOosiU3FbjOMBz11C19TLqxX3CtHrrwYACzAl9s/LWCUZRgsAMET4JI0wk/efAuAx3qIlMrqQFiR65sxHFI+++ONHlzRbUKz2t1DW7cl4LwEIXA+m/3XOYc8rwKVNEfuJQbRN+KsSQGYeNAag21zfZeemzWPlKvLDGXJpKFTuYchswYGKClP22DcRdOe91Ojj5hFQ5RqWYecezO8nQHRrdqfxY/eezFq7MDHAToFmflsc1D0lR6WkZAb6exZA6pD7P/l//PSOnv/TSz/gicDOmXISSGXvWt18XhQPTH0DfQHCwvj5RXEfvxuCKZ+p5J8pftY76CBArblO0Pz+mDinDGIWJI6wXFsNXKYUkK6aiLETg8QCSJMgo7p2ZqbWy9imEmt1DoRt/dqTTHU5SMQLBl9AQMbG0qLxZmAmL7MRmUvgTMKhge+V4CwZW5BfqDxqBriZ8buuY4nMnAtYjxHLl9P/SD+n3zb5r5AgFmSmi4WuFQWOEH3CQEAHWs1GZ28vf88YW9CvGPJQG9aqWZYBRGOr7iDU7zEt9RkHumxKIzzSYuQDxywCNtDLTCQjS1kTpYmRRCgsXazWVqquZYt6OhEAnE5yA+N2cCAOEEBAhVUrgj82Irvn0t+aPeFpWFPc5hJAnp9BQAR8uLaUJFiWsE8QyULWXyUcExthAVhRd3H5mgBAVqaixNlvXgwAKHvXUR1wowXg0+dOUCCUha5psGQmPLVF71NwVIJK2/OaIp59Dd6CFh0KtKrFMCWAqQFwSQDQKw56rZWmb6aA38cSALMAt/ZZXWcPeQdDZG4wEHl6QREg2hWpA6BzoMohLO8fENxbvQ7Ps5mNoBiJIEP6nwBA8wBQLoBuIEGarn9Q7gM4sK0w2f9kANQ6eGEJAH9++oc/GeststILDU0KAOC9+UzGoZ8AyucM3YHbgrEFDwfoRe4BQPU90wsf1zzb8KgBcDDjsQmGyIYrBAA3tJapTEh6k3Vc7zl/jsAYu3+PMsxdq9jMbglwHXxyQKcWna+ztUsPWfuc4MKtwQ6iKW8EEM71wRvi96fzQBmg51t4nGuVAFwqyfUqIMcnYB7gAhrC47FyjYCHASoZHiOayjo9gOeGJahkjfD3mT4vFb9EA/Xz/JlHEG5wEebxDgC4zTIBt9iKdOWYYZkhvgdznDaZo6HMv461lI8bOOg/ie/EyiUAyPc269zcL53VYiR03Y0S50Grw1wU/P0cB91mB1q/n5LCUMNxZQkhIlGlM9KbKD4Ar6t7K6BIS38CNrkJuPRojVMxAP17U6oJILXmqYyxw0r7HhRjl+6VgIuAvo9loc8sSGpqLX5bXLvmkFvOy5+TAJl5etgDWtlo6ZnWkPTo6iawPxKBHxsZd4/ZOcRretz0/ccmNrmROhxBQSsJ1HyB5jIF+HC7nej3Twoc74X2vOC8BQBe7p6KAWA5Itk/GQDEfjvRueYfAACDB4l0IFJx327baAUAcFpRbKCDBwGfOgQMnzidOQedFqYAAAYBBD7sBriO/R6v7ZGX6dmmqAWBbozj8UB9gMRocsbKRrT1S9mq6oBS0ItwW50J0HJkWIiuhSI7CA6EU90GKD96dCFQA8DmbW1KbWAdo3xtjgdFZ4P90wlg9MHWHE9DDDTWYSQToLgg4rXAIAQAMAMKAEhN2QAAExYpEIxZVAMAM1OfQ3lyncHmAUgqVbkLgOOPoYHQARAQ0gGAxo3m3/WMawPj1tjoRy9iNoDDZDRsJO2AEABSDIiOAI4K1ojkJaxgM8oX5QTy7mpFQsCm0TVGArN+LwHg9YLsX656yrzc98w++8wR8D6zsI4Dp+AJcbuO7/2j7/Fyf/7jn0EERDOiiP/oE+H1zjMBFG5q5s6gsPeRAAgAYNyw212tmP9VACCLk0kElhRV8BJaSaGv+n/N7XCjmACyzikFO51VR58fqfnmWRYtmgCSDRHwwWCtCaFJRhL46/3jOnx9JaTrQBUYDiJdZ0pUXftMFcNkCpfskzpUqrQat7+WwVUZzACAp25aBJ3VdQAQwB4GgG/NoIXr1Otas1EyxEj3sQMAPguzC48AIGdNF0MHFPMzhxF5GA7FZ60nJx0kD/XwgAEB6AYAwnB0mvsrAIBOo3sAkOCaskZ+TzRG+veYQeksk0OmdVEcNR5bfAVqxMScS3h+ElNbdIl44M6UdIn0bhEAAXT3REQoIJAyg+h8GBV3J8G0PPd7XOeNQcAEYIywUtD0xAk/HDFiK/cEhBDUfGSDLIEeLdC0KhAIsO6jP3RnW6JXXUIXUkEGAKht5qYFLqQEgBtPkRluOjaHsxtRe/rD5jECAKlxY88YIBA6MjWS+FtLAX0eK4xzXUoIZ1JXo2eVkEp3ADFaaQBUB6WTkwEA3z+lpGjpGHR3AiAhOnMWGnFUbr6CL7ITZShBeUJeiqlMxHioa4GhVxUBRyMnVf96/ebIejA90rsVsNOeUnFbzS3a2yJA6Bvi9+26eAVpR154DmhfiWrT5le5IC578kVQ5siiDmtanlNNZqP9nL3ZRVcuqaLWH9VAAgIKWdtNMLR7rk+iJYBG1cTrvppORycADinpCyBGVObfdQAERAiO3MM28+B1+QNOa3XA6v0mW2WQp7WsnRDdfnqf/WvaGNsrrYfoZRiUVNTeZ1ZCijVlz9xPEEGC9l+PBZgoagDgzxDgtRyLiwBjDq3ZSgYAC6BsNT9r+2kB9HAglppE+59PsgguZox6gsvYbtyjwtcRqPjuD77Dg/rTH/90LDaaEIjAnxnucYvEaiBL1JX/Plz0e7EW3UdvdzyZ5mQ2hxiAeiIpk/kJ4W3TqZ1MU1xGPS+yxMK6N2H+FPp9AI/bOKRHpgUePlMDusr8DIDvMlQzk+QJSkxqG15rkHQA2pWgPPHVsorrOMGpkWeL1hMzQJeX8KN8/xkq5fVcegtO4JQW5fFPNAphAMQIeO+b3sa+BVCfFs16lQ6k8XdpueQAWsEjmgbT9QmCXN+91S6BpQlgE/DxutEo5GspU+RICGOc4JyOAZ0YC3WRVXphXUIlHFM0OEF+4xJulxrFVUApa8uCU649n418DesndEyrxl/BKGeomRrEhYyrF2cdE6GIOpG82qq4dAeKBTUvx10vs5MgQgC1nB4NAELtvy8JKZbP6v7cS0EgUxhtARVgZxeDh2FZ88Kohfj7sQGAAowDIOrTLgMwE8DGpwoStX/VsoVg7OiFoL6Sk1ev0+ima19v8XOuay7JBLin1tyz7Go9f4CARv7MCL5EyyGGHAT4wHINbNZUAGCJIpYNGYtqCpEZhec504ojNVECAB/IUf8zowAAELUIYKB+77Z5as62PPPvgr8pOookcUAWEgMA2NB6GXQ+N/hiOd68Pcp4Ba1fNBjXe9GCN4+U8gDnlTvY+oHTiesu+GtjZUQtarBK4n0M25EsmbAWtqhEuZCBsvoKAECkOW15kbmzTdQZmVaBUBfYA4pBfWimppV1Ss6B6tdtAQCfXkX5x6KTh5MP5B6gBQBgddtETb6+CYTsJOgpfTRmijeEDUt4aDcdy3Rwk16jZ2ZiFuy2hduGbN7UHUBKgj+DIJ7CGhk/MmRl/3EuJOhEARIpBAUvEaeml1wCHLJnWLO0A8YzAqWuQC6tCcoBZ5aKQP9LlY2SAuc809ERZiGa8yD6/rs/+Dbfw89//FOKczAgiHV7C3K7iK8CZtrorHHBGQDXQHYy2kAoA08mYyZDljsA0Ch53J8zLbSn1XUNjK52YTNQtcansp0W2wYc3WY8h22ttZ49t0yXe60FCGZ8dtRLwsEVHX8QAzuWJd3uDJGudpuZTwMAepBQ7wNxrMGpR2jfAQAkB+W004KVtznOirZ7tfYywAgMUWY89EBn8IN9o1KVPPGLwvcLystAWekd7dwAQABFmIUACF4HzlcwXT79uVZaN5RulzRRBQAcgBiAKaTzxTQKm19xQElgTBLSgRLO8prF2TJg/kx96CcCIB9fN+WWMCbp1OAZipIwDbGwBsSu8tkzeRIbdQYj5xIXwbefQxILsHlaH5b7GYTga0h5AQAsM62fDQgI6Ml5UzqLYkruuyhcOJqMXQNSJWT0fV18zUPoOCjEojAcuGxRgngHWUUdfsqcSOf7yUUVLkrXR78vTDdBOSfGBycTBwAI5Va0jK1geRMQNJyFU2HpCUpUPnpWAOt6FiGCAbjiQLTSVijco0OtwiwhUXJgZuwV9pSNgbp0gCk/BNOgAQCF0LwCtXAg8vPELa1wB/1Yc6ocgdtCHcJqM6CqxaZmqWCxHM97iAEv6grgjFExLgo6OEDmuF3sCgr0XG4hqGn02pSiZNjQchzQTmYflwTFvD4pLWcIqSXSPIYz6BXM+cRzaHoOQPQgy+XaXSKpaXkSIFd8qPMEb+3qbDQeJHxtqJznLIpQYHdGQFlQnc5qE/YYQCKCabMDSPEB4MUXwGNAVYoQYx97aP18Mseekc3WwAADnS0WWKIEEJfJjJ5UM4rvpEAmsn+0vC0AAvDB64SgVsJVYTCDTAZ+PTSSjmSRlMFfqQNQkKcFrEfsQlMiASCAguf5Xi4ySmHJzcDgehnfIQC4jl/8IUoAdIBQ7zS1ONPRLwExByj0PNjPOeTxM2CY0MaLTKl0PI0BwPd8FQCg5oh2vjogxci4zTcivfbME3iTFMiASrtfwUYlqyixqcLPmZQ6d1rICCikL0lOSVbRVHkO4WgDSNK4M2hmyK7BO9DxPfCccVafrMilLe3DOY+D7KCnHCZw5LMy/qkBCH3M47fa2cQAJFryTGoteLh2+o2E0W1JDN9fAwBVevP7TEmAQb2G2+jwKxCA92rvl8rQ8+9mjSh8M3MhVtSiSrebx5q3MxB5HpXrJ2g1kMM1Cc/+nOedAr/TSTQA0M9Ks9AFHMnIqmxCMavvA62Snf3n33JGqXsmBmpmZX3RCbh4v+U9ka4rg2ls+7fXg7pPelxp/fr5eoK/wM38fg0imy8wQUCIjZRwJ0vFNfaJJzBCqEUAgBozgrH9oeERzha89E5DMW3aVCyAtl2AlrLkPCkFD3wfDww+rHj5a7NL1DdvOkGwaXiVBaRKDjhmudXKddJatjw9oj9a2KnUuNKj+VbwADKB48Wi+dFG8XzYQnv05C5DJGcmzSM+mzJoFP8PgV7+xJyHA1UyzOgUVLhk4AcAgP+/2stkRLI/HMd+f2BPssACat2q+TMjKSuJK+vrNA3CB54HtA4NVQcEIKjg7ziYuyYgVLloQlnU6rnlPgkA5P8B+krEZXETGCFR8Q7ezh7DBEiHh+xArYQM9Waqwmrody7ZCskpdA09s6WupgH6/rYe/ap3gT2i9bI2QLL7ABzNOkdQB3sF22Ks8ekWSMEZVcQO8h5OMznBKSC8Y1lcsmBQgBWya4mlP2zzMFiCYAsoHAK3Y73ZEQBQs8K5CDBGmgAgJh4BAMj0sXfmqGDUnJX94zkhA+U0uKOmwin7VwcBMn7JDcUkAESAIfj2D7/Nn//5H/5swAxEEwPaJFD7AeAJJYPPno0RGMAKAMP+sCcAQBsvXcscYHOApg3sDgREIU0jMXBtZtEeSgQM5J2CNq2Y849rqEa3GjhksQdMtaREoDP+YFozdHF0xpk9W+rx9LKnrBGfgOqvt09+6v7O9HQWdU8Jj0y3uDoMC9FzzqpOUzcRYM4Jshr+ngAAtngZaPM9hMVyOQtr/QAG8GHCa0C4OCifkw8MS85yArj3AADjE57Z+PfHPnQlQwJ/dyCsmdPolLH4zq2DBYCaZ0DO3RYn7SibREUsXe1RM3QVp6KpcPbdr6fq3D7EM7hL78/xjb84JYCeEIC9lgakWiUfxIsqdIppwVma0gA76Ra38Xw9sOW8qg8GOSkBGXHZZyEATMmLTu2poZiwoPheA9LWBWBB4uLrLgEwEGPBoC6N7Bt1K3uBqxbo1jGLWnotI0hXdJAz9tpwAgGqUbv9j6LAaSd8V9fDTTD9zzp82gK9YYPIcQDheXBRYx4zrFSdpaYVzOVo4SLX1QG1SdeXcYTrtQn+QfgWJurqlSGInJgGRAwYpq5Q18+BpIzJY4yplgaIcYug7YHhDBgAgNfGwXk8nggA8JnT+cLIIEMn7UtSVY8bE8q2EAUCAKzGAjX4ugAzX7VwF2V0UtPKoji1hz1a1LT6ZBrDynW6AdjGiU4BObjxPnhyng4mm/ogeBTFKOpFHQAQecPZyPqANkpXB8xq7N8C9JiqbK1LamtURl4ZfqPp83XoR4jRTdHhBskVbFoiI9ASUGVsMOthEm9y4mFlghWmijyL9XLVETVOSvuS40QxLhadML6NXC4zMyV1SOZhQwaAH2SAwAJocBDBmp0dCQAYGJTJguInA2CLMroA0uZXimaMB0bgZwnANsAI9gIAAQH3AOA7P1QJ4Bc/+nRcUQJo9rSd/o/w6fuq8AAAIABJREFUKy34GcIVLwCUrDBL4HwFWyjxoHrj3O6EfWynuK8EAChVuKaf7+H+5Z5WrZ3Z4ZyOVYp9fANcEykttYhQLZS0v+R77LXhUvc7gPPZWAgrah0Aaf4c9Q+u/7NDwFbBJYgzyBVQiQZAXQD5/wokBFgua5KhiZGXHEUfa9wJAFWaagAA7Z+Z+QACWQSDXoNrnx9akLj/PJeo87G+oQAvCCAL07Kmo/j3OR5au1UpBJjyjO2f8j6RNrPWBwfAAIIwgFdbcxcIDxBqZQAlIKb1w/RwbYjN1bloIZyT01x3gTmliA+AxHWIvLmAV7732Z6o3nsJ4cnvFNuIYUo4v+aEz5StezDG3xP8y8mWkwlvY389whm9/vT6vdCqDvfK/NNhYOaLXSuNAdB6m1wwZq2EjYjwk8/vm55CqwcnL/NeAuDcbvbniwLhG29mPJl+BFGbAIDqiBJ3SQWHr0vEYivgoCG6aFnw0eYOpP7PzMPmJHXwWrnaAQAe8jMOPkXr6s/sxhP83a5Fk2Dg8Aj3daPXn/Ud01oJ/t5QeSoS9kwAQLGPAQCHEBmN4TOBCUCA5wIwbLslDwh9wywQGaDqSLhfyPwBAM4n9VaXSK/6Ui3Sw0J3j/16vaQL2FLTXsXE8EZYpe+6Fdv/PJEqICC9x1gmS4jUeG/dhhjimgYSEwC4IlCiJfWVSs0ei+OwFaIi5SRIhsTjcxU7rZBk/F2M/bMAQGjCymIsAqyDsbIbA1YzNzJK1s+n3zrWy7yPtmFeQe1vACCTGG0uUuR53nXKab3jezLBTZuo6x+IWMeAFbJM9ovlqPXEb4lIEGUAAACIQPVZAEBm5LLudA0ai9ImHBLRhcJ3jw7bXwHUJEJTWyCshD1aGM9OntjFAqAEwA6Yy2V854e/w7Xyiz/8VBKEZgSU+jTLby17ll+E57sZECLwn9CRABrUdHwHAHiNXwUAsDfx8x0A6KDPzovYStR2ZnSEqQMzgqFJlFR6T6rdWBuCX/NhXcHfLb2Su4LCgwhVayEeB/j98p3QPIoE/9IlafHoXAODyt+fz/n7zFdD/auqE4Vw5it4logV+1nvHQAwsJsx5fmCFmzWpr0OHgBA2vjw3lXDnhom/L3/DliZMyiHuo8lcsBCvv4emprntAfB4Xf1tstJ+88AlnM5WS1hrY1PJBYME2cOLiWDpnsoNoBnjEXH/KzQ2QFGatN8Pg1YsBQRk6AAoGaipGVvEOvgrxUpEFDlIZ7tKtEWiM7fo4swK4Sf4XTB1lEDAHBeoQvAnRkW6ond83mev5v6z3sRg4tpr+xVm0lJyrWO2luI8Ju+ojrHvmkGABlsVPDKMeUdnyEEVQOhWFcLkTSgh0Hs0CbjGlNQJgVzbuuLSp14KlaRDKgqBShAufZZNTZT8WjTsciEm4BjH12D9NjfA8xPbAVL0V2njlynp9/DBrQyELKHopiS5vtMRhB6sC0YZhGmcAoEpKiOzeOac3pvBYbmGEgeHgQEAlKcEsjD37OojdIxJZBWu9cMMJrqzlLp07QBaFejXQEcnxBE3K6RqbJV86cIyQY+dHqbhjkSuxgAkF5PN4PoZo2ovbJ1UQdclr8rndwkyLY3fG8UMXrUMH4A1D9+CFazAQAZpSuMitdfyt32qlYi/SJlMdXu569l0/UaJ30b8B5L88O0wAyKav+05XVJhSUAtkl6nVwvFMkJ67fMvpINAYEE/wCzZGWchrj1tD8DgGT/Ygig/0ObrLQIuFd49gACAAG8HtTw0rbJ7hq3sfIhyi8i2b/YLItYXdo6Ht6+AwAo+rtjAGZHAUoKEwD8XN4XZWusboDMAYj5yORFTENT4Kra52XBRqZJrbv8EU8BBKAwCLWOqhaLvSIGIMY5FThaO1aSkyQICsr2CTgdxwqlDgd++Qe0AS6thCeg48l/uLfYTWnj9CCYAB2IngMAEvi7MFmiDRyKunz2/jsT4HoxqGWmnGFJd+yofw4jcb32usC1hMW9Zc+lT7QXU/MxMghM539+nuZbBj4so6ZropXZuM/w4W3XKf9YFQcA8plYCtTZBjyDi+gPh0eHyWJIlfxUAG41eDEIAgB4nWSnjxkwWRkOtzFj0tz9aF4WEJAg10SICaRhLMQs6Q8BANqzocNJhl0Jt76LZ3mF1rzHCVQE0szGmSGqveQ9UWAr5kgGqvydMLNaZ9T4LPGkZhvWI9fXS2ISkctJNwCgP6/sNbSh5/3zWgJ+vrnStiTNVbU1ibHkHhfayFmlSwG01bUjIB7aFhSv20zSCkI1u9vV2PLGDR5awoId3xAEjfSo863E05smdW5DckAW+BCG4fxtugiqTMEslwFU4cUkIncZgtFmi7o57HbxfjWshn2YVzQgCqX2Xti5aDyKOKxFyxa0oKZ4jC2Mbp3nPeQ3wPZVegZl2vLXR5aKl8LfkfmDBUCwlmNegpGwecYXx6WBwVqJ9XgJi9kuenX2NBkzWwN7FGZHt/TJdwmgbrvtgBV0oCLH89WBWhi7VFALGi3xGXLOu1gjKaj1ET1Asv84DqofF7tG3gAyZRJST78/Ps/imFW4LduBgPGyWnKaWwE/C/kUpFdjt4P5Dp696u4APgFoyIYDALheDA6U/TewZG1AAIA0GvI7Xm9fUEjJM9DDwvC2xIQNO0nK64BjguHBsNnxeqi9gQbANUQCQAMAtfPBFtg2vgw48vfnvXP9+3h4ph+9PAFmy2Bq/gLeKQFIHwAAQA3Aj37Ba6bg1h0A1Q5o9bimqjn7Nwhn/ZIAAD78qPsrivCoh3D1ehsYYiJFfcBjKkGy+p05ViYXin+tVjWDcnaZuEMHnhwZ00uPBTBUsMrmUCz3vnCCmybVRbfghK4F/8s4YU8SAEgIq+Wu0gvOGeh1AkKx3CGOpD7KdK8pNzE/BgAJLjpkg2dd/zcIcF2y7gDmfpFNbNP2Us5KRlzmaj73EPwFAC6TYc0Z2dY/XqeEmcnsSWu5rdcAACUI8RlzlnyeA15DrbgOmg60KcEBAIieLtqmcuUEUYKTJtLjHsceI4CQkyzeaxiEiCmpI6DfhMpiEhBKe0YG0uU2mXTF9MlneTz/yQA7eFsLkGFAeP0tGGyT3ClLTOZLpUmxAf69rec+ltXYi4RZ7iAji+YUuHcUpXRcLAVecytLYt6TCAHis+L7GgBdHES57SaZMcvSWBx9r5isimUd/HxrveEj47J2ix1rd1Y3y0a204BplbKNrEVs+gWheTKJTFa7uMEpFQDlisZC65MOEA7GOZ/oxZxDMMEbmaPKE5PeyP2pL6FPEypXIkQ9oLhwFXrywcwAh2zPw+kosCMFEy/oHPquW/kmyzzID6hUvkH9Y2zyflSw5CGIwwXiPmw+OglaG8CWNW81zZYHRQ0vdHVSnE8qH1AdzI2cheuuBSpONaeS3QA4qDwDIbVq1TIz99pAzgwE93HQtscKoz1Nv0vpCzsrQB2XKZGe+zyEzExw8ci3HoevnAbdENT7sK2MZ+AnLDUFyhMX09ScfbuGr3q5Pgio0hXhWQoqqeigQg/xebMsJzjcRGk8lmPjEgIAAI2P4Mm/lukTGQvXUeUPITRNK2VTf+UC5rqf7pG7YfB6qV0C4FpHo7K1D0x7A3BAkzUAzPgtbgT9jz9P291cH3hOZw2SES2VoU8SaKoNMA6YClaogWOvwXBEg4BmJwDv3u3iORg08KDfxHd/8Pf5KP7Zn/xzmQjdNIsD6xXdPzq8lPugjZQHot0Ja6oeO4Kwng8UJZI5tHOoqG7xBjxAccTwhqYNOMkA1umRayLxQyoUFxHRJw0QsVw6UHhYl+vOPMCh4wjdH61OmzjKQGVwX6WOaB7w+ja60ikp9b7mq2t2B8Be9EZkNdwmqCBBZFCngjqfglkF3hn8rEvB35EcpdOAyUmr3WdtuKjvslaG2HiSojKV0twswLDhPDDQQrqVkqXekoc9kfHAtENPPGRb9GJskHAYfOcMntdX6e/dX/q47uvCLdzuUVcpznVy59thdfq/4R7juXKYXJILB+hcf4Am17n1Ganpq4vM/hsOEWpj9nAjt1R7aysh8b1WoLcAk5NJ7d3hAMNIYiaLpyLLujm7debj+jdIAJqGImUAmmpx2mx48HQX6EJnh8V1rDZIeBSo053EhNE+Gw5f8iKxEy+7cTKVl5oXsXZkeyLGjxDZCRlXa3tPi1/b7LiE6cD3UPPWAkhQnsiOyLQbpjjLyk02qSOfffcjh4rgxDr6rmv6UerSOHA4Prj34BK5YFIYsmFnC/yL627zi1QgCyGa0qkWHHFWsqjFpkS9To2/dH8C6ED2o4HP/CV10KVUYWe/lCu6iAKvq3HAyh4ixkCOdrqgtqksA4u7mBFPzqr7tRhjvX3J2Wd4GLAOZvBGRsN6s86Y0POZ887fTX0S/BngZDdr09rEDshlH+neYdfYQmEzK12oJU2GUPhZj5JdqKWvT8hLZpL6OOvMnoeeuQPJpEN90SgEzy0CQP6fa9kMDABYKkeQ/bForkyK8PWMOnaALgAABmcNM5H0xUMVDL+FFQ1wsIaenp70/pxx47iukhHmhccVsBwCzRCkDhiBVwCABy+BIk4drsoVHvakrhI5DmJAEB4WOwE8FTKgAGtuY4tSdZB4CpnBLA0m2UdfIg87NWpdUyQI4WiEpxwxLUDQhYPywNAUTIgK/8EP/j7XOwAAnrdMYrBeBQAo/iXTIIMq7gtTsDTWMhe0whoZqOHjAOI8SHk6gNHJ/XM7YwCAXEF5qjL9IIign3p2d75qoxQEXQqmNJ0zbABZJty/K8xgFHgJTroVawhfMzLJ3uPGR7Exrk98rEEgAABMz/R8sZ7CLgacJ0Mkze+xsTNCJuPUuYk9VOZVzcpbr+EuArb1CvRqCJE2Pr4jDEyAlO5dAMCFTqV8nZiexUApuiVM83RXFQ3ODAD0dpcwghxL96H1QM0z1QCmR39m6inR8RxNK1yC5Dyvcwa8DwCwtLtYjpO1StE8KOBNPQUnW7o8ExvpAjjW5LhiXmJpCafFwGactPxucs4bcHqUO3eHdcEJOLPVc/reGPLxzEBpdLtcjS0N6KaGos/UEBMgBiFC5S5ExfVtAQDMCkO4SW8EJmwa9y0GTYxHhIQEqNET+P4EAMzWWLFKTOLj65DJtnj2v7Z9su+bW2Nan6xyQS0QjvNsIoP0a4pyQS1aIoMo7Kda2W57FJN5KI+teuR8pYUOCj/Bt9pwDADYoljoLsG/AYJQXAYAHO7KoOZGbAZDUJQ4MGUYw8lPCJ5rT/zCOMdk2swuNdxDpQ6Z9+AzPzILIWCEp54Uqgj6UvnipiMxwNfcEZCaaR5osgTsH4zLtbueRGBz2p7oI2W1usSY9SQ4ZzbDVwOACBC1l+PoN/vdV8utAYC4TFrG8lST1oA5bROROMfxwiRtwQwilsOPAEAlJtW7AGQIyJjxYWODrl0TAFi/qMPPHQossJi2j3MhM0SXM3CYHcHiuBc3qn4Ef9onr9cEAMqoQPUKaDD0+H6wAMFsXbqWKPmY/xKoWuH9AAAKRBVDIfZA72O+B0wGxEGH+j9qs2pFtPDW600bwK396kP1iaKZEgEAHLaUf3wAAGLBzABYmSwtx8UTOT0KFRqA//LvcU/+r3/65wQMPDyctRxhKmQQkLkTfGY+hPGspygWz1QahZilpC1Ja1fjZln+Y4ZocWIlB+G/pz8Enw0NyUSrYh/FnCzuoBS5oVUUAABueBZKJfjPfnzVoNOiLOHfvWCLRjTOQAXwrSGxWRQEdyRffMZEXa5gIvAajjJBPZm/9q72WpKZUuIXOMjIa9Xt2Y6cxuXbjQxM2otJMhoAaA9MAMDnwumk8gbJMwIAzfsGAwDFBj7z1Mc51zQICfQ9YCeQ5t8eAQCOLvXCx/tE5bic2wz08QFwmWLqeVbj4j3Je2g2JkljSgAWUZSwM2wk7qsAZ7wJ8KzTNSUAxi6fJJG4txZhmv62BkCvoXuvBxM9cJI3dpbEOwQAYL3GCLfxElqeBgBiqV0DsaKPKT7IonNv+i1mrrAVP2zGLBmrDBh9iQSEjEuOQyyjcH26hbfPq8k0S3vpVHtu7sW3DAA0/X3WfkS5TqVjzGmCen1uCk0hA8YNoFWwynN8NY8sTRmAtRKaIMCVTIGIQZoPX7WbLKBsMKEiAYC5gCYDkOwrwkN1sUFpiWsBry8GgIcYjU7co1wAgKhkXGGlmZoKF5LMFYmylqhxg+5BVgDUpwl6WlDCnaBscY+OZ1BhSpQ8ikCAIHQ8lLukZy3Z4I0e47YBEhZokXZLIMAJgg1j5GSYdkBmf7YfJu1t+lqCo3sGAEiy9S/ctwuxlr3VoVf3Osri2PpOKrMHfx1+t7GAv3zV4F37tIaBwNAAgBVG0/88hhmcFmOz3NAJT+LvzFzg0cl1siZA0qEsYGBRFYdx3MZpJTvO9MBD1Q/hy24Ltb00AAn4IvHi+6B1R0YqCDwgoA5gBGDh/pQA1L+v8pQMhmZpjOs5bTlEmWEAcH/DAFh0686Bcp4jlSgDJ/5OAwIJmaxqN4jS2pM25XpCUJ3TAJXlyyo4hkExS9HQquv4zn/x93gn/ilKAGR8dC9ZAsCQqvNJ47ldspJ1tmuwXr/q4kGGJaJTz89ySmfPdE4joFb5giAAjAJel3TlpbzYeSogYwmT4GCN7J9W4T7kpB5eEkytYfFtAMBnmcCnJ8b9yTY417fJ/DgbFpy2q6ANxCpYs9VYz1YlkJg03dfB+fy9Tut8NA19R//DjTE2wg6GAtXwEXH/egKAIV6aIfb7vbp7/AW+K3cs4Fxj67TBINmZdEMY7HOaXwRqYQL4vDwvBWf4+7zkHVRLoG024BEAIJGiaNRtwAHnAbUUAYddNQBIfJGFNhjCsLV5n2adWWJUgOP6SInHhjq4gdrbYpAldlQZQH9uY7uVCC7PI7K+sL2ly0/Qb1bIYWB4vx2M8W4iRgcT8BLnp6mBGC5h37BcFDv5dgV+ZwYYt7Hbatx4TdNkgtPaNltp+x1DIQBlTuVUlweBblgbBYhiAIoZcJl28Y3d041WmlbGBukk2wttlWlg/SHOGgYy5CfXfBDUETRUp5ZvOdrITOfbREgWuaJqQ0GnVojfld9HtzsPpEltKugt16gFEF/8vzsAwIEDFbkygARm0UYQh4GeRTbJ4L9eFhjAtSsYg67BwemaP/9uBsB0rlqyZZ0sOi/jQ0VnXjdoUZA2gt97nhar0t50kw21W+aw0ThS3MtkqfcAgGUVHJBhRapdLjQe6pyudTKgmSlxoAkDwP3pIB/6PwAACuwAgP5vAtIKjhTQCOI7hXETFqY1wkoa98x9ygRNHtGM+7vdIYNXy2EAgNai50igjQb/OVMGCIUwFRtfhknIgNTZQrGoxwKr80Wvqc4Cdx7EttU1bDyPtP91DUCyRRpQV403RTA9D/n+y+hEbpvK/vn/Tks0oW0KLC2dYTkgdfH3MQB69iq8BwCw9EbqEJ9tCnSFUlz3Xu6lt/E7//l/wAPtn/7pnysEWgTIMsBZAEAGUvq3zM4gHctoWFCwhFilAatBSx43zeCUAWAAEie1K15RusMROW2elXkp4DODYoq6ugMA7KywRgQAYGmjpCicO4WMd51xqrpV85BkwHBpgM83RmfWolBCuFjQoVPZYnseva3KWo6cj2EBEoRyhkWklq9PABDb7+k+J2JRYBgARFIOzRSJkExnIgCUAAATgdYKGV6CVsJt0inKIBJOi1pnEtcAQKftk5gVI2AhXEoAwD7rrSxl7wGALKLxh06FPgvyeZ7fzsZ8LqlkO0FANAARwanu75ZsaztS1uksQ1hLfAYDGF1AfU4pmc/VwFvZwB0TwPOdYDolOLuHpha/WI6nBazuAzH0zOSJoXkyov/NsldRJfcEni5KKAOKONo6XSP2UaCtNB1u9fu1WnUvak3H5VE3ufwz+pqv9md8yye7HQEAhFQU75RqUnXfQmlGL7N+YrTFXYHAJREZK3cGABIHSbGMw5gHMU5mtBdCLU7hUnyi3QdddS2tHCBHXAd+duoDrICurAvWxW4jvHC0zN+pBIDTCzVAHQDeREDlq+XYgUbmZ2T/yCpXBAAY/6sKgDJ+NDGB/ocvusAA7Dfz/xL2IXiqvq9MilljWmie4OwDBkAAAK9zOkKsJSEfvt5FRDmUcU8IuOjd/9UAQHUw1DTpem5Vq/uc3SOv14/mQPyzy/EEYTxsqsUygFwLcuOggkWqIOD6ZRv4NDUP4TDTcIoa+JavrXnjalWUn4SAGTwT2K2QskBejE5a6EPGVpP6nWJxmA/ZKZGUew1gUXsmyy0R3AAAGAQos9fci9I4uARAxio1fdbx9UyoMjfjFLVtMuEAlgUHP7m0UKKlkMYCgYCenP/gSYnqwDSVmuwlnOWsD+jgwbrn+aSuDZUCsL88KZAMkJ5p5lb8zn/22wwev/iTP+caEgDwQCBk//AVABjnczCoQLBGT3kMbKh5nfQr54b4D4AS/Tr8PORIKC8DJgYGAZxsyed8P4uEayDTQNdrlgEE4nQ2IOjp/qOadNFnC1xzZxMAc67FvCfZYgRbWNsCqmH33OttYv9Ec67og/QGK4Cxy0XrZf65n40hZs1AuLwVZllNNeqYSCib1TA2sxUESwIgTAbSIWQAIHQX3wjxZumy4Pqk8FT0bJgA6DxQ5uFrsn3xYRRx1crnWd9LHzmPZCQqAJIkbZYCdE50AJAYUvdPFlxa4WUXPINtMu8EvDIL8rPG+4GuoYyZ7koMuudkQMIEe3Km2AIBKmld/fya6ZPScgPIxtpSRmaRM8otGwbnqS+Y5SbV/3F3le7M4XrEGrjnAFBudFIJQAPEBNNVWg72kGW0WZC23lEGFUFkBsRsuyni6ubTcL/ZrbH4eLe9oUYNEcbdDYxSvC1ctV1UpaselhzcIMFRAMUY2eUK5ipYb2pV28H+Flk0xGBXeN7vx+EA1zLUBkFhuJkidopuD5Pf/WLsdttWHhA9PUVsU2D3/0cEiIMZwVrq32TTmF+wGLvtemxXi/HyCa5tw/8PMKDHg8MW5ZMDUDrH7QKRY3gEnBRv43i6Mfgfjzj0rOR1w3qorCtmSb9AxJJdLb7veLjwZzAqGKUAZiYO1Ng409RDPeGr4eE9lbm2EoDvJcyHAgCSEZWQh455suyVRb4NgcrKVypoBOlyE1TBTCIsHGD8GXUyTMWJ0nT87BQTejiQZOHc+OhiICNsAKA+dGXsyc4nA5Daug5NLPnzAMU7PQwIAswc8eAFgKzKOQ5BBBsJ8xj8KdKbWgqFdWUGBWjcmsl159G3zEJZb8UIaFkNM4NNcchBH+1+Ujmrd50gzApymrJwyqHYAR7WqPTVvVS7a9UDSqPhdiimKCoFkN73qGtm1jJY8JRHucVJp7Mc3/5Pf3tcrufx8//un6t+6fo/1gaczfBvJaTy66J8xRIWyy22eMV7oVtlWnAN3n0/OYWTYj2wUNgzCDoSKvKDdWO58cXoh10a1d4LkxSxAjnkEoCVCeOQPFcGxrvrcyqfE5h7XbtaDTlMyjMrCOQSCOmOpMDELMyfjXHuNDEsTc2MLrmgRRxl+c1SJtlKMXhMsOyH4l0nRsL+JhKqZgCZAQBNwlSaUIcIdE0GAM6cp4RQ10Rgid8FbwDMekHZDO6jHBwFYPYuAGhopp31AgMBMyqBSUvFd5bzO6OB7bUhvP6u06Gej3xgEoBneVQ3eg5SszAwRlS+wAAAVXv1M0lmSnh5J8I2gG3Ok3xlESH3OoDU0KmB0wES1k3zQ2zvi7bRNEjX/ncp03S8i2QF3cVSKeFCnJRcxkDQ/izVko7TKPlSnrGZAOJ/P9N8P/dHJpeieybMqj9XOeXD7eYGqu3Aue5ewL6xLh/wwWV0ra4xDzvmPRAJqo+bA2QwlncNChZ99zhUFTghyAITgAX7/Px2PD8/j/MRFNRiHPbAgMryZSCk5UCxA1TcL3YFADIYJ4sQD7ssaN0FgAM59fTU6XHKqQ0Qd3x2AeA3nTFOjBtR8jB8C+j+py0y/jE+eLFFgs7/BzCgjQB1DrDhGOMNWjaQzdN91ADgdBv7A3r74fIHoLNUe5eFOmlhua2u47xTGi0GQAAAPwtjIK09AQD2sJseguiGmxF9wDQDiV3zgwYA9L974BGksH7oDIYBFVby4t2o40Jq1ACAnGsIYAEAVEETREr/gYMIDAlrvEauhEeMT9qQ+H0q28qASRmPQjJ+HoY46SCQJ4QBgNmE1JUri06/bwDA9cgNpHswXz8HTwEAFdrYeiQh3npccTCiRmjwBP0IswJuNNODFrNxcE+j8mm2gv8gonIJQRoArbpkddutxmXrj7UOBuLctHTghGhxy44OigWTVd40jcw3VPK1mtqoIHw9SEuRCryCP4K1LIOpjTDg4nNeLAgAkH1/+sf/TMCBjp9qEcQei5AqwYyGPwYGAgEBAPBgUN9/2C0ebhx8hd81xpb3CSAVwQZMDYSKR16fgIPqwNXfjz1pGlUDwdSB3bPscpTDtXt9KWL4jPLtzjnBfyJYcFB1AMDXZXXeBnAxUgv8CQhO10gx7TN756FNozI/3bZ/QkPr/HQMcQsgV4JN1VgSjClO816RhXgycO2nlCkIUd3hJMBpkWYpZ2YIp9EN1idmvXAuB1orxQCAlSTv5PX/PtDEa2tgpJ+92dNVX38HBFgP+x4AkP2AM4Wrt9X583ftmBb8cyPNyLDvvlrtZskxbYqJD2GQFSvkTZE/SWx13CjrV34jMM+yVwcA6a7A88MZWMN+lMHrjJ61eJ6dbquNMkGnupJOxEyuFf9s6Zx8T+h2URmM/XSKXV2O80p8e6/95xnR2r9N+ZSOQQrNxdNqcaNynYhBIjQuAKskBQLsL42aOI0xdNjL+AWBBCIZCZfEANwY+He79dg9rRRId6rF0hMe87sPh7F/fjb9YxhuAAAgAElEQVQIuI7LEUIhXSgAQMwvUjujo1z90c3qf2rxsD0adGgMndP3Ka8DXNv2aTO2L9APDmQk85316kmZLSjTy5mZym6zGK+eNuNpuxwvNigDINAhm4ExDv6OPnDQT7fxOUw5aIcr6h+ZOwL44YBec9T0wVIsxuWkNi8yFaby4MN+eXHDQDwBgNuSgGG/v4z984l/x+EYBXzqSXPxXsfisve971Sats5ExXq+mkB3v6HxXKytqyAtllH3WfO+tSzEADgzdv/riye0IepwEgOATeOD1oNEkhfjUVJQCUMm+zwkC5AZlJAztSnsoMD7X5ViP611oWx19CnYITARwJk50r8BkPLmDlDx7CiggY8yTpLHG3xd2R85DTezq69aJQH1G0cvANEmbq9FiqwBJwOcXgG9jTE6i3iJp80HmegSo6FXAMmaEbHBsCBPMMTrno5HnUtc1sro8V7Znoc2xptAS2hOrGOJTaXFwYwAsS0AgypffRclgMtl/AwiQBoIoQtAHQQQEM7hUyotMOt3pwXBAIcK4e4it1+TqWLfMulqGemQdV4AOGP0tdr98nHjACAdrNeL7KSzbdVKKH0HvnY4nlxi9Hq2KRFKDMzYUQLIzHufS3Kk1D1L7b3o42TrXuHoTkkw4me3fTJzNmDWmnZLVi8B0IlN4uJkuQRZ/JgTPTsF3TU8uEgIyfL7KVDk4B531RgAqKvJ12ZnUglRZUGddr0JWJoxj98vymUArdRNeSIhtVgGV5OW19Xk7Aj134FPlQAYLjSOvf/p9XgxgNkf96VlMrA4JPne2rn+8HfJOe+eUh4V2dOUdZSwIt6ohRMfSRDVV69uBQbgWERHrOCsV7F2DrbLeakSjBNTT8WF9kZOiu6qSCmvuU9G5CtXgLjcSHegmC+GNMBDXVA6MXnOWWQq+iBeEFoM7I6hm2K6uiT8y/Mj02QjoLD8eTaL3XLcqFYnilVrQQAAlfDO2rSZcWCrr1oAAAcQbuhinE8I3sxFiGZwsO+e1gQBBAMUY+nn8cshagEAgLoVQfF0YHNv0V15OFLNKnOcf7IL/BWrQvmGfXDLlEwong+MI46Bsm9jg2t6wlS2Fb/GWe+LrQMcovVprJcCAC936/FiuxgfPK3Hi91yPG0WY7u6EQCADUDGGQBwQuA+Qwh4G/ujAMB+r/8/nxEYVyXKVjOzrvGCHtrddVxWoAQRaLEhcI+uBAAAE3f1b/eMJ6PEwboax7Hk+/PM8djcBiWTbpwAoC8OPGcMFkqAkXNfQFYAAGpoaVFz9m/LO9xfsD3a37E/df3a2ZY8vkPRqz4PV0aAQ/mtb7gxYcyD50ETjMyXJwCwSlgLo7LBtEiez4dxAa3MQCDXx+gZOgBQ4Hf9n2yKRyHbxIdjq9mlgqweamoXAxgQ3LbHoqevIe1L8CbwMJc5xlnfXyN/ef8ntY9DSEzHrdwBAwDAiMw2QR1gur+qW4Ke5/5Dho/7Q1+ozFKwYC8CuxuAOvr0VUAMS/IdMADXy/j0T/58nKFyd4avLF5ZUm85pBAQVUyWCtQdoIMEAWjjThgACAED7jtoaYiv8L6xzzC5zkONFvaBwJVxf9hB02yntrIOS7Qlim2ShohiN3SHeDQxLY+tBBeL4YPeALY6mqzjYGAwZJMjhfqkC8Sl48NOgmJgtKZZLngAAOUM6JCU4I8gFC2VhJQZNWwzJ7yOGcGwZwS/DD72FUnHAPebxJcRgdGrgALAhBW9Ss/WE7ST0WZIUKnVazKfGat+0joI92CeoJoSLI7mrwIAeakOAPIsCmyY4QrbEtDRGYAODJIc1mVKkl/GOhHy1nyWctiUAFsMZjMq4vULEGS+hInHOdk2YMj3H91h0v6oDLNkUpTVKi1PQCdeV4nt7FLwSWmAgiNN5bzAH00jtBgxJZxqDe5dEkxrxwnnGEueU8eR38ffZfAVVqIAwJM8LMaNQiiPRHWNSp79olPR70gxnulDLuZstDNEbsjQogEQA7DdggGA+E+Bf70xWqWz2IkswGF/YO33uOfdL7prLrJ4APSM/10AgAfyqwAAfj+CPTMglCYMAID8KVxC+k3AAM/y81gvrmO3GePlDtn/YnzwYkUQ8OppNZ62i/FiuxpPO9Rqoaa9jjfX69hfxnjeH8fz4TKe95fx9hk0PiYV4v5gW6K+v+L7DQDAerosruOwOo8b6Hc4Cg5pEg7HK0sB+LuG8NlYhk90MiLIqDbLMydC32f36cu3aMoOZ9Ni2JQo8je2Ibk2n4l2pkixWCRuE0gLITc9by1iqcJNAwHumw0AiJcCFfrs09ewFQQ+OkKCScEUSoMBzJkPAyAQ5HHNZDYiWoXGYu+5AgqUUv5LYIMvsA8fS4zDZFZa76wZwCCFFjZyCgQYuS1J69G18iZBaahXXgMzLtWT6M1HcxrPVCiXQGSmYm3C3JSLIEoQBmbMRvDEQfnj9683LgOorZblhLJPDdErBgDBnwwAIuVRYqZ0yKh3XyJcqbNP1XmR8s53/uG/zwPx0z/938bpeFDQN6vAKXoecNK7NjTsC61Nc1YAydmFRZx4XhhnbZpRq0VeEqT/VxhlHYsH9f/TEAwEBYsDmXep9jw52KONDxmmgBmxqWuuAQBoE9Ppo9o2Ajbo7eRaqZmTco9NLvUDGscK/k4+OEo05MFvtowARZRxaQFaCQCvmWwxUzth5oLgnw6UWR93u5aFaE7TBOIshNQ5H1GXwpyCoYKNyn6oYsqIBr9D1K/OyBzu1bueIE7pjIZopS2XXRZg2Xx/H4NFBeMHxjVMse6rhuEkXD2WEBIAc6a/73NvM58ljwgpJ9/bgVcBCFb11LOvZzZZzpiFze6EqanoZQyB3ekEmM6QrisoLwucJ2GezFqkPVaFqrQETzaWa6T5IPT7XCWA9OpLmijM484rnAt8d7owfwg0cJ9gnHsblX4XLdvvfQRXi5er5Y0HmKTByjKsJCbKNgDAgU0nMSqkRUOwHnjCQYOAviKFTwucxW2sNygXrNiGpdn1Cv54OLgI9swfj+zPvV5AcXLbFeWkRE9ZJWnP6unEfXC9pNF4eCB8cxZKfBUDQIYCA3SQvdMSOHU+qbRZpxxn0vy7NQDAYjxtbuPF+jY+erUZX/tgNz54uRkfvtqNVy9gDgT1/3UcxnK8PpzG6zf78eXbw3j79jzePF/4sT+i5IGlsSHQYKZDkzb5zAMAPENJ4MCC2fAQE54AAE4oIQgA8LmTNjDKY31KmoUNrtk1zGzA7gSoY8QZVKPSlDnAS1w2wNN06V75GwAQcRrV7ZYOYREGwYpxUf2fOVbLlrBuMMOBrZRbiULl1KegiqyfAIBz5cUGAABgrbA+XOp5lFq0keWv4AyX3RCguzTsCQcjnzGAKwFAnOTm9DGO8uVlghq3uQYCP2r6EPaNlTpKMqrV7XsADhTzLWRPeyJNNRmWzByoiYQpIcTLINvMpQ6OCTYAgAYADEDKCzxSyshE9rwI6FDpEwCAwjMAUACwENDZulZNMk63Yi6u49u//1u8hz/77//3cXx+LgBAG+HMFPBUSLucqwQARgFAgNa/WMPQxDwR2AJE8EwAmEjrlGVPyPzxGHE2+HHKkhsPAFbQN9k5y/xHAIA7neOEUWALMwPfCdnngjrnUDIbE+GQReCXpTH9TWvd4+ySDbntyF3H5Tz221ET7dJix+91xzXOR7ZU2g0uRjXRGvjg1TqUqJH6BwJclUxnYDY7U4eygvkNZT7Svva4KB8oBQ6xsvYhQAmRE+DBRroky+6UuWep9m5CPCq82BYmxk3OnMo5sYfQ5RCKvejugIl3yq2PYj5eWAGQBLdO+T+WADoICEB4DPz6/6p6GJjNMkt1qHHraR/TKrdKnHJQxPmReRQSVOo0LFaIMUkUvMp6cwhdgACfn82sqFnqAMAap/sOutnimwSqMxr93pAZhRC8Td6E/kVaId0DDvNpbYDy1JAvAUsAtlTWO3v3j0TE7/5ZfLheY/+OG9o4hAGsGlZbTep4oPD1/xMkqFYIAIAAvmIpgIGa7nGaAEcltu18E9CZ9YLihW+568kQAT0CAC2kdwN+Mpg7FGVBzFcBADI1/kd6s0Bxzwl1WjTMwJgd4GDB9Lvr2K5v4+XmNp421/G0uoyPP9iOb37yanzy8cvxyUcvx8cfvqSFI27t83mML94ext/+8svx+RdvxxdvjuPLN6fx+u1lPB9u4+0eBzBGjgoo0bnRinqKMFFPZRAGA7CSkdAZ2QxoYlmrsi5YQ3bUt05nPdig3t5lAHKf58KLsmWWU/hvKCEUMz5BV9GVnkkgwxtrETg9a7Y+IbMjHOli9Q4AqHOTPS+AIdYThKEBhvgxMAAsAbAVTWWAlATwWX3zyrRjrjTree5a8IjndDSA7cFzphManeUMAnC1eD0PGkJ9m+wEggw0JBfQ/zCYEQOwdj2eAsDMJ/A0ujNqmGADmo9AgrnaCmv6txmaHA7RZwCwYP15WJFHBBcAIObTs7YCQHV9AwDqFQgA5LUQUJfe/Yj/eNzbhAn74du/9xsMEp/+D//HOO0PNOm5YLgMQYW6B2jSQ8MYiAIFJFg28+wA7Sl4ZezGAhoejqjNTAKbXkVPhBIXcNwG0zDxXABsDCPpJAyjH5sRUUClgxjvGmcFtRjsYbvqGXE41ZJWrPG+T127XAwDAKyaj3mL6FtVvq+rMd5cDwIAVnLHVIvsDe6AhyFlvgYZoVbTZonRJVHWl5EEmQGIUn4GOgXn5LXcjWe1L8cGWxVCJSd4y6STqb9Btm4fETurAlRjumixDPZEKRAQtbsBgK5L9XHtcfsMtMRgApZZWqi7U4yU04qUAFrNvmfX+T2PzEDR0jU0657BuNMQOGhHz9HLELwu+wxUZxgHi8FLJeWgNmfC/H6JHs14ki1CUpVj0joAJfml2JUoHiDK+hA8Pw69MuDC/6e7I+/hcRhPSlC6p9DLCACkiMDup3gHQB9u4zGsEc4tbLbIBABIRL4i+Kck1ONlvnXxUQAAjGioJTGVBBTrXnjQ/hLx6BBXzUcKeGYLt+U4HtAmhpuOA3yKeyJkVj3WbVsGAOoZliobuVZaiPuDjxBJTIACV1iBvCF+1ZnmV2kAUjjrswDSLEtakE6GeLDIZm5ju7yN7fo6Xm7x99P44GkxPvnoafza1z8Y3/r6h+Nb3/hofOOTD8eLJ9Wmv3w+j19+8Xb85V9/Nv7msy/HL1/vx+evAQLO4+3+Nt48Y1zxmu2OiGUQZcfulz4CeKaki2USg3oy/QTwvQADyGyCZPEcKGYz6XY9j/UVAEDLKZtXAsAp5InCpGtr9CMCbGzddM88AVMGlvg5CV1LnU41PLs2uLzGam0Ea1aDrTumq7ghKIwRAGBrpRkATuEjB6agHgAQw54AgGcEKNtOqz1QB1fqedWOxIMgiu4EGqmf5S4nAMBSgE2ApPtRJzIDCc5vKKOR2ZoB2ESQRz9/dRGoJLNg8D8uV2zFCf1IERKzM5UCwowooMSyeQq/1nAScxugJgSqJKUMKJPYJElX2UoAgB0xNqJAcFQbUIY5Tcto+exDS6HXQKL5nd/7Dd6/n//j/3OcD0e68nGY0PloBkDtfgAA1FcYACBEy91MdU0cGeuxYScEQS1YGTI3EVwpO1ysbgz+AN8L0FUAA2Br0AaKDWAAQIOaMADOyBD0GCDxXsF4gPK33/0GIADtewYMWBscZmRKFc+Iz6VbqEbFjW6D5W28GcfBTmR3bqhMIL0GkqD4ACRgxhJWZxI0QepumiZmYaIyNE1Z5mzpmxkZLcfdh581pSBkS+mq4Ur1j9ZpAK3oIAR2Nd00wYpQzQlDiQMbANB+kUUzAcAJTiY5nxVt61pNaz9m7Qki1IrdOe/Z8dWitLC+8/sbte/CPwSPwR8VcFtAw3vBOfG+8oH2e/b9HKOOdag1KKZQ+8kxR0S9jj93h1nSNJX/vqYwMOUCyDkja5WSLKaGRoUufG7ZjEFP1drvTKP8e/3+yFrCSdPrlXvKLa+5F2wxRvD3Olf9U103PDddiuyxs4K8S10dAASALD5crXSGb5MN88kblYi6x6H9CsNU0kNs1JJ6F+raYADIBJxFS0qQZdTFgJUAnqEaOKQsWmCtVIG0168oWHC705yIJwaiAwI+hLSRfIUIUAeQqGGWdIG4sGHkHDJWHvuJnn8AADAAu/V1PPHjMr72ajO+/vHT+HUAgG98OP6db31tfPMbH40PXmrM7Odf7sfffv56/Ov/96/HX/3N5+OzL5/HL788js9fn1gGAAtwukDct5i0Pg9LU50YR8leXYEAhCO1FKpF6djocV4vxJjsbYci9EwvdFqsPgT81PtF6ynpuP+eCQDwjCTyVG9vnL0Cfh8BACgjdQNcB0pU+v4MMlI5hsHfmZqcFAUA1BIqESA3NjKoBwDQGQCUAtJVmF5wsUeiyACI8DqghdMmR/0KzJXwO6ABUaIlapmDgeQDQOAHxgpAhoOdON12rAEAluuxBevhoC2zGgMAm/eclovxvFqNSx146ufH/AjRzRYPcr3bOriBANzX7Rqq/6kbiOjR5W4e5m44qJkWFOI1AEAGIK59pdZXO5/cQ2zSZROr7/zeb/LQ+vk//r/GjYEfHTBiATBaWFMHJwBQP4Xq/zbW1pATTtPBc5ZAjwEK1OtReg78flK08KdFnIJrlAEAFgcA19MVzAuG8lz0gb1vKlb0t0SZ+N7r8czrBe2vMs1i7DiMZdqeqnUwTduzb77GA5vwpsJ/dRtvFifaScf6lwr3Em2qC4OMGhnPpq634Q4CgjouEgTmnA5cP9a71uU91ctDmbcFwmohM3fXVqk3wVgiXo8stnDPx5dTcWfQzlxl4KQMvrogKOSGcFDpQgANnVelgqwE4qsAQF5r1pM1mTIMBF4gHQLpgsjr5jXv9Al4S9WFEdpX/AifvX0ReIYlaD6yEK1M0XVQaHGMDfsjANDplATGlprdAriN89Ya1HMvC2A/D1xTACfvI1tKVVDpAZmsiEHDHRvCrjffP+dwaXv25YmlpkulBgDhTI3YlsnSQlqm+IVEi1BlnYf7putbjMW/uv6rrhdomEt//U++9ds8tD989Yr0OF37nTHFdQyUNkSAaHWjf/jpTESZG49foJ5rW6RmJr3nFDPouc2Mi9J+47NfU79Ti6GxAHHP4iby3HTXydTHPZ3B8LpgIVCX40FKRi3KT7VAQqvA+vTqNnZrfFzq4+sf7sbXP9qSAfj1b344fv1bXxu/9s2PxwevNGXui9en8TefvR7/+v/5q/H//dVn428/fx6/fH0gAHj99jqeD9AKLMfhKHMg1PZlGkRVwrittwxKQHoSVaFrwU5g6Jo4n9kKRecuZKpbta0xpl/OYwuAU+NB9UhFw7l9TbUUj3aeohptALA9aJ1bsBtgajXUG552Pjm7hQFA22YYBgAAsz+uucnHfoIAqOtJmxEAQOgmABCjJ4AzeNDTe970P2uToPBw2EX7whZB6yeaOErrS+ULDbU5WeOH7H+an8Shj6Y//hlkeFvS/1L9M05ho9+wFjYEAWSWmm0w6H6KABH7lsvxvFyNM9djWr/gF7GR/bIz+/g+6BBIy60sWOAToF5t3BN5EmAdRPeRDCiIimCLHSwI2rdxQwnAADoCwPTyc3Q0kw4FJfqyow3w939TToB/9i/ktY7gjxp2AwCw6pWQMNNCFPojAkyN/fj2qAMFgBBrBqUreljI0wH7Lt4bBOCeIIfrwr1+Qv6O5405BFgD9q2nAJKso6h4ZP+Ye3D19EPxUGBqbIzjjCwWuskYk/GS2ud1huwfYgAWp3EBMJJiwJ4OeU6ZBXA/XZNiPJ9HO55faXuNTfcMBGC8lM3Zf79VzGkIZgaADI95WB7oBrjIZFm7R7JkEMCTUKy1ukEiAvTPVctXucLdB+YAAFmTz6M/gX2yFfeDwDoACKBh+S/dCnY8jMcIEhVeavMHuNcoXD2Ibf4eBn+ai3VGswjOuzil4Jx77tY6s4WKQWI5EvDDgPqUJECiTiOdZsYFvPcGARxmBBCeAXGIJa2dGkJwmZjZ4CnXXSZObvtOkuB1o3vNvp5qo6zrMh7jGs4kwOiMHOfCANzQPs5YYJDptfAX13/xTkzvX/i3AoB/+O/+hwqKqNvSyle9/uzlpne9bG6XYzuOh+t4+3wc+z36jkFhy2AH3QGeZG51q44QxnMb8sjxTSIdvm/75uMACTVicCT7hD65jbRm3MmQEZfPgVh+GJFsYVUss5tZivDwI9w6MwNo70PtH8K/p+1tvNji75fx8cvV+NqHm/HNT16Ob339FVkAMQCgbjfjy9e38dlnb8kA/PXffD5++cV+fPHmPL58cxmvn9ESiAC3HsfzYrzdoywAChegBdnpFmb3pKS5iShuw4FrVT7rixnQgvYr1FLVOod7Rlx8Po1lAq7Rp+pQAhP2jPOgCE0pVEYt4RwIIA5VYY1+Q4ortU8usqiw00alk6p2JLJRZZ/3qDeLTV0kUiBHGc1WGhsCkSUfEuzQic6Bn/MAUCLB76+gHTtjCwEJCmTGwnYguAIgOGK10fjJZQYDxVj3EpTgNcdy7JZbDVBxX67EZZoJLwpzzrnXWFpoZpCtgfpfjdN2N87NQQ7BnC1azExF+YXCw9d5kEdIBOvqtZgk0f/cFC4DqUuAAIB0ijQ1nHPF+R3Ktqnat++C3PoEDsKgcRiUR9LG7+G7v/8bfP7/y5/9BTNqMEiX85HZv8oAYAFO7IqB+RXbB8GUWJCIZw4RL0Db82mvsgwZIPkzk4I96WuaBmdmkdevyXgMd2jddEkR3R8aQ6wxwDRIsh91sif6FRwxS0Ctf9zXKNEky0mAdwuwgqTLMz54ERDSLngcF07Hw0h4ZFjbNQSqmzrgEUDwPvH+aJzD9ebZDTzQ1R2VDFHOdT7G3aKc5KXEnBzq5T5zeoBhA9i9MwlS1erUBpr2Ull6mzHge5ZG477EoODF88EBmZ/ZjtmMahKgPN9B2oT5J0I57MnHEkAHCBVf8wzyO1tverJ++TO0tkUaqGUcvTowmLzZKh0vGStfuvX5vtRnD3nzo22lYlPtEOmCNfJ5VSxCVoxb4Ev5H6pUWRRxQzHQ/GExKmz1tCbogM4XdyXxHvoaHc3cRSTtQN6fnrdKaWgFBwuie9w8b1xik3h1trVnGmQMqgAAqBnwNMYYAv3L6//9qwHAy83yxvonNrZrIbLuRO+uvO/Z875b081LBwGMcOCvjDeDFhkcPstx2KP97Tyen9GWhVY2OQSeIXqDCY6WqquHEHVJMJjsL606pFs5F12ZBDOKeHLGECEggOpP0KMGABTK6D2TNdAZooPVLUB1g9PXi9dGbXJFPxg6/6H+v9tcx8udmIAPnsb4+IP1+PrXnsY3vvZifOOTV9QAvHwBmnc73rwd45ef78df/uVn428/ey0B4JsLQQCyf3xcbptxvCzH8+E69sczJweSU1mux5kITsGcw1xMvWYWAhY7WJU9DyL7oHuoDHmVCwBANUjYPMJQ1vOyGUjYY+zPbprAwb+jQl+Oj6CuGbCpfvb4WNRcvTH1WbVfCc5m7TFZgL6uIIXPFB1xKh6Ai0RI06YT9VIcCs7+3fonBijDV0SPMms3F14HCkoksMIFpQ9HrAWsrS+iFR382d3AQSkSj6FuvLaKHHX+3XJHOrl3vpAx4rwA+6cDZ/H+4XdwuhVr9Zf1ZhzXa34tVB2ZgND/0q+bvlMWR5Gge4XlLyBXwgAAlgBY07feIRQnfdcxTliLm2Y8FIZpWElq0AUAuJaUmVDrQBCmwPsPfv/f4/P7xZ/9S9XWKeoFAEBLIISAEAYaAGhWFUto6umXwvp4PIzj5TTeHJ8Jukj5aySDWQD1XSOD4Wq8wSIcLIfBOM9TTAiU7XDGEdP5z6WhGtOdLqI4DuaQbeOb+fxs3oQzhB+s/Ws9i0ZWGRLAhWJBAE9GHN0frH2AABy6WePsVsIAHQAri7UYXH1NzCB98HdNUpjtCsLs9NHPqbzj6yMlmc4WtRxmroIyZ7CgGVGc9kRnx3QkPd158VcG7WBf/eFOgPi7W5cAGFTqulrLWA/4jwBAJcVZgmMNv/2p99v70v37GOxtshMGRXVvs7yWA4RG5zbG3n4gAAIAmEFf0eZaBHFl+2IHJDovAOBrLRrevh6q7LQZDg7IjCWxWi5mdbb64Xw4UrzsgXR2mww4jQZKQFVaFPKuuR+cZor1HkZnlmJw0Rymh7NGKg3BFp+//HeWjsBQ6JmotVjnbsqP0CMJlooJKYthAAC2kdmFU6hGBh5b9O+jnW+9GC/g6se2LWRGQGTog8cmUf0dTKEAwGW8fQsHPLh3od4N0dtiHNDKxiwq9UMBAGQUCODKcISomDW5+El6k2IWZMS6laFIkhmwl3ipWqMrAQIAfB8RZjnz902UmkpBjJPydqjtCvRIA3ApFgAA4GkzxkevFmQBPvpgO77+8Yvx8UcvBxzwxm019ofV+OLLw/jsl1+OL77Y0wMA4r8v357H83Ex9tBYXTfjfFuNw+k6DvD5PzsLX6zH25NqngBjacOkaRFFeWrfAQA4YEwraCZkqhzwgTa1xVjj/vkA4l5yPU+LXMNKqJ6nytpT8ZJZYlwmgrTFRAEAeBYcRJGDrQCGa42eUsVF1SitHvyF9BW0Mut6bdc9maSo/RDz5BOoJNrxREiDaQE4OfGxEyCKaPfRA1CxlQG2lxDJYV3h/GYQUbDBD8V0BRxCBwDbBURsYQE1CZKUqzNQ/F5NUPPcDJYDYCa1GdfVZpxXBgDcnB4bTBCgjasAJBElmYGlNQLpbLjZNIitgDIB0lqXw1kEbXgvoNPJAnBoiA7uE0R8ac31vZu+/ToUGAt4r3XA3AEAIQ15858PBgFArQCW57HDWeBhWCjf4LlB60NDr9N+vD6+VXDkkC+cBxIDogzAwwAbxyEAACAASURBVLfNv8Cz0LoOKasAJgGxqVTqNITiNUlRn5Mk5PBnhuVxsFznlDq49GTHNOJ7ilTU8SM2x7bHBgBgc3AvyQ7BktkiL/4eti0j89e1YR3oMU8AwHWCHSaeX77y/lzHuTNwBuMwG1RU4wzV70kGl9Jb4iq+LgYkIMCZvK5kXC54/h7G04KpymIeQtSE1O8DAAom7wZy/AawJTx9W0Y/g6U6lN7HHOT3K2YZoBpoJOALlN3/yXUINL4fAIgatyiWhuz9+nXuTbbA5rbtax0AaJriI3upFIb3r8TFESLOe4H1dzwBGHoWQhkrTRfdlAtSgsqzFgNwG3DSLwYgLEo0BF8BADQkiAV2fVAD5DXk8pTKMDpvdC7br9CDgxYvt6h0XsdWZ6dEYKTCEHywUUFbgA5H7XZFIEBG4Gk7Xjzt+D2kIdDLf7iON29O483bM0HA2z1q3zca4Rzg9lebG3SPTEDwWZPthLIiclCrg8zLeLDRED/qP4GAmkJGMV8oMN09ZTsZ0HKvugw9E5dA3PjVDgEKSMtWv9QBgAUQA4A4/+ppjA9frserF9BEbOkFgHuCEsflshlvn8/jy9fPvAfPfO/X8Zo+AEMAAN360EtcoQfAsCDxGufbcrw5QKglMx5uB/al25/fpiLQVzwfjqqR4pDzw8Xi2mEJGFHKKS0lQR0/AAs4sDQNSplsAgtVzGyLin87nrFMcVy41JjdIHPv1hyO/NwBgDN/vH4MUkD9s6aHA4QZrHqRWZsl+yRzG05MpCGN63ZEwJglsatxvMrKlCHF7hXMiEx+pFRFaxcN6myTKgbAAldsKDZb4lnH9Megs7kVRguBa15vtyybQOwDISG8FxH815stBBnjgpkCcalzrqK2SY9ZoXhHmb4Mh/TB+4IyAvAwAIVZAPw97o95btKIQbAq8xesb4pYb9dx3B9KhDYdOlUKALCik11lSDo4vvcHv8kn9fM/+wu28CF1v0IDcAYDgBLAgcEf2TlnYNjSG/S4AMB57A/PY386jC+ev1RGjYMQH1Sqa6IlnyXpemVjZBiLAcC1aGyxWg1lAc02OJs44ZmGQare7+R4BrjpIOKxz/NIDCKyDlolEwDMIgEDOb0CkP1fKRKVBfm0eQ3jpZKcsipl/xaoNXCCchL7ub1HaqBNCVU9+IflDwl4CWyYkS/N4LjNz06KEVGHWo6GJLqSZOgEAOcDf3+o9dD8PfNPiO3Bv1Tr1MA9huEZlBHgVYF6d0Isfoptus6Oizlo464DFt6nK9C67l4JDmzJcgfO5ckA1OvHhwGAfzGdFRUUM8QrQV38Qdc65Hpx4nJYVzEanQUQwIqXgwiVuNO6nXe5HPsjEpj7abp1PyBSRQlaL1UZfGcArmuUFaemJDEK64isVpUA/PNmAXjNrJXFoG3qvHCdOmMF2DPDQuHBjpavduh0vo4NAj7pPfXuAwBAu4EP6HfQ7obgj88Iei9f7MarVy843MdWauN0uIzXr4/j9ZvjeP0a9e8zM2AY4eyR8ULJHvrMQ6vxprPsynfArQ4ZyEK3LtCIM4VxKmORzAL9w9jGHoZh9COqUV7hulG6mYUuoyTFosY8ZoMg6ClhBAQtAEsB69t4AVfAp+V4sYMLIKYD4h5seb+EHLd07nveI0jDAljKf7T/7U+38XzE4YGRprIaUh1RdeXLbTGeMY7R0whTK2VbWvzE1ysesBACggXgkBDSuRCpYR61BlIkk9B7zQYGglXdfFqMCnmKggRTovKDDkBlQKKdxJQAgElxLBFVDc/woVG1Q9fMAi4CAkKjq48+h+BadDbp5UyxU82YQd6tOz2DnhtozhrA0bNHGw7b+wQAcKAL0ShIKlvQ8wdTEvEYWAAerO5YIOK39oItr9SaLMf26YkAgDVqioNwiG8JAJbI2EmxqQ4chooZqcsCKltgb9nwx7PsVdJYceATtCRyA8TURvwdM9zVblgUKQGUfA1QHmL8AzNx2LulKxoKj/INAKBITCdQDEe+9we/xf//FCUAt2wi8BMAsP5/ZGkJGoAnuHpCB7TbjqedWmZBi8PK+/m4H1+8/ULT5aL8B+NHJkAfAZJYlwIAsY7mgx6X61F1dbv/6Uzz81wsxvYJEDeHb7OsdYlIRjea6GaVaLXL6Xf2cb2en04rZo9rJZAXmyI/kDltL5krfr+aKb21fI1YWxgRznXTugsUEZwVZh6G1z5r8QbD+HlpnQRoyaimz5trFoErq0qAQYOnnN2jHHNCl0KIX11fsvW0QYaZ60r8BD08k3ZgPOTjYAAMAB5GxCfYdgBQoKMp9R9/Z3+WxfIk4/U+nRmunl8odSY0blnUogDbp/NDcfFdABCC4hHjRPYJJ1IGyOrU0D7JntF7msG/l0foY4Vn5uw7zHIYE7zG0243b2/en2MRz2EDAMEU/9YWr6TnmiWAyWy4RCq6rLqi8O/SKbismJKNB1lJW3UbZACg7t8swALIpU0uamIBkP2jReqDV7vx8mnNoAc9ANTvAAA0CEIQg2Xt4TLevD2NL788UBWPj89fH5gJvzUAOHBoBoayKOBSU8z6VgRY2sR0Xis6bYpCMoktvYBSaoJdcN+vBTihvaaISxlBKJIgWdFxC7D4dsFDmweb8BiUkPmjJIAZALAFhj0wRYKwAoaRjZ0EB937MgIYNf4b9RAwABIAAnWIoSGa9cztRCEQAMBynGCipKGsNZkNC66G2tC0Q33yYADYH29qf7NcDUwTXqbO5eCvDN0MgPlWlgFcCZrHhdiS1AA584FqdAlW2CqFaWttAtbU52qxsv3Fiu3UNpMxsbzjmicDNIVs1gKQThbI1NQ6Bwu/B9VQY9oS9XZmVflwXSzGM2rPbCfyGEwcsGiT5JzsoixYpyXQ9DxvAAACRA5n8qZoEwXVX40A9ETQRg0A1hgofdSJWSuGcx8C1Owz1mXrsFbqTTqiOgLEfNgvHPqPC8CGgj4BANkB+wGUW6GFsm4BFQBgNVHCvdaHHpvgaYE6PQGyB77/B7/FlfBzAAA0QXp8MIL/7XJg8AcIwIwJrHf6gew2FNQCMJ7Ox/G834/9Ee6XYgBg2HN20KcYl3oAeUJwPdpfhAydW03JUFwO0ovYjQ3rhGvF37jZYlaHg2ALLOpjZ/gv0RhJETIAYiPYImymoFqN6Sc0x7UutupiwWtJOpIZEDOAEwD4GmIWI/c5aKXQKuoM2aUIeaXgw0mHIphKYZz+KCCMr0U9Xop1M1/JBNXepRCgfejBVbHidReA7oX+MEh10XNo+NT6Q5kDIKWEESVdgpDf7yMACELgWrJOBe9DgSqfJ47g+eC6d75aOgE/Yx33TtIekjXqMfynhHW+I4Tc8CGxE6JuwH0JoGuJ+joSmFAbbvZFAHJUTEoKphgwDEDdA0+uJDj08w5Y4Xvk+hAD0AN3PVucW2EA3hP8E8zDIPR7P8GOko1k+SJlxYBHP8Fba8As4DfGYrdZ3CCMesKsezAA7s1G8NcHqOgr1e4QvL16Aep/M1598DQ+/OAlDwQGiOfTOB/RBXAmBS4AgD74w3h7vI4vn4/jcLmNI24QAgDqmBgNjP8wwS3CHa6SWccTinb1nxmv273Sx2qaOZS2kKY2PBGQP0rg4sWvmyMaGifRFYJEd4IwPN8EACAIpDEQ7k9NA7xRCwFzJGogfDPVtgUKBu2Qg8OAXnOYz20cMCQIlKhYydr8SrxQFnDNl0pqOX3hfSgLLU0xBYDIQlNzgnIRivUXeL8GOLlfaoOuCiTXjZTBal+LwpWVoTYvG99H9iSWw67DBQzUaxqg5WCcoyzljY7AD4qVQCP9tTzgpUamGBAW0wzCygRn1uT+aGd1cm2bACDlCG7axWLs0ULm7IwHK8eeTv/tHECqKWr6GjNRZ1PSNaZuMmdgUH9BxTpcHOXIyI0D0R6DtJT+29W2wBYtgh30xVp5+JDb/BL4qWdgkKMVzoAFNJwWAQAU/KcxFFsO3ZaUTgq189GVizMsNMxnMgAa6xvv+XTTTItYlgBugwwAsweXACAAROAHEFjcTmMJoykwgcuFDZzkIofXRwngcDyMN/s3snAm5T/HKMcZkuNM45RGi3Hda/XOQ/x3Kk8O7gkDxYAAMEUUjyWzcaBRG5QOCFwT14nFnGQf6DY628ACFAgWXboifFgDEEhQyQTE5aHU8pMpZ61rTc+kebuTUyrZA+dw5Q//bwh7t13Ltiw7aMx13xHnnMysxI88ICEhWyAwEk9IGFEu84ARsp3wAB8B3wIf4Ne6gYRE2QZkxCtVwgXigb9wZeaJ2HvdF2q3PvpaJ5KKVOSOE7H3WmvOOcborbfeeuuNdeR7pn256QA6/SwVeehiJT81jlZOBdYDBAQAvGtctNoGDTi6cU5YUAJYQf8EXFxGGJlZVpj1cDETz74GPEu6CNBdXDlzXxMElqAqACqg5oyu8qGPqrAds1Q7fQx6F0BlyriW9V3gv44758sWAf51AGC72jLOVCfFvEMpaFqAp/NYgNLgkKNddNaECe0AANfKEtYLqKpAjviDkmUUoz5X+5ooxmFiqnn/SVSkBKDSKIEsu4vE5ArHiUkSEDFI3MLT5DHGp60AgHqzERzFAJAFgC/+bkUG4POnPQHA99+9je8MAPDW1+OVAABBDz74X96vDP4/vl/G1+N1/Ob9RABwwuJGiWG3IwgI7aZhGEIohpR6IEXNmiHAgZvRrrnppA3lJJcHqMU1VZckd7zBc4iQ5qaj3mpckBdDTGgKGKpYMB/ITPEbjABm3u8wRwCTAm1oA+Qs1Kcavkx81hT4oSTwfrwo+F+QucOhTCK81MHFGq/HNVbIOMRBZ3OUa0a3GgDQBtee+WyT02GCQ++A9474xMrn0OVxq9IaMPPANWNVtGtwEPpQLObsIROv8N+h4CjOfEHqpJKibnbWlhIAAUBquukcZFDFcCjff16D2jeSASjAK+DjwAPLwZduOoTaUKvVeAcrkrYqBGyONxYllv7cHB6ieCH2lJ0nqwZhKLjgppNgBJh8LWb4yubphLi4vkYnuo2yXPdxM/PPb3Y/bKkRYA91GytMgxwP0yEDAGYBtsD+s4CGmANmWi5PaM6BsketWYFGAQCZcT078YneDEuAr//xf/Hv8SD4Z3/05wI2HgCk+v95LOgAcBcAWAA8YpwPeG8BgOs4Hj/G+XIaJ7QBwsoZ7VbkyBOILUg1jc19YqUuPndaFTmsyKJNXFMxADgcDc4S3HAP005FfYEd1AIA0icP3QHMjQBIOGyGz+PbABh7n4ZJGV4V1ik1/ZcgXi6DPpAJALCOPD2QpSCW5KaynmDVmIHbqDQqYQNbL70P7OwDiCtnXkunAuml3IYoAeB0ogsPIACqZCj3L/eL+9YRk22Mbm/L3yUjxvtKRDqd+HpwEos59QG9Xp3PjLUyAXao7JTYnkWAyZJ90PAL902EHmFhUn5kG7c1Iz7iUn7TkZfa/7Mzal0PB39BhSdQQ8DoJzV7mVQCIbvB/T+zecEpJT28L8U/qP2U6zLD6loNIu/PZAwMQLibFy1CnlOeyysDoJecHSsyqtJ3UVNUAMBdYgVFlrHsNmS/qQJHlkvRHxW/QIUABJg4pVIAx+O+7QgCPn86jMMB/bIbZlEYSHLFGNwThEHIfG/jy/tl/PbrhfT/l+NloMxNBTruHg6+EjE9xu2EWmOmHOkbkz3gQnauZ8gCV4NY8KAYtNAnDsrPQT9+DgqAuhOpq6eOkxKAimWYhcDdW3bHqonfWQ7A4YryCL5qVoDuDX4LZOBram5gNWT3e7qA/tc0v/fTSda+VmKyTs1WLgWV9Wrv9qmYuygzCn2oAIA54aEu5WvPj48FdsU8gGl5yuAIQOSFDIQbat4ruZTVdOHzqgpyr81vUCHl+qyLCvS45mZAk64M9qdb8Ekw68BfHtuN2g2dhvsrYyk9r2RgVM77UAWli3+neh/rgIhWyvwj1fnq7cb7MDPngAMdWjiAiM7t0gUh234LDQeybq2PMCFq2w+lqGuUKn/W9EnnAwAAQIzVOJABEK1WLl72qmD7Iihsln3S166eW8020DQ96gOoK9iP9RqdAHKEJO0bcyDP4sja4cFI9fnsA4/6P50UotjlzKkMRff477kN8J/+oQCAnimyf2T9CIbSA4AN4Lw5Z5mxC1dmqHV6RucAGQRli6aYGKjog+BBOjIJUssfQC7XOCZqYvYAPRskrgSDgweDQJvWuzAA1HE420+JL23CpId9jrCW7rIYa+x6kO4PzlfWHscV12gwzb3j6VsEoKDoHcAqwy4GTUZFKWmkTJbyZTQAOcTTm18953Gbc3eG9p0ZFDpoiqmsLug63A2OHcApiHYXALP7BEnva/owOBqnRKBVrmjFsbYJYA3s5HUSwH4afLTmWaAIQLDlskCazoyPj4+iwBUuBewDUKTCd/D1ufJEozto8VMaCOR1SL2zj96kptmg+CbgPSBKTVkggbS+4mHcMsE0JR8VSiVjlrbDkmYDsWk4xNc3+1Jg1CXGaIhw/mQGA/YZ20o9NAqlyvXObHg3DmqAq7dh1jMoFmZ2tySBivW4PuVkgVWK050gG7DbLphPN7aYOISg73YfdgQw+wVVKiocYOAT6P9Ph/FGLQD6xYVC4c6F9h+1uEEBj6CvGvjH5U4WAAAA/bYUazljFGq6j9vxbLMyIWeOCmfE0leqtS2comug660CABBnueaatg0v6BzHKgukLcNiNhvmsAQAMR+Cu92n4nao1h4MBxKY4Kz5NiNBAACvB7MTHARQ28v3gL3+nOZ3r/59qYjVmqa6uBDIcpdffB2MnMY2B1iQomd5IQp+LDqNosVhg2GRkuzpcUuNbBGSVbRBp1bz6cC1cp4K9twPt8MwoBkAZFIeN81LHzbPEGSFfqaVddeMbcHyAgCM8M4mHMDSRpUDJwepeunj3qYacoAImQ2as9zHCWug1YM1YdBKa2cwolY1dAXGIjR74ZAN1zjM3BdAon4gwiKtJCH6DEUS/Y8Qt4NK2cLO2W8nrwAEne1+b92HafvoA8gI4HOi/r/T/IDN3rMpJCwkYVqzCNIW56yopnPOEkD3AIj4CgBAB6xKAniMf/Crf5d//id/+OeakWANAFT/VP+zJfAoNoAMA0C67mECTgAA2wcznZFWwK5WP+SBkG4esRSyHeb7VeaKNggAN5UGCwAA5BMEqEMgzxBLO+U9rmGzNsmY1ZmU+rva2ATAoitwO7EnauLA4V4OgDAAiKpf44ATDnQEd6MdZvOlY3KpqgmP+bmtkeGRZlCcLhn+vCVAmRKKa1F5bF3OherwUWdMgXVcGRmq5z5+ZqJusZOW5VnmV6XyypqTLDUAYSDRAUCBi1YCEPCdbW9pv07f+/l0Kso64SglxpwNvXzxGvy5ZhO0HAEjt2W5kR1l+geTHmWcpPKm8vLy/2+lUXpUsAumlzWmo57GUhkgGYmphDEnCmafiRlyEmPGjwkI3DDd9YRr6QCAglDHn7xOgnxqGlVa8OcuMMfnI01IWJlZQnI8YIed3BhTHk61gQBAFUgIASM6U0ugAp0MQFACgC8AWwHZArgbO3i6WygGp7abp9chG0fb3weAwPkmUIDxtsjUcUiyxUd1aB6w2Fjnk0w7XP8QAGj1fyqo3TYVC1xmxKgBArDn9I79Jl9I2RFBQZSj8wxI9gkmguOQ096RQ5UBVJI9uqDxq9qYuDEJjpL96wDpPv7I/MECIEBluA17RT2+khuSJVwswDWpyhqwxNqoE2J32SkxMBCgSYwmEeJF0MNPo5uo2rEseFionlgbuJ68gjB7ySnKFKhyQmAtoj+ARUxyHzNN5mEkQfAy3PEoUzMAWbRp8ykAQqzWAYAMZor68xhq1hPdGaEsyMHHB41qyNAZIPiLXYl5CtE/W+wm9akatNA83Q49/0ECI9YaSq+nQ2kehBC4GfO7p1/ZP13ZOKSjdQDwBJJnwTMAmG1D9e9ky/FZBQDYswsAwOFAagXkJwYb4JMt5jNarxnP3UsAmhGgA8HKemfqAQBiAP62AMAf/cU4MxgjK7/QEAgjsQEAYgbEsgAYAM9NDwWa8hf+TcE9swAk6SB0y8kc4Oi6f3QuDqfaq2QANhJwckCUAYCd+MJiEORWS5pErLw9CYs+O8KgxWk097C6DBIw4EmCvW0AAGtkAIgMHMrBXMHPwZTrn3soZSOJB0kiNSV/9kKoAnU4mzLuANTHlrp5DABsKFXtvSWQ0/UKlrglNOW5JpRkCSAlLle0K8DkD9z6nRuY34FrlpPjM0BIwJH4dX5/zqDoAXA/rhw25HviYB56HJ+N52JjIBTIrekwA5OSpj6pAYGvHhVUxPB+Oc/dCLNNLq9d3wsAcNM67UG06P/SBumdgx3SGRBjNK7NgKIIB1Nm5ZhyiX4FlCU4ZbmEa13XlPcPYxTQVmdjY23mE5ttjMXyRQhuoKjJhel5UMygpmu/W9GWe31DK6DobG4kC3UCAJjtuwaIYS4Z6CKV+ortPxrmIo97ZORn0uCqe+NIATCQk5oZQm9wBqkr6o2us3Dsp9GK6QrmER6WU4pyDgaTa5bWl1Bagn4eVtq65Axoe10Heya0rMGgRqvDVCI3Bf9iEGhE5BYhB0626PF18JpX3TsbuEDYR9Gf74fsXEXIU7AU+p9BjBouaeByUAMMBMOwjx8/aGOYiA0tSiuVe6g1G/akLxnXwJY+I2RunsqEdAKu0AYT8ZI3aOhLtWFaG2DaXUYluh98HjKPUMbxQuUxM2gz0bMBQxmqRjlraAFsZeLkGr0+vkEink/ehw59Eb/oJJL3uwGJDycBLFGBdDw0AAgQ1GHuZeQNiVuC+wvErvzB1D/EehYAggXI4alYZ6W3Z1zQ4S8lgKYNKCMrgBz4CdAjQF0AAAPLIk2A3CLn9WSEccRI/PzopbeBUsodrWGtqPoOAP7gV/8OAcKfAQDAxY9zBS7M9Ndw53tcxrAdMKyBtUgFgkOfUmTI4I+f1ZpAIoBSgEykRK1yR9lVskCDa3zqABIgJahxBwf+m0N9MN0P/gTt4KyBK97HG4wWJoMlyplrVoM2VJapMpSdAIUgHPJkSKaJkADjmrIGEBB3zbzmZNFCn4vZQgZKKr05vQUAZJ0qa5tMWMoAmuKHPRm9BN5fAADlVZbDsJ7dqplyCpkAGmhPvXqCAu9FXPiwtxK8W+1a8djZqm2Ze3DsNef8OXt7Bn+t95xVk0RTgAkYYAAzcCGD5I6ifE5eWlT0DqJp9cNrsg38CbVMxCEr3WcAkGigEhnOA1nlqoz3/EoYolUtREWrp112thbyx8qutxkCVbJlhqhAgD+wa9Jkqvz63DcGOTwbXwBABffG2vS1N4O/mG++dmNupZeYMy+4iqyrspyaH27Z7VcPjp+53VlbrYzC7To+18cbXP/oDihDEHYLuMceC42GGlBiU5UroxvWwa/IgNGnCSc1AAPfJG8+Ch9wqJB2VAgi9ZUP7MODjmp0XxNXZqJADmkAAGcd7DjgZKTjzN/UnMYYG1UzUE+qiCUJGIV4sSiLCBQXCGBmZADAA8sgQDQk3utiRztRujQHQs//DfVwMB9Ah95wdqdT/V8Z+u3kw8q1dSa7zKB0gMGRUVSxAwJkidY+4BOecEA3Jpv3MvcTTn+x0rSZTNgH0mO4HgwjCtHlQ6ESE7rEIgNWnFPwB1qZrUYooaTliIeED/vsWS1QQwzvXa01HYhYQ8mIAtzUx2xdhkVK2rxGygZoOlfw7MVO6HU97tSbgkyAjYMEABBobUTksgZf2sKsIHJeMgb+XC6qWWJYEII/vP5X2BMacnXnuN2gO01rhA6h1PzuXilhYDoseP8FwAIAJhsgHYAHZhjQmGlxPzZp86p7S6yVdjbDTd6v+fcZmjLG3/2H/5YAwB//i3G6n6nEFwOAa4U/P7pzMG5YMwG4IH0uBPAw4yClj9ZBWTdLByAzHtF9astT6chaDJfklLVDaOyBMfhv98iTAbD5zumMNseZOSXlDHjjVMmcXwGyDQDUlL02ZpicHhc10iS4c6C8x/5AjdtF0GGLMhg2e7h7QSf84Kv6uLVOOgPXAx5Bz/8fAPD9kPum9ljoWhlWQWSq9ugwo9yHNFZ3UuXPlvuglmmBqlLhd/FaAwU0uqk+9+exuwEFHdgXo5E1n7PDKnOHWpUjzUrmfuQcmQyOQB/Lo37GlXy4LPlUyW50Q6r0tzV0AFPdHgCQYE8jqKrtTSRBYELBKq34+A88k6tFNayH4sAT6C7Nw2OsW9tiJWROHpgUVfLVxyybCbXHgOjvCcri/ZG1FpOnHvzDwBYcagmzbMlVtqQRV9lxT1UAAQDlTdcJAPTw5JtOWgwlABxo9IuHKFCDEFj/d1BGbT8gAAyATbgY8BH8qF4HZW+VZOpn3Bb3G0VGMqvVgaap6fof/k5ZFuWgQtEefMCggUCL/jqifrU7JYCnHpRhT2bsqk5E5hY1exy0nu6U71Gg0YO/Xs7l0jcBQKxJIftDCcCgAq5wpJMgBtSgGgAjsTKuQ1IvIMDCnmXOqU3gLCKjnKu2mKFuv3j6z7PrASBL9/cdB7BWr5kU9CK47EEGQMrV0GIldGOAQxa/dTnBiKMSYQXpDF6JNXAAABE2GAAaxU8GIAxBsLaU2WlBcRuQETAXvVv2dAmmUy2y1Oe2bsIvKErWAj3y0XItFFUG6jAAwI5XeMYcDUqxiAx3wgA46ysGgAZCs8aLzyQRDsZwigXYDNT/Rf8zU61hHl4TbDFVX38xV+znF0sUdkKHAzYWjDc0D0AmQGIBNBlQwA+dB9EXVBnA1Qt+DmZi8bpQoE8ZAC1u6gCQWBC//u4//DdVAvjjfzGOBQAQyGH/iz0Jj34ZAaEkwMI+fhscV0BA///pw1m3sle8hVgAk2nux08nTpXlqO/QucLXw1Uk6wgDgMQBDECMcr7Ray0AoCOCG/0w2QAAIABJREFUz9ElAK0TiTjTRin6XYyTOgy4m6TvEeXj4UpiAFgyolZkZo8K5lpvPPtsPR19Cs/yZqPNdenDiDE8GgCeh1rL6VrSzwkwJehLbCpmVDVrBxIMvsL7h1XtIKDKmjJt6p+5GAFtF5pLJbuNgVCn0LOWpq9ETHKEkJFhK5hO86Oc5SRYAfAaA5DsnuU3B5kAABkheW/7esC2CThMhXtocQgAb+v7uDmAFj5oiUZnADqdzpfkIlDEyfkzz359AFjR5/xU8hcPDoCyx1jdpNZplZAy7wqRG3F0sSdhvFxOVuIjvwHqXVIWmTtOQt28iRMnJiDNijlsucTTahnlMDd/kMK8YQBIYDYAwIeDIIraDzNcDmRW/ds9o6S/3Y5DtS6mAlKFrXo3VfoUrZn2Z70+nuahWo2MDAC42axI7QCAG49PJi1sCu+5SaFvuHA8B51orXxEFFBeg3/+HXqEM3yUPRu+idS9/B4ceuJnozKBBycp27RW238voKlpbmABcB8wz5698D7gRP96EzOSc0KPTYDmOVtomUZFcJ0DUyEWQKWWO70VPjDIxWULysY8+AYZjR1V/bl1Dxl4qHQ34oSTnQNoekV1303jNeWofAoEuAgANiuKKAsApPbpnuowCQEA2cTJDnggc4pfd2kUOqaFr28CDql4Ikg9nrorq/BE8NhcGryjzcyMFCY/2ASmyEXRa5piZoczsPMg0gbE1zgI8h4lI3PL0Pqh4I/3BVtw3USFbLEqJmfCJIi1/NlBIBW6qsTJ1KiFYR1QbaQI+isMJ9rsa0gQmQQDAJaZwgA4KEGKWCWV9Ce7LTBWwMyuamrjwwDgNv7sj/9ynBeMmtYkQHYBwAcDQ7YCABBx2JqqMgBZsWTksEc+CgDw/CdGkL99qOzLCaUFtcuKzs28BZXRaAMRkZ2ENuoCSEcJGTQzAKaDK+PnAWotRJI7B0j1f8tlk2cG1zwEtHH109+yw8dsCrUzzv7Vhgox9AQA2jtTMHaFEZkBQGjv3gWQE5vntg+X7DtleRJnBgCoHVqungIgAZ5ao2JH3bYJgSS6KFLKzPX7vWKxCxFaAMsM/i4zhvlyJ4Ic5FSvzj0O2JudJTaSISEHTY2MmsRc+J63WQi4f9IkpYQ3NRzY4OoFmWZtxlc6X8CAuo2Ob5d2QD8DdgBsHhwCpuDatVNChdmDXatQQIAuehqmk19iAVqZAQCAcyIyW0bfy/sDYfJN4vCsDYargMSKVepaq/dtAICOuqJU9ZzazwgISC/HP+f6yWSr1NNBTYJ+3Czx33Lj9IyKtNrjEvecBQC0jhY3j+O1gpxUvIVYl/NZAYT1FLQJapGk1UoAQME/LSHM0r3RUMNTa5guUh/cNwnolwjKr2+DFjIBVsDisBGdoxsvsYW+RmgkAwSJK6i1t2AvwZ+sxtyDqtmTAVqNIxjt2NRGB5Ga8BAAcP7eAEDqXGJL5KXP/NLiM7X44XPCB4CY1g5n0TGwhIFrRxsKA6cn4DX6X4HWXvFwlOJgH/kBoL0JArgjh/xMlXQEgTxczTQkk1ZvO7dS9VCrbOGN4wWmfnnVVFNDwsXIq1+ZNC1WIeKBQMQMAPv5/VsZjLKh2vx1CLgEAOzjDHouZHgLSBvAewZTJPb349r1GdLNgM0NOj4dI1o3qnkxAOC0xxFPAGAzGbYJIuNWqxLC+WQAAAa9GFOqsoMW62hQtlPdrqyMDACmeXFU9nQ5hMaA9Xw8r7R/FvU/rVy5TzjVUgCAIIDB31oA/Lc1GhoVPB3kJATU0KFuD4v3y2GN/SBdgBX4VKQ/xu//g7/lEsD/OS4rTMY7cRYASgDQAIQFwFfKTRsAYDCG+ybWAiyAT0ftTEvcSWOb9sf6PX1gVoF8CEJrTSEt5jFIZ8IgYPOlmPVEKR+BE18jhy8FbhLi5u9YGzeNLiMkAVUtwbj/OYEwmwEdz2wDNANg10gFXTvwpRQQsIMzDdMnFamfMkPW/t1Fo7XlBCAAIrV7Huw3rW8nO9FL4H6qxAM9gNYb9xxRs4LBBSDARjg9wMmGWoJUmiWpeDYTpyfnPDMBHoJFMBIn0KbroQOpg5iOcmVWGddbzofWc/mwZpeM1kcOGXkmMIFarcbpCoZiBlzuozb8KVR+RMgJ1XyeuA4YObkLIrEhOeOs+4t6qQw86R3pmPClFbrVjebvkXuLgIT0RTPYs3REwagNi1oQz2cQA2djNLYiz3uHpwKrYIU3t4YzeXHAzzMjgG9JUhuQRdIr7KnXqhQxTmxEe02Gxmtn2a0xDlhe1HXm+Qe7oOXZHjEzyQUCcPDzAVrkkOCSQI3D5gPTcFrdPeUYfGjsnY1mAwkg24VL09P0GxRGr0HVwyizlbUyktxkq1IqK6Krnixu4Z0PcQ3vN1gJBKDNZpxgZEJT9mVs4XeeYPO4jQu9tpWhqy4oIIRFDAU+uhhoL2sDkT4KFg+V2ghQdejJxgOl8lJBk9nqOdPYPAXPOzl9tAE/6W1NUMHBjjLLmfoKeZvzc3rzpLeo+qRNp8PDgKw8BVxq26LI0MAq9SKCDxgN7Q4WdQXl58BdjTueD7zU3T+vzgmXkPh8URcGxYrAaQqT9SgtUWTaVwxz4mAoUw3eC64J6c2coZRav2prmGGx1+uxKCsDFjwn1upBT4aKrgmGgnM8gMZq7OHnjywxFrS0h5YSHTV63lcfUbw3ZAxcoLIKXIxEZt3L5EhCQ5SEmgNcq//zgEAGtTnUnIDU/MH0gPGRGdCODJWC/9YtjrIT5hpHZpJDk5agan1K0AwYgEEQ1vLtfhl/8I/+FvH0P/nTvxz3Fbz40faH4T/wtAYIkDYHfNMDwEC+vhrew959DP85ayogtAPptCH9f5MLX6unl0LZezM90nRkpFGQXP2oCbFINkETjoMJDzXbIY5s1mCQwi4WS8Ba3vrujvF5gvWu+6G6vKx5PTeEanf8O65XSUcmnqbbQ4HYTbe0LAELd9L4aROVnfblexgAtKSSh3FKNBpspiCdREvsIn5WLWoRcamrQjUq/A/vCwaHUzDJItr4hh9CyQjKszoL5Dgn3sNOaxV3NaNBv+VnaP2aki2clWn1dGKTkuaCGjwdVBVkytLbKZuGJTnJrTRuJtlsL01ATvbcnAy7hijxwRGPnwltozT8sv9IOZ06SIKh6ICYYNHiQparlJ1NcaJ1YAmgKeGkdE3hnmtOYIAfKBH3AoADeRhMJMBKuGYAz/UWs4zyegmT1S0AxkBMm6j/Op9TjrIIFq6gGapXQJxXpDgn9jWQIKgGPgCrlQaKpTXDiCHmK6Hfg0aqyzHow2YrQKHcuOHZW/1cRiRzGlkEeMFanM+OjMqtC1LhN4TYUXFoJqN6fj5kWCtYhaYtkENStblzo5iha2Ej+NM0x5kpvvcCFEohIxwBl7EhAEDrFcoWAAbqo9Z8cTEJAScQTz7O57GOxSwADOfN2ziHAEAUfQDAleZDcxrYmh0Atmklxa6Fkrpj0fGeVy5qTGNKMYv67HIApnZxUyLI0DHR1KezPixCABZPWNUUNtJ2lj5yA1tyE0EJnO62h+qr5veb39IBtIzbDuNwKcOs+yMxppBxLUDe9yjD2Q8qGdPGcibTXbyEIOkUr4oy8/mXXTxgWCUvfjkKsy+U77NFZmwb4WSFlY1zfYgpgJUv71sMqtCXi6yRgMDDm6r5SCAmz0bgrGUvAJiwODYAiPo3pZdSZ9cBgjWJ1j8NAyK4Y7CHlwGC/QQAFAUWMBAAYBeF2ReIHwFM8Dx5YF8FCDXPvrkEEgD8Te6zf/rf/+W4L0dWktn+BhBwvY41qE0+vzsBAA5pAsYCAAITWNuYxcHAjDVjCh0AgK9H8x91kfTsK9kjGSZ6TtgXgGWyjLDVPobdsBC7SjNhhlTXQxCWAZSCpLMnvrdpZXQ52d5aYsT4IahdE59O914vQt8Es4h8fkyQsK/xrNZjdRctL7kwsvBzCUGfavxWtyeD5ZJ1kEwA47mSrpPooOxTFNGZhntlXzpV43+jnfo+TuOkuRdssQoKkWhV4mgxr7MbQgGb31yUugAAHVLjmeJAKQCAAKvBQDJMtDsmnjsJOE0MVaKU4WsKNtQgzS2iR+n/VquldGc9vlTN1uc475ONmcJMsvMFCdlGILsDgMwFweugtbQAaHsGEisjMM921XR8hG/WV2fmydIbfc/AzsmZuSBBgbQJ4tnSZtr/HpFhsQAO0M+lF4mW85njkRYQMMGDErn19nkQkNCCkyzfs7T+hUXnmbxZhCfloe26TKN+83ek+tp4V2LncOvsozf+CZx5AQACn2o/Sw94Ds0AgIVUrWmKoETTTBpN+yww4eWZ4oKAj+eO53yXraIPWWFmUcP0fzcdwpYfjLNcFgIAUmVAwLutJsrRgRLdDbOPlUGtAQDKE6+om0pExNcPi+LPSHTqlh2AJbStJNtEEMKhkjaueuil4pcGAguEWSU2qGllHOzYkB8YwuINiuvBYUZRIz0TQH9H/AWqU333CdAsr2ADmGrUfVV9Rlm1KT4fplyYbuXxUx0Xr4GUWMTkKM/IoaxyQExhXCc2LblsNRo6FG2lQqQg9AwCCMIeFUiASGsDL0tRXoTzAAB3Hdh57tx/MfvgSeyNajKfdeJiAMBoyAhD56nKWfrl5xEGodWEqy6NmfI7dRoUADA4/qnICiyS/P9VloDyX6LPwYmAAgB8nvw7fQ+fsbtj4nlAetgbnyN5fYighBUAgOwWiv+/9yuUAB7jnwEADHSRyKAHowkXBDxkVlzr+spxwQYAeC0MA9JvsFAAGG7jjYjOSvoE3Bz4CYbZowLW0geEqk75RwFLwL6ev5mgMp4iSAevpvOLB22CvMcCI+AnaCQAk8khe7IhiyZhpQK6RhOjPVDnBrpgNEFSwqr1A+OjtTcIGBZMo/QwIwvyKth6jets0/mWWrZSnWSF0gPkWM0cENaVXcZS5u9eVe9ZvO/pcawMUHFdIIEAANm6g6g0EGIBJgPg7HuR1kH6LnmdJFBHfJbg/woAMIyHqooEQT+DYHQyxZPcewIAeA/+eAMAPZnE9ev9DQDKH0Q6CKxxnHMBADQGcimpWkvtNCjYYlo8ZScmWw73/ozpoHJAolWw2CLrPyIUE6qlcBZrmFdhkKDyhtaHw1CetrvQmrWyB1ZNzYXDXa6b7Oz8u5xE+XybXYyArFd6AQCKn5niOvfIsl2jePmg13qCpGjRJv7KKEGq+EWz1Oa1+ERUqbM219VCb/Gm2+mKmWtrN8HNYQkgNfBsDoq5UoGBRbHmQfcaUjIwZbwTAMQxLBswoCLXRPLOCluVANBCstYwGTxMz1yn5TDjFSgYHDBWoBoAzD5XdBGhjVEHUEbNBgRoPWjhhAGAYhUZcyhOqlTLWjUWplPxyuCJYSw2sKG/MxgPHr4YPYxDXZO5CAAQNDCAwhkiDml1R0QbYQYrzm4+TJg9Vmas+89s14wDM0qCJkVD5b6YpUBEVEJDUYezGwP3niw46Um3htXME1B4uD+eGJYygLM9bh7XeE2yVv0/pRGaRPmbyOywBJA+apdZ3IvzJARqYIebl/yrylosaUXxWQBAh2IOEtG0Psb9wvw7D5riEBB7IEj7ohLBM9pHmcIAwMJEfAaMHFbw344HptVwqJCCP5kB6gVQAvDQoBIC+rBomofT+cjgneCPP7ME8LgTADweEOmhlx9ZO1r/0AFwI6uF4I8ZAHL7Q2CUnuB6PY/z9UxqlRm611IYGO4x13xRwoviuwBA7KJx30jJm40yAxCdUMonLDG4NJCW0zACuC4yAwSxptbdihhPfgUzPz+39+kwQoeSACEBAIOjuh20ZyCLUBssyf/SgIgFwLK6rTCNUkkRl3f6t6MhiU1v74RpAXH6njfBMtv4dHaQ2vcJrQgzjW1wLh1vR1H7nryonjhT2gxe+nmKDwlU4nLpMoCTMyQWKgFYPOxsWUmJu7vc2aSqms7zgXG82HCN3g9i5n2LiM8gmjsmCbOnc1I7FFFy9BKlwYmhw9SlpbOIOp+aC6MzPAAgwThteCrNShmvUoU0VwI0c9iY06Ha6xonbfzm5xtGhef25fRUApjss5sc6LOgX6r1yxuFAd/eKvn30PwRsOK/YTgWABAWrcAWWN1vAIByiwTDud0WAKjzD2vlsN+xBBCkFxAQGoQ32XR7BCTle5yASSvlacXo2/SkyJwAoFEjoUDx+nACbaWIfsDizxpooIDo+1c3VMNZJPIh+jNqmqaMUtXmOmPukTvKzGG3l0ER3sMHNIOANwtNUlpffR6nHqAymLwuxU2mowk2mhNfWACCjoAnHnhCsJPyMZpO2mkAAITOcazeUBr4ch/Ho2YNpElL42oFACTGlACL7UYEYGICZmuOa9r2p1ebjq/SCYK0AnHbs3mJaUASvPFG4MIW/Y+LT9tZTkXFibiH4ettrLeAJplIoANUaFibhSOb7aKY1kwh7HoSsv50do4TndRi9cKqZhtwk2S+2NiQT/bvp0jT9H+EdtpwAUX6fL01rOhPK/RRAuhCWb23QAD/Hm20HgscAADDoGT2MgBSwEeTLEbW0RAoZYEAgAGBFcaNwnsg7UkIGi4pPW4UsSZ4I1hSA/AP/ibv/f/8p/+XZgCQ6hcAABgAAKD11ONG7w8CiDsmDAIIgBHEWGpNHLyhRMb5AbOHHvsrewIHLZ+N91b0PKpxai7AMwBwDzsBOFzUAJzmKF1lVoZiANPIwNzAwWdE5mPS/wSgNNeSKLQHIAZtalHENmiC82zPw8+kjYrdIvztFisDgJrnHl0Kja3mOi71t8FJ3r86nFhWU0jVmpe9b2hizlfQSeP6VwMAYABuKJGk7RJnjijtNFMXAEh1wAyA9pLrBih9ogRAfxesJlv74jug6aCPhoJlWppVEBWHDwAwUzaLF71jXgFAAYUYcFo3VCxzvsGJU8qOypk0yCtgT4ykok66CaoK4tdJsCTw9hAlvBaNq6Cd4jmrE4IsT0uCq4zcAUA6SpQhsXumzrkK9EqPSNEbAORMIxlonVYYjgS0sC1h7wIAEvk6AEiSvTUAKNBQpI7iDwEAwbGuMq+xHA57gSNP4wsA6F/xQxybm/5E48lS57IDADXAGZNLNGjagq8Xv+xSy85Mai3Jr/7C9DL3QcwWQkcZkOStcijTSIaLYAot0laWw+YV6BBkeOFs9gfWsnudTNm50DJ0AH7WPmhmQStUOrN0B36yAe13ZjIHlCRLSC8yBiTRkKiVOZLJ8I09xCYjjNkd4TniWDAnAgCZDWksgqbIBQDwJTIq2TMNeIgWA6B6OK1tM6deV8z3pureVruaTe7yQNqrHIzZI+tWutSKQ98l2CIzCZoNh4AMgim7ITKzRAOKUKJ5nvLnVzmJdTbXOKnQxaZiHVr3LO2kCtYCiqH+E8y5Pvi+c4GyfcrOjuE6BACNSMz2ZH0CaNSm8mcvo6ESZOqQysYPQOBkRLQMwpxoawCAkhaDPpgAaFHECODPMG0CQ0CWByCAAGA/VnQO9PwD96gH9F0uJzIsxQLcTuP3/7N/g4fW//Inf8lgDxDLjIjBHH3DAM3yuOCzvKPcJBYA/409QWYs5lsAAhD+Ufw3XfR4DKIk09rKuO4tcqJG6AKjHwmelJTPWRnM7G01TWW6/xx8yrMGDBwPBZ8MLvFx7SHgM77Cz8Mjp30QamvhYcYnwAEYbX06TVT7vsAHAYBGPfg0hHI5gMABAMkMAD6ISuRT+Z89wK+miotl5cGs4BlwmyQqDCHvS6lrpgZAWT2YWTQDgiKn6ECdKlyt+pSeQBJutkoAKgMg+1K5g+eLuxFiL47PhfsmogbPDaVWQiWCEXVueIpmdkjzTNDZPym8DhKSeKLchGsPAOBZoQCg48+xgQHaA5Im2xNAop/h2grQcdKg+6czq9rX3W6J14aXSkqI1G61MkPXb8RLgqAwfQsAADRK+x0CP2NVAVSBAnWuzDbLnHsKfwKvMS5D0iUA5bPHYbbOVXZI9bH0KhWImRQAYCmS4mAnMU42l8PbjvAJPgCp9yfLLhrEL9DpFB6KAQRcgBDhmKA1x5APSObckgH5xsyZyjyY0VvNWtXsH00veiBFIcheTPHNUsyYN6cyaT+QoL8S3/hFK1vEgtruq4tBLKKBRLPpTI2xNme9v10HTZe9Bn8eHG1DPIEMl+vOZFG02LMpElACisjEeLRkWnQCbk5HULFuE+HilxMdaGwubCjRXWdlS115p9vy2NkyvejdA8zDxXW38xlWsNOrWvecR5gn2onS0s/iUPLoWfsyKANi2PYV6nOF0kcNlyWDahGdryW2LtmsWj2fAICfPQRwskyVEE3dGj4IXe9lPzANebQITCoVZUvQVGY93rkAl1RXZ/MYBjRwuiVFpzXDs98e37mXLCe10kb0HKzdcy68PPABANA6yJIW7LEISgAAAMCh64Ao0MLAYgDgSPg2VpwoqHkZkW8LiGNdIENBjR0Z+3ncrsfxH/79f51/97/+6f9NBg40PNtQzQAgMEjUiQz/5J8FTQ9Br7oBAgAghL3Dr/98oe87RHNZ9zmoXw+5qLbx+aAlKABAcJdpmQrDHJjCscr4LfdFGqDY8ZPzC8IaudUrlrnsBkD7Gmy5PcNCYkkHl7jUui2W7Xw+b68WydIZkFoF6UjCANCACeyjjeRo6uTAXxRxq2EXAGh6K+8id1i428QgtxT7nOxZjczO5ryHyFJ62mF12UzTKhrBOIHhmp/QZvoIYgFwwqk6pVACIANgxpXArpUAsMoFWSwyxvAWMzA9acs9zjn+9DUiY+5XMSACAI1q9w8w73OXWMTcrwAgYIklmWILpz1v7IR5hlY7p9gDzoowuzBbn58ZPp7Hzvy7Hi5YL1qOijdhh+0qWGd7AYJmKORzL74HAltq38VX3VMnML4nkwnAv9vTod3gOp+rBOObmMmfWM/bPfo3lDaydhra56UsAATB4y8T31LjouAF+mHXyNuHE23jD6ZhWE8WukFW2EQ8QENZZqpba5lAe0S+P19zoxmkGjDIjZkISf2Z+f7co67izrhV0jHlMe98HXQ5BIFMEk15NbTHOiHf30GnAwFrDdiWlnpxBwPsgV/GiV7W02msgxVlnlbX8vm4jlWo+jHOBgBkAfhB6RzE3/hp3D+1kyh4so3RC1QiFrVJcn60hWsKkFoUpzbNK/dbFLwCJvMhW/eKrofnA7JE0Ma3cQZFJi6/UZmiNHHrLtdj0Z0lkiNFLho09HBYDAoxK7N2bd1dHuXm5h7qaEnCANTQohjGWffBZ+iNlnbL1CDiHxChJJF1AwA7GykFAMjESBQ/P2fmgTtrSGkgAACHFrsGdnuP/sVzAwBQ1g9fAJQDAAIgCJQrpCcejt3Yrr4jAJD7oEAFsyjkflTta9gEgv8drn/n4/g7/8m/xkz9n/8P/89YM6bLqldBXVk+h04vaIM98u9YazcjwAPPxkDI4AAALqfzuJ4AMFBCUE2+BwGxQO1QthMeGIppYexaf7RuFLWqJACQRDMWGCdlI8dKvECpav0KtqLFz/hcmFjKbgQEAI+LNghkKYIBiItmrCGDB7Npr4NMxZS3gc154lQKABDxaJT2L25ixUbG5c5JAdeGhcM6K7VvAnLTvqv49LsBACl4MjYW79qwSv4dhHDOPbUqzG3wWeJ/RICcXSUGAK3SamtWQnI9CwDgN0qNSXn0VesscoCU5vp5rXPn279YqiN9q6vNd+p19QEyr4sMgGl8uEcyeXViMTscbJPgM5p70md6Est0cOGc5b3luT7Fvb0EHvFqsbcZdua9jPsujdpkAOqM9FkrJq6kS4WF2WJKPYDOCXkMqDyKtSoA4J91spVzpwOAafute8zvefn+JHQRQlP8vdmpKVQZuGhTbAJrSE0jNVOG5tNNCg/KXZAuppD44a08JpPgPmt6qbe6R42CNC3zuKhPPEGHFIt7ILEoNHRnfo6fBvygpOdhDx0kzBvmvNNZoAIzrFanlW3eWwi8UTYOcl2Uhn/HodlFhoaVzISQNVgMyofMGfR+0LiHmGP/BcpsrzRuQtPZFYTdVpPrqfZAHyCgUPWA1bPO+Qu0abbZjQM1HzI3hD3csTDvd7bL6fonRf1E2VbvtNpZSsTGbgIb2PAE0CFKGRWEYhSNpS3TNUxbOc8DDWJGGMXMVhkEaajot8iKocS3qx0NbdBSakOqBNJsuPgvSHuhCK/bmnXhMo/TFbls2ZEy1CI3otT7clJTG1XKM2LRtHiC2CUqqiL0rPN7JHEApABG1Odeb9C47GD561Y09/4j20d/FQAAK+jM/hH88XegwmU0tF4dxnr5bAAA0yDpPxAktU7ldU8NALP/07hdjuPf/4N/lff1f/8f/99xfz9zrWIdqxZtLTUFf2iBhUbAf2ZWrOdABzvsDwsHEfiRLeJrisW4UwzGPv/zp9CpWJM3MgDoZGlGXgZR8rPXIc0SE+csqCOGzx/AmTMMVKd28xO/IuhHI4MMECPL8WIwTsp8dtx3iGSxXhF8ScO7BMCV69ZjgQAZHIli1/+4jn2Qh7qmeLSxAdElZT3qXBQdrS4DaSRUpNUekqupRNdxspOmMmUorB8J/B7QcuOTkImXBiAlCnmJmEXjXtSzVbgVBLivrmOwa1hW72B0JIVQhLyeAAQdjdG623wA2KXBBDAJ3qS2c053APB0Jptl4KgeZ//FAHCDadFwWJiTKfpGkKUQ24f7D6fVMNKugqiE571GK29crYEXhdoWA+IsPuPf3SaaThLsBzA/+F8Exukw4LmsSGtKX8wnZzm02IWzNV4K6ZBKSdN306yCrrGzr3EuBXOlt/opA6D4IOYkFZNcs8Us/NlYoHemnGfmdrc8RPPOmd0U7zQXIR7xHizBTMYodxov3MYDfXWo1flgnGhHCzzOcRKXPWcF8bZWCW1awrLbwBagNTqyCScqOHJdKIkRAAAgAElEQVRhTgCQjK9nzfwOPJiocU3ncC9R96fZ7kJfUoeqJclTurKYnInExTCHGW5wSiihoFU0kyENATKzbqG8aAI4z/5xH+8QajnbTo0qaJBPsNlrcgPZpVEPm2oWBiBQX0DonEGAO28AEBMQLsYcaBZf4cU01V7ujOk9DgDg887oZaJR1Jxmxo+dhza27Adkjjo4wwLY4McomxQ8L2FOsEJmGppfwV1tdLDIRMYnc5YgYtXbQOOFrUi7Vg3AiBtWaVAUsJVVuB/a+g/WTr2ucKgoqAAQGiE2ACAaUP796miRtuBJANNKACX0afW+13G+fIYM1pp4STaKGT5KAaD/MakS/w7lP/4NwECDhtYAAOv92Kw+j/VqTyBBHQFBgIdnwWWRmbp+I9gCAFxOx3E5Hzm1aznJuAcAAGWCbwMAmQGhG4D+EfxqnYDFg9w3LwBgHkB61ezFKdLFfoMRkUyw2DOdqWveb6kcqVwiR0gacdHXA0ZCECAKAKjSqoQGWRQOUIhkUb8GINB5JqaLpUUPy4HQF+6GrJfzkUr/w/MAJQBjKZbi0jfuYFx9UVSItzKAtSRPyYdBKd0qyZDIqjUsouoMENsJnAvcGogaAMg3x1oA7E8SudYovAAAEfWiJVkSYvlGvhvM3VewEr6IAYCFNQ3T5M1Aah7U/1ndQ4gT2rd2eeWZBQAwp9uVNqexsqnBhyHL2U3QwHH0tASzS2GzMvCeZROS5CEaU9+EfPhbOBR2gJln0AGIwoRilAYs5QxbsfyKtRX6P22kLH3YM0JpzfQqmABg+lZwLLgDrrQesmVX+daYkEyyVqnDj/QbZTOsgVBkW+jgOen9cnfUajRDm7Zsvf5kXuTTwMu2P0wAQJUpdmYAVCJKjUAAYI5jdW06AxBce5sA4MouAAWP2YuroQSyKdVB4dcnEjP35k2F70mQD0kl16mZcQphOmvK2exjnYM8HKTzEIL4uIFePnMoOSwbqvQ94U3UiRCTbpJDhkUbzOA8LCZ1IF5CxlXG/zqWl277IctmJMsg4xoUWZTHY3zAWc00FRYo3OvIFOSehwHwgaBgO6c3pqKueQwYngKw45Y2ilpcwsDP8JJs18uxlIQKU0FvFkB+DTPb5fN2N8QEhHHFwxbG9+fQ1AHDfCOlHO4ATUvEWkPdjVPjymBm9hHj9aFcRfYPSpIHlS1tqTb3iGMxAHakdOmFSZQdDFUnBCul0JPfyTJ4ILHdX/d6ZpU+cO3AFRGSznu1CE5Dn6nI9r4s9oD3Kcp86zeiD6i1nNIaAZjb/Ez3j9WOWgD5ACD4iwHQgCAJBwkANgYA+93Y7vdjvdvSyVJ6ADk+ahomxGwa3nPG7+P7uJ3OY4OS/WU6+8GvknV+Zv8oB2gcMCl/CAGRcRMEAPjex4J53OwGEAPAQzM2uKxnyuY3wb+8373H+D4ZWISvnLymMakS+KLGrFkNuJ8EfgEAKxiJwfchbmk6y6DbuHIAFESyF4EBGr9oeE2xPBTTKvhz6BAAAPWXKfdpGBRDLv1S1L6jlladYzwvLALkGjFQqT701kqNdZyW4VC1VTriudZWqhMWzapX9l/zmFJ/T9s/139MtsIAKNhN+KuVTxDgcIYWxjMZgAjkICuVg6eSF5UIdW4o+CNCJDApKzZAMjBmIuWQMgNQdocCV855vO6e1t3RXYmkdLewor5jBm+t2b9ouJRnmdVN7d819TBuNbzMZ0R0BARh+A0vfjvFpr2wr+X44LADrhsWOQHjUWvhYK5XbI/KrYwPttIXEz4TYXxywpfM9/C1lgiQM3SsDSsmc97LsLpdHqe7IaYowChggODI4GE57BaZTFkcyx9xJp6eyU63h9YiNVXWi3r81CjZwUqoU4GMm4b8TIZcqKc0tQh8Qhi5KICYoo3pUAJevzpzKrkwZoPWPSG4hmUgALA1Lg6NMAAXG47wQTrr3jzgGCdhkBJq951+gwGQt0Y8xZUhVM3embocA83o8XOEAdBsb9aMrEJF0D4+HuPsOQC4VH4PAiAtNFtvc+qa1j3oAHlwMqOooDHOKAEAANDgTyIl1IZj7pMFLhBgsZaXi0wrUgtXvBbjvVQ9lKjWpilahi6hVJVRNGYqjfh5IlxT3GIApjc/WR4PqekBVKZHotYAAmjhynYkjXyuOjqsm+HamElZ7gkSiBXwiYo6raKhn/P8Y65EWjh1OFvJps2oVN24KVhnXnTKzgzBvJ74XJpGgbR1tf+hpi9R21MpyzU71vkJBBTwKQBE4DcIACOACCXnQE0O3Gw+sTsAbYTbw4FOlmu0FIJZ4KaGxkPZE4b93M6ncXz/Mk7vX1mzxzATAAC0C6K/X8Y6kzW4o82M4EGB/4Hx0+kAwH1HCYq9/AIBdADM3vP9DxAMjRo/EbXRSnOg9sIwRs5m6KQWEZGzLbNoUFOjXL9ndoo9q0MvLWsEANf7OJ0gfowzonwySudBcAkX0MkAsAHDHS1Yvyhhirk07c+uJc87AACw1StryWYAqJfygRgNEtehk4MSXYMBSKbrQ0NHnCvtLjtwadHh0c073nsMIB7uFROoTKpgElfBIzsRDId2J9bFdXUfx0UlAIkAVf+PkFYgIAlc1nk+h2GEbnuNH866Vs5ngOTNnb8L1MHrYxYEdypfvnVjNY/7lE+qdEKDJIE+euQL2phFnn32Feya6DCxjVMKQb3vsb8kgCTwhFYDjONZba6cpmgGOaZuPJed1uPvCOxtMS+WVuOl8S3UxDQWgH/fEmr4w6SsqM/rQWaOf64CqBKWuojvJ/cPwf2Ejrm3KX0KjEX83NoA37YCsZhaJyl0mjvEABAh9eBrij7Bk5t4AW2HQmYN8fIHVbBjYAVajTUprUFdTzM+gRXrHF5h2sJZX9AiL8oLig/byBAoa0v0qvfDQ+RntriNAdoAgCOLoTo2CCADAER510AY0XKeOMUg62ecATpYdFgf9q1nVkOxk40l2gYvAJyFlxYUzCOAkjn2mg84eekzhSoLvZ1glB5zDVRxv62BmuKRs+QHBHXSAGBIEMh9XOFud5BPfcovxQJ4xrsXJ4O96gQOHNpY+BVFtOhZIV615EkDIMexOS5WvdR2HrNugMN37NrIQ/rqqXLMNFXr4meM0AcTAMmIuM3OnQxKsmanANThGVXMkrc3ilgS+WqrnOkDi3TSdEgDjVxZAWuLKltRicvsDge7xGfM7ji+d7YNYvSz9ryxd+tmwM1COaObA1H0E4OgspTFZ1XrX+j+Zb2nDgAAYIQFcEeA3AAFAAAOqAkoALAfq92u3CzFpCxjS2r3JgDw9ev4+PplXI8nOv9RxAdrXwAAPA84A96V+d+vR35d8N+3K42vNB8AJS78LKYIug2QrYSeGJlD3/clQb8sW61HybjhBP+I37J+KIrzYUuXQPoo2E9hPMZeZIFLeKipQ0Gt3wgOBAAAxTyoxHeFFVMcFbtFDQABrucRuAatcdBWYptipyCQMRUZMjQ4zkLrc9pIyuuZpQQLo9nW68/LYT3O1CKpSyNBuKVqZaS5EdaZ9VJW43PYr+g6XpsMi+xHQtbPcr1qYyAsVovz6jGOa5RxDQBszSwAIKP80haYT6AGwNM3eSZbp6HkIXdinte4fzlHwgTxCIpXBFt2lXBExJrDl7fY9y2gKdk/Z07QAn5qTPJzYUgVCxRVn7xaOMdFAGD76VD7k4ZVPJuuBAA4B9AFlTkz1KkoLTJLpVkv5cGR97KOAnEJepm0oUcLUCJmj73O/QgAyHnC8qu9KzJFNImSvoJlSIeWyif1qwZCSX+lmDmF7ssnToHlNGx1OWVhpi3sJ1lK67WMmhco0nUznomGH7hQmi40AIDAj9/qR5w5PKa5EWHHLMABvteOyLxlQpKDvy7nMbZpYWkCOgKHqG5dAigAwPq07HlZArjJNrbXgLg4qxNsoj0O3aA3gF4D94yWsy+TplL3i4qUtScr1Tke0wubC4sBdgKAyhY9DjPClGQQuXzeL4T5TY4OiAAf43yRuQXoY8CT3Q7TpiyiTO3Jhy82eEw/9OjMoSd4W91KVT+HitRZIzUx9QgeB+raf/Uz85xKUFS7W43mdJ1LzzTOaxJxRaWr8Zse9Vr+4nEznKM5C6PW+k0LjygM0pW9xhglDufRL6Q8WfckSHINLhktLpACjvV4MPivDQA0LCjdDU913pRoDBL2mPYFdTXLGlMEKs0JQpKmkTE40e9fgX21OVALcKdCC2UA/HZLINYrmDO4SGI9gb3Ybcd6vx/wtVhg/tHeHwBgh8CJdXs+jfP7+3gHADidxv144iGFwT5sFbzD2heH35m/H7fTWB4Xiu0ouOPUQHsAoFYNPYCnRHJwF/vv51EUbU1YQzpiRvQJIyhGNduNe5pn2tWUtzpHdq2W9L9ZFVQ6DwheAOk+xy4XdJ5AM4LAnlKAACerPiWocqsrGT3b/7LMMEsAOHfCAMg4XUZAYjTFPGhiorNQok9nsc0LIFkh6fSEaiFpzgLjS2eQVtHFCuKcpUBtJnvcyg4YV4x3PrH0plOhsn+ua00YDJsAlkWi0NnhdF09xhlW3EiiALYNAOgGaR2TSphWlqtArJM3WWfGaCdJcwSSyHYyANwjPasP83i5idp3m2eVUPy9SXq6iK8YQRr5GADkIIhHiMukLAtb0JjuFBq2EXEsY/v5jQCAZUefzR0AfHx8EABg7kUAABlrl/gAAKbF/Yyj8iywgMHlFBZQOHZE5xdFqBFKV+ebV4ivB4A2OpBiV8pUSjuEkM7W9kqkPHo8jErTPqXTbfnOJQCIjBiTOz2VsaqtbS2ZN4Nx1VvuUpE6RuqT9DqsaDN2ByD425Gr2rPovORJZzFgcTueiSq9V5sNzs0kCM2NtzN6DZUbFCd62XUbUzhkADI+1wCADBgHfSjjDKXP7gOy6M3UA8F/oHY/AcDOMjoCkrAkrZ2xyiquM6VUkVIK2vVYX3J2n3IIt64HGSXAELJ1Fzq2kAV5Y0wwECMABUCKRDvVrucyh1TBGdIDAKP7GET5moExQyI926wYLSpChoU2NY6C9rjX9J+DatQ9yaHrboNmZapna8GMwUkUuvSMIPBzjcrAkeXgEoRGcJ3pfg7+oYigBoeYxkZRclV1bd5T9NDkSkhmg5isG/rpswvEGT8yf0yJBCPB4Ar6Vpl7UdyZbNYU//s3BHJP+4L4zG2l2isQJIGK84FCE6e9RgLj93o/bph3yuC/5SdlvY3tgQjyACRr1NGo/l+jlRDZPwAAVMnLGG9vbyor2eENlP3p/Z2/AQAuH++uwSNTgxpejn/sGLgeyQCs7pexwnO4nscK3QIUAcoymJoAAybWWwO8WzJCCpWaF3cPuYyIn6eIzwBAVKtKAawcMtEQ6FNgddsU3QEB2h9jt4KdudY5jV3OV2b9YMNYbiLTZCMbAgB5oyvLEiUuIbEC/8JpOAIeeP9oAFS2kxiOe5SugHh/5lXtTNSi51S6FfQu1rfUnnO3DTsIVuPks9TqL9eOFYx5FtnMiJk41gnf34IzAACyksn/Zf+TmSQyeU/DXqY5WgA4bgMA4HrY0MtAQRFdYRIvczAUgA6GpAr6aEQ7NCg1wic1bJ8eiQ3xDQFmqXHESjA6G8A2QLQh40xjh8dsY83zV6IrtCF2T7oeCU6xVqb9MgOkAUBo9g4ANChM8Ymqfdy3vYZ37Xc7ggAyruwaUQmADICnxarzTVeQMmCcmnn2mwXG54ygEl8pCmSJ2APTIiA2A0DuqQGAOrP5s0p1I4h4FpW6a8cGQjzezFbRDbbGT0tgj9fIelx+2AC7AlDOedlBStVqltp8q70HxfGCgSbt5csHw8zbSvUmL9OMa42sNIFiSnpK0GrMoqmkXjdkDb8F1VBNoD+264coTtCgmfoV8VGjfzksCJRREBdrhwuNkFACKA2BmQUueguR+H7+DQAgGlMTx3ZQZfs+8Z7ES6CUydocCGgauKEyBQEABpVsd1bATgpZiE6HStpLQjFXNwXrThruwzojHq7LALQGpgGORiWzBJC+fbP8BBP3+9jRQU+sTBTN0Tkw419rE6eyHz8E1Wzx/lt1PjIrlMqYLECZXmgBz95Uo9+m+6glHtSeti/UYM8et+kMX+yShpYILM3SQdXWBD14/zCOU8kMaE+JEUnDgxoHRW/Rk4wRU5awG9fjTmU9s2lsKOgNbBVM90YjX2Fn07x86zkNco+MnAAA9fop7vQtJwBgbcmtm8j8AQDW2zeCgSv+zQJAOQROHQAZia1KE6stxH/oAsDnNQAYCwEA2BT2d2MNX87j/PE+zh8f4wo24OOdAVgdHPp6vZ3G9XIkCHhcjmN5XAkAFow+dQlgwelBHYnmB1AshfZAd4sUoPTBFtYMZRX8xn8TAABcWPCmvSMRrsp/WpfcGXERdfBnRwDNxbT/OXr5/hjn80UA4CIAwODP4UgS0qXQqfeQkQrXEMsLKPWopsDWQLcjR2OiNkCVA/i/5TH2W6bvk2UypE2ZqUTFZScukEoHSQIAQ25qj1Bvj4ulRoxjU4Nh5NRObquE42Vcl2UcAdDZkmsrW/pDKqFhEmO2jyGAbbrYtxrvfMHPvm0G7Iy5p7A9TP3L0An3zhNQwTpRwOwZFGxDRCOJp0Gmi4tlZbdQujyhM3+WyXi+seNMCQj3chPN5uzH6zChS8nAoCgdJ2B5LEDQcqvy2xTaIauv7id3ZglImFTBGtqux34rAIDnwhZA9+LjZQkEMHytAIBKUWD20H0l6tvlCp9TuPdoq8SZT81VgDE6qXI+rFfSfzUAoLN6+gJEv+VKWp0zYsiFSnXmKodHbGGnltuQrZEUDGzdcMsv15sHkCOm+dGnPup3l5RymNIIKO9uUjc1Fpa/y/R7sggBAWyrNdWpLFGtVBFJ0diGaNo1PEeCUo97a/Fg8IHwTLfex+GADaUxoTUS1QidN4Wsg0FkjbaMiYRGBbNO1loUdX0O3KXk9nHEtrj4lzsDbW1ppJ1zIMb607WobkAUOodDezK6N1Q1p6DFGlUboL6/ZVYI3N/t32R2YUGM2gFV/8SfsZDVugexINaLpqvh7/br9Th48lsouggm8f4M+2ZbRCljkQmYaLANujwk8AygycGaz0wdRgK7Ffdsc/Q6SEYQ1W7VEXkY4l7KWAYHE75q3DJq2lOnwg3j/nd8Xnx26CoA9k60mhVoI+UOJgZthqiZ49DB/QndlrnnbvmTkEsz4xFgOWHRdq+8vzghzcD4BCq0noMaAADBCYF+dmTo3rEnnSUwGzd55O9iBmDBKGYGfDkCQhzI8gBLAVb5r9DTC0CzI3DYbA9kD9IGWvdekGggcDPwnz44yORyfOffu6itAHG7jMv5g22DFOkh44dhDwb/uASgQHUf148PmcLyELL/A/YH2g4fN3ZzqJapMtIE8lCb38fW5QUekO4gSN99WmC5N10+qdocY+J9YJokcRgB7souajiwkSEq++e5o5S8MikJPN1zzzkZ2BNeR9QD6dBIlw/Wq0bI4rfONZKXW3QOSGvEhN3gJiLTbFduo2SfAQAQ2FJki1kM0lFQGGcjX6x1Zq0V9GcwxEUjgJ83HOacx8fvhbka1xZ+nu1vUvZrs9rvAFMdkcC9rceNR9D0QhELpmQO4Il0tl9T3RDKTCU+DqMQoDb1NclACU7se8Bj1YJpAjAOC5wdQ93nhIkSrr9r0ew1ozMHz8dNdd0p1eVRlnJjBGeWVeJBnVc4K9A1QzFgTNZ4yAWw2ArZ57ISoakn4vM2+OvPWdm/7j/amXm9SWDTIWPyHh4wOFOyTxnHWvldPghyV5WeaSYaAlXGH45XvV0wM13UaCkWgZwrztJfLpsHRtPi4bM1p7WZ5QMEiQSB5VAvAEArYFSxI4YzCLAau9Ycx/Uq+OOmaViNDnDaCPju8eLi3OQsIM5fHSVFH4A2pf3eDpw8q4VO+/CZpO76LBmaEUAQgUwAZH2S6s2dPfnORsrsQbQ4+8LTnmQlKB8YMyI9sFdGpTZbJs1l8pVZBpb70qnQBGspUQSQ4bD4vN2LsjMCrKmNmZFdXuzTsx5XSwCwrMbBk99S4km2T6bEIkouUDBFDaDUGkFW9eLk2AFLBwBZTyWCIY2OFWzBqZkmDTASXQaLWamFkQk9xhYAAIecKfwIAtX+BgvkhYEfyBpfP05HMTatrZRdBpiuiMycdU8tGYl9xBRJ/AcHOvTgGwBYOCSQJAAAyhiBSNfsWr6zRByU9PpfbwsAhAlRKxpAAL6C+tcIYAz9oegPQdxAgHMAbAREUyB2OPjeYZ4qA9durLeHsQGDABCA13AnhHA11roCADL7C1T/56NEbD7ElVEIAIgBcMaPkgCmCp7BCEgMiAgAunjQKlr1ZdTSFfiv4woNAdpM1xpIxcAYgy8HAPz8DgJD6ggkOmPmyT/bodCzMGrWQTkdYqrmfTxgQ8GWfrdvsof6xlKAXBxN9xMAKHtXDVtsw9njvhmk4gXR6sbZvxGTlZ8/gSHamAACTftzzwnkUCMUyroLrO2QWH3jBgD3iwSUoqlRw8fayJS6dI7PFjuuwdVjnFY3tmIrMklTguAvcOlR7/QviIdfWgnuvH+3A0a6p1anLJLgNgmba9ABFXEYlLOefCbCGIqpiVBoJi0U97IzR/NFMimSxmFrNQ3znDBI6vGHJ3L525tFKHc/AISwiwqcnMIZwbidWpOUxGBp/rfKJ0xmDADkJqr4QPEgrbknI4vOrajYWJqekwF0BhT9D4cVTXFlWaHcKed0Q5x9F7cITOHia0+/AVKxq8/Wv9GZBSO96gXSHRMwkAR6+b0Vqm8P0kc083WWP5FIhFY/tdKtD7sa4xwrV84c1oKToFAbj2Nksz551jujYk/8amzcgZAPlsM6gGR32POGdwAwWYDr2GzU5iShm7KADgBodOTPMh+sFCtAghK+P+kn23SnRxn36AbbHMQT9hAEeD1p87JDFQ8XBxy2gWTEsmvXhfCWFVWkOpumq1ifFsiDJCI+Hwi8fmfEO4oQBWACAjK1Ef8tFbMH4bhWxH3q4HdAJsfU2OWLtLzYLRwBLJu6AwCugbapUzvvbFFYiw4cE/wpgmH5yQDATEtoYD5/HKZnUMQ6wCjYIwMQy1IhZzjg7dwDj8WAdX1mNnobX97fS2MRMEJBJoRzyzLeQJ27dBMAwMPPYGwDEaWHK7HmzumT6iigzzpEmGmh1B1RxdSZElvO4DUB0Z5nKDDwux99jZ5+GPugdr/ecTw1rH8fVP7vxubwiWJAaQLwGsioVe8meKKVqwDAarsf2+0naQgADDFNMGYiZKNU1EVPP4fwIPjRJEhZUdHEEANe4RB4VtZ/g83vcdxOHwIBZAGkAdiIptFkNGb+FwIACgmtrKebY1HqUxGPnz8s6ONHm+EM/hkrnPZh3rcY65irwOFLExowAAQACvBUhpcIUBRxzHM0PvkZAJzOsKpWZ5JYgGkKltpzADw3mQEJv49NG/d6f5YZXS+WK+ZMbljsdCAkPe8sD+kTgAo0Uhw85HHWnDzIzDumvIFx3uuexHpZ3XR+exxwdyqM2E18mwA02FLrwgkALrs7gQRLFo1JpO0v0QDObNmFRdRdukwCAI1jrqDos2wGNJUnGOfCglhvxkx87fKiDnn+SpMN97aTA72stDo5/yXWMOhOBxGttzNdVR4FCfgZ8FSxBiUMJ5+s8iF+WAtEvRrbrKmWFzByUpQRxNJ4PFvhV4mSJRh5mkRgHyYg5RCytRSWhz+IyLpb3NvEiQnxy/fxPNQPz7NW+yC/FD605snIJM7/fIH+9jGuuIdFH/zUdrcf6HnRDgBOqBFSN5Ne2RhSaMGGgsfFJmNO0MQhuXUbXR5UuQCakYCIqgOAAAN9LvRgyuiEwd8I3//EG4YMKwAgSt4sNC3MjOOcC6t7PtElMO1xFoDoM1hNyyEzbnsktW2mwSgV6urcm4jXegZ8ArXjTZOgk9HBue4eNNNCGMHVRu6ltQCY5/khs80TdbLM2g4Q8oLBVtnbYIOHlUVL6k4Qtt1wAI0ydFyxVLem9QkAdCj251IMkd/nFRTMNhj1QcsJzx72zsyYsbu9jO5dXuxgAEjXec3xwNhuxt498KiL43OzBHC/ja/Hj59QZ2QiWH4a4w098ykBoC7alMVgE9BeRzGIB/fo+LQmBYfqFp87+g1ZtDJgsXYijQv79tG6xwCk32IGMAQItP2OX1G/f6y344asY7VlB8Du8JlMwGb7NlZ2CJSoDcEGCq0bxWtoBSQDsPus7wUgAKCoDFj1fbUNAVypjIWSAO19uaYlyOPfoQPgeh7X44fo/9PHuNI86KjWPyrFb2PLZpQpLKOiHgDigQY1tOOpzTOtpChPJRvCCXRY3SkEJDWL4PcyVli543NmyXJO3OxXV7axJTjIB0BtgBzkVAIql13o9Kj2UAATMERkFJmBTvo1QaJT0jn/JpMFEW5obJXHYC0MxXjEb/UzlQW7394+HSxZsfwhAJDaO6cPwinP89y1h+xk6fuBjqRLvPicWAYAYP2JuleCIAsfnIcxTkP59j5O6wv9AChcJINhN9FkwTyU7JSXGQjpguBTAANgCr89pwQkJjtV/nDrtLNraoXgZBidX4R+s/HK7dkGEU2UrvuKZE/dTkoAfY6YQexjpnmmh/pvWTy8L/Eo6IHgMkX51tQ4d4nn4iUittR0OksqMzIHAMRQj6ZuYT58fROAPChK7/4I9jiuDiolnTPwK9jP3wQtT/88AYDex+0Z0Vz5e5cfFogAhUBwMR2xJUPF331rmMNTCeCuedwx05E8Rg+Mm88HEKnVuIK5BYNtWFS19gDWAjEo371Fck0oMRkADS0pAOAs4BkATFYgAEG0iRcVnNIiOirxkYM72zbcEFwYV3dQ1ppePRSyaPEFZcUMhR7r3HiimerwYMbPLmjSUNT54HnwsJyuU6WXaHUh1k5V8I8AACAASURBVLSR2V/vY4Uath8usxtn+/yMaQ+xoDBEcG3OWHHavMZFDj4nCl5o/asJbGQoTJNXJm1lOecLtBJSX0sBdinbKN57o7IPmoV5CXiMULNxY1aEgwxiRVq/ema3+pvdKdEYAAAAnFlp+0SGh1/5fNksWqOPcTADgO8pBsBxg+UdD8PidMWUbLAvrJGgqj/2tczwM1uBAhkLMDFqWRqAZP8QBaLDYAeNwG7H9j0E8PtqQwBwWzYGAN9RDMigDlZgrMf16vY2TPobZwGAtUsAAAC7T2OzEwhA66DimylpWxiwyISAdZHKOYOACABY90eQv4zrx1cCgNvxfVxhHkRAAHAgsyAI8Kq9zKOD1VanrgK8foItsiVRy9Zj3K/j08qdAMkK4SMQM6Fbhq2088GlLYYelBuWi7QA3qepX6v+PwGAgJhcAKsEcLsNtHkBKCRj7/XXrPN+HvIVzRRsNgD+NmPBmkDpCZ4KnJXgEpoNxhigaENr8On1lMS3GAC2UZoyHZrnHpFp+rmLal/NcezS3bpLoFwBfe50AOCprBxGs3mM03Iat5WH8TjIuRqj8ok7DwhIaIO8shgx3h8CACJ+p+NNBwAEV9Q/+GvM0tDGDABdNu06W5NQ8p4lNjkIdh0VXQnTQvvE3qhzif4OHkYUcXLFjqrB68iE8RjBEsSZLGnaBZFjz1XGcmXbZUuDsdgzVnPaZHpwzQEA6XwrXxeziGdrEcpLgoxoIv63g3865nF/yljOKCF6t2CCvgekyXRk/m4BfqfnF+mfTv33DG5a406YMQEADhb0QSrXoUpUVhvG3TFjeaiPEijX1BgtFA0A+kPtgYBKctPE3y4BiLaUxWIGJkybTgJMZOhR7tqZMECA5JHnnydQFV0k6NSwlR7MpFrS+6vgGHW+0YFQoWuC1UXbSgCUGa1W42bKOuK1tBimWyHDg0RdGnzYGW+FjXS5sI1tsgST5sTnog1qTITSH1rCmAfFPUHPDPIPPSv678fkolacN3kOQaybav+b96qvpS5cCQjI++HZXgl8Goa1Ols1wdg1q+avSWWqi/YBQlT0UwWPnnjU7DSzO2pk/LcrOC7upUwlx64ojVPbZ9yYRhA63NLDHBGQwSKMfooReQUAbsNECSAOdMz61xh2BMp+S/c+tO5tdgcyAMz8AQDGhn/eHb5jO6B+78bjvpblM/37AW5OUsgTALyNzf67sdkDAMAhUK+p3E9jdOmvwKCt54U2J5SJGKjZ3gfHP1D8aP27jvPX344BAPDxlWDghoDJMoAAAOvgMZkhg6CBQRgiRFEgLHbZMaIDucZDI1YUABBI5lTCAgBiBTL+Oltx1m9xloCnAgUtAJDDPdPreDbrlQt4CQCAGZORzPHjqOybp6F6qLPXEmizngOQU5LTmlRGjX/D2dYZAJ4QBgApMUidP7tEYlSGoF8iyOaWCgaApVQHoLCFYuXw9zLaUXnppwCAgdf1ep2T6kjiRL3NY5zXp/Lzx9tS/8KjC0I/dVFoXoxfm+m6O3C403T/JdKe+2aekyakaZrmUoDLLfj8W7TWvui+euBP4NRTnG61ZAxxvrFLpiVWiBc1QEytfDrbI1TVuqcYDj4P+Czs8FWHltrW5Twqzxo3UjYzsXT/sEhgrVKE7LoF0W64rGAgkxhRsQFdW+y+0X5M95RPea3ctG1X5i+Buu4RmpPU5VDxKxKDeAVk/sqrWdknAgAgSKG2OpRfago9s6vtVIwB/qaZs1SdyxyAYwJeIwwAAYApbwKAGq057YBFuetXFlYAwHMJQAI7ndUKs0H3av2wKYIBgNz+ZiYORMo+5PSq5kaWp9JUXKplyMdJugSkaWmgoLEXfs1auJ6xUMExDABo9zAAFJaZBXC7YsbJ1g2xMpkCFSw+HJKmx+kiaMW/3mc1jhjRasUzDy5k9BZS4QAUcDBoqAzcw3fQkkWSo7EbPtTIZCDJvV5EiteCe15L0QZEBKZFnSFTawIAdo426KqWb9ctTWPisGW/sPuAo4qV5a36iFMnpoYinyddHCbkuS5c1JPSGwDSIkQ/Tz5TFyKLC0pfurtRVGZZmkYkGhT5Wkjsp/otnftcAkAAQvCHQRNb99y3T60BgjUyf2TtnPy3HbtP31MDwN+YEPhYc7IdKW6Y9tzfPWbBAODwPUHAdv95LNs3sgoQFuIzoFNiwzkBk6k6QzB3heofrX8wBToLFN8gADyPy/uPmKk77sevZADABEwAgDLRhQAgAkNpDKItQMBXCUDB35kx1yPY39v4tFwBdUp1X5PYUA93S6B81f3s02bLtQkXOzn45ZeCiTuO3P2jw1K6CwaOtAnf7hyn3QEA9oxYHW326oJJR5KNZyg4W5ZxAPvi84wMgEFORID5ZFUQ8kCaOgcgXHX79BSKTQYA74OYi/NTQmqtTZVRnYB5r+PDGiJTSJhyoVJXJ0ooAUC0zB7K+7huzmQAeE/8XDL0BwwW4ydbENWKKJ8X0cwqCgoAJF3K/cr1ScwrwO1qvbocSLejfCfgljKMgP/M/HsbdDdWI1u4rMYVLEXTYOn5Yn94wFWb7RKmQUEdTrZjXCwCRCYdkzZ1pPh3GYnZKiduhzRqmwCgMvwG+CQinLN1qqXRbBeeK9sAK+bqk81fnovR/84db2GUAOZypnEdpevFsSzdX9ICNa3fgeyOBrN0BqAjt6CK9omMSsIYzFpENmi+kmD3RsMbk1I2tZ3sSgDAwovUd+wD0AFADuEe/FN3CbVeKD3BxEi2uIi0eXj4EBkDAwD2yppO1gXmRqk9Ur+0xCe9nZr58+FTi9m2FymJ4BWCAINwcf/RBgQdi4G11P/JYD3MiO/sAKkBDnpPAgC0xhEACG1qkJCcDbGVPj6O5XzITAhz45Elk4JSCUO09BQ/YfNkHrW+ZQKACuBsAwQAgApc9HKnTEObaqrVVIGT4aqhQ6C61UtbFD1F7bEE1iEmm2f1/vN9XAIBzQfve4GU6cAWDQTbfHxdde99GJVnAbsk1MmhEomeNA9Z20inBbW3owYAbKGRKEAsN7+4zVXm/cIABADAA+KBNiE6+UH1r+wfACAiwMPnHwgEOAoY7o73tb3tsTZB37/DS4plgtX209gcwAB8PzaH78eyeRvr/RtfDwwBymlgStD37NtAwT3c7k6cEPhB6n9BWe92GuvbpRiAOxmAL+MG46AL2gHl4X99nEymqsWQrABAAF4HQlJOe1T2X+vA7VQAAG/LbUDt4LST9D9aP+MqeD2fNXbYQSHgjX4BKP9tNOBGv9QyFRAgDdL0wZg1Yg8pgnX2Ca6Hk5nk99SsB6+H5kqXqaJ45gQAHAWronUsYwECqpW5JTMUwlX2awErGCQCUhXCNYvEek0nZ1Lma3gYzWuqZ55X6DkmYkCheRIToL3D+Qx8fYEs+B4g+AMELJv7uG1UQlF7Gz6C1ALMcgEAkCKz0yeVnmmaJTQAu+zJAHwLAKQEEAAQESQBPQYv9RKiRZaJQ6S4m8Yo5WIBIzjpidbIpNVvAQCdTfYncfaPm8yzdqOJnAj+PDuZYDzG7SJLazBk0VWV6ZBLv8zb+zTY3q6YOTFmBDJrgMDFwAGvh0Fw8S3TNcuXIr9k9T5LeKrwOv7SJ+YZAET0q/cA2APAbPMFolfa6jq1oJqAogOAjhjmR3Iw8l+AwuFm8DCeZGizBi6ETjc57dFCsKTbIGImOlcWGpotmWN0A3WoO/jlc3Khl4Zgqhx1prgbwRdNq8wFQVK2rDSg4LAGG1cUQkpQf2YAHDL9ALRPqxMgZjAMhkaxQLruee+zFZINw0YZPd41jgFKfKYK+srXx8Y1Q6Ob42DJ4H8f62aQs1st47DfDwYlH4akJJHlcdzponGxrOsrs+A8wAyzyEjk9Kyinz7DUMp/v8385iuqbSxACc/laZxxWmhaK15ABL3Q7USpZ6VfGqRhZiesUoQv/h6JMJWUVEbkrB2v1Q9qlqcAItB5Yu2HFr8yBa5zg4gIVPWaqv1VdmOmo4xOUONjXd7hh2p1ATAopzWzffr8swbNYKxsHJF7tUfLH5z8YOATa9/tWDYHtgKudhDByv0Pgj6Inu6eP8B6PTJwnqwQEAJEfBprsACHn431/ruxQAuwO4zdG7QB0BnovTWUaD2+fmAI0E0TAk/vHBc8rqexRn0fNP75Ywx4Bhy/DoAA/PftiI4AtQlCl0jRHzoDABzQVcC2PtgIa3ww2YFyj7QVN10DL+MNAclBDEGKNqwwK4JN8fXKIKtDVjVZmeX4EGQ0lYFRav9aRxOwnk4nBUbW/33G0OEPffe3cTkCoIgSxnPmmdRd6SxepqYkxkBeqNAOfca9JKLVApXh2I3dPcjaLVwvoWmEZswGVezW2ks3FFuIdXgTyFT7NE4fe7q7Y4hW6Bj9zOMq46mnCovJTzFeCYDwAdGSYQse2wj9UWhHAWss2YrTTvkCgEFjYQGLajd0CWKcBcCsTItRXBI0llPy7OA5IpWMjYfAtqTPXRk3wUIYwpRWW/CpUh73PthTGSrNEiivzMI8zII4TUMpJyoKoPj5B31woCiWEZKSUZ4N7t2HsZRTP3f8e2y9orL1ENOMrOKnWcZKQNw1ReBt0amYHbfHMzMK8SQQkEAvW3SVNnJf2caMRM4l2MTLKn8VAy16OZbodVbtNpoGqHedZjOvDED+O2+s654BEkYHvPlp2UjPY/X8WrHLWd/JrmwGRACgyW21OeP77yCkgSyT0s1753Pxob3oIIOoe1DRlWqTIEBq9jucADVjvl/fpGEmA6CA435v0roG6uxiE2Fdwbn8xjy+tC3ofI/mnwP9yZLyKfC7plibyQAnoreaFU4AIK9wPMHddjUOUJQ7C8U1AcECAJwgwHI2jyCAw1/vLeFgnmEYDNTAqGGoYSju8gD16axak6g0Sa332Xe9Ap7TXJzu9y22Z6WM1+BJLTi6FlkCO7ByuTVk7I3CjYkMgqYsprU7VWsUTrqWdrjWqFiVi1cFwCl9iUFA+c2TAXDJKuWoADDW/8C66MDkemQpQUI/Gjy5I4BMgP/MQATFPqY0ItPkcCH4DECwx8HsY6BlEICArX2g8DmklfR/iFRkaoRvNNKQW+Ad0Xj7eaz3P4zN28/G2H0eC7QA+09j/+n7sT2gJIBSgQAgPuf5ihHSl3E+HTki+HKC6O/I4T9riAxP72MBKDi9j/vpfQx4B6AkgN9gIB4oMUEUiKAP7QBKBwYA8BFI6sjSkfvk4/Nwv43tHSWACDoFAKBHQOYPJgBXDgDA9jjxm14jtK0jhYz1F3YhR1MOz7TBCpjaHjVeHgAB5+k8GGAal7fyvrCRVHr8c4gCf3yyyrvKTyDFLaJFJwozPv9AtE4xnVEypIBCV1LPUSjXVAdDOTiobBKHQfcvlw9VWkxZBk2NvqnO2WbJcu2cczJW93FdmIZw02m4GJgmiL9lAgQQIF8BMQsRKHIn4dxaiQFQKJldCjlPi7nk8xOTEwaArA6GeWVqYBMSxydBbZA+B16+Mv3gFMYJAJJFpzEx0/zC4OYZBwCoBXKK2DXyWdQ+1hKAIoO2gZh7oKZyH06NFjZnzfEHioJXObybGU2WGMOETIk6yw84EQugEoBio4WIXlNsY0apyswGz1iLF+V/kdkXsb1+TtyX/R4OIvhH06q9PtC6AvDmYQKeg6SeBj5EUG3aHSjQ4ofRmE8KLkx1uHwk5TJsKzOONwr6BgDwfshgfzcAkEPVVOrrM4UmxFc6EVrMIabA7R55v6L4ey1/AhwGtgg0Wi0mCE2shh4wN64tGiU0XMbBw3hC+4f+0ZxpM5/OZJn5czOaATDdl08TABCqEDk8MjV6W7sEsN/A4MY0NCRi5zNd0Y6oTZrexqajsx1AABZnnPmkOFEwd7tWanhZxMykXTLQosSQDJUMCLh+0qrTdBGNvUnApJ9cFLQNAKiU1EofMmIvTYJaW3nRNu3R8xNNL+e/OI5hfSL4s0TCnuYJGY9QwffZDTR1wrAdTZ0TFNf7itZ1xwMBANYfGIAgFU1HZPYfUyr6BnifkV7Gxt2y9Q9/5thmWncKCMAHYKBMA0BAAICBQAIQAhHN7Ar0M2qoYBooHtyPO8YDH34Y68PPxrL/fjwgDHz7fuw//zD2n77jvAD5GsjnGYxFGIDTx9dxOWFGwJdxP7+zDLBgFgAmAgIIXE9jdYEZkAyBMCr4fP5KYyG0BrI98HpiCWEANNBnQF06ETnFY59jVPH7cp5dOFZuczAR1hPYA2SNDIwAugIBOrNFl6KcgdecJkPT06MnLyo92TY7II5yd7no5YzTumyAMjbk7vHvrCiW4AGAjlnonBlSU0fNHlUAC7OVdjPgNg/z8gKTY1yfm2Kr9rgK8E5ac8AAEfbEOidRChbpmTHUmThLACEscCMvrOE7MWMpTGcCWAj6E4BGtrEQMZwZADKvdoJ99QGYRVEPU1IELQ1AAQDack8AoM6JJFlK2AgA/IJSHsxf/Ciey/HUqWErcmlPkjU7j2/6NegH0UbJ8c9NvI5DmOe4WWSTM89MgJafnAp91n/r7OPnap858UnsDlpAyf+078gZKgCQyZcpbYhp1Uh0nFOqAEwn1skAWANHf4dU2OaTWd4+7wUAONrRNTHTBp3GjRXwRC3zs8o4w6NmiXLcE86xoAgIzSrS5YYJAER77RY4AUxaOT2RVQLwIBodvvO9hZCWsYNj2jdusHm9+rcgUefqzthEjUQDEXTYGYAMA6m+fz+udAeK4nUG6Po0TTmsLsc0uDISaRS+aCBZFfNRk6kxgiaqVVmQIjf/KjSdNhpMU1vEYMggRwGOAdrDfwAAwAAcUed13R/udXTOc0vU08KNbaWdDCPgUWYuKj2CGQAJqKcvaBdzrX/ew6kJKFDm68hBjAB0t0UrN7frozQssQgwNV2qtG2KhGyfQrby5Z8jouMkWeJV6DysvMa9CQAIIgcAYOdFDgq01mw3Y7sTwlagdP5gFih7AZ99ZS9/3UNn+jYO0ohfAQANyJMIk6N7AwB4kEqYeUcJjAAAcwfAAgAIoEIemlPBH2UEqt6RHex24w6r4BX8A/bjvv00lv0PY/32c35d0BXw9sPYf/czCgoBAECdlogRDMMNpZ4Tg//5+HWcjz+O6/HLGLePsboh6H8UEFiB6odJEASDV7AGX8Ydg4PIChzZMUAQAJAAQaENhjxly0N2HM5wPhyPMgGyHbnaEZU4yJceIMDugOhKoXW110fMs+wkly6THnDDQPV25vwdgq2GtbwIpNgWOxMjdoeE/u9iV7TRep9RERubaIAFGkWlfKQ9znXv84LiNgTwncqeAQAcpuSpqTlHcu6puKhfLH2rCC1qPlMOPayIP+PrKrzg8bEA7sT6MAKikY8ZAOqGtE7DyuEvKKBEIKORpF0a+Z5y7YkTYCV57Tzm+ennJR8CDytiYBTQKtYx9zhdO55voE+kX88AQOZpAtvzDJYple7WtzRcAgsawYG0SCURq8WqFDOzeHsUFlAKYMKnQRkp7x3A2Vn0/ucOHgMAHAaeIlieF2MIR1/H3wDXo0SLrCaT7wkAxILZItmyGi3jgIAGAA7f7ak+wJIU2ptew5N20BSzVwq3FnO0AxY6MAumgQsWMWg5SdqyvhXk/BRxVj7G2EPdTPTqPvCycdSm5OjQRr8+lwBgtTh/PrUfBopQMLb91IfIRCZvIo/UjBXtXESzhlQAoDoDvBCjBm1sCf6lMuYAAGRypVEwQArVhUCuKbvPmb8BAK4bdG0JiizsCBMAvgBOiMyKPFcBcEogQKUZtnjdBACO0AIA9mGQnKngOJvV4qW/tmxbsdm5TUOlW5FP+skDJ9iIxXGys+e2Z159A+Q+zA0DdilVQdvmuGdZ5YA5o6LmtWdwCLJzBE2XTyKkeWWragSoqcdMSisAgM/N7E40Mgf37KDUR80Y6x/1d5m8qFLsKZNkDQAA8HzdokkqUgwA6fz408O4h3hPhxWyfwAA0K0xDiL4Q1so1hMoejA0BAEgyDW0KyOVZVnr99nBOwDZ/27c14dx33wegwDgF/y6+/6XY3X4ngBgc/hMdgEhQ+14GFiyK0tX2P+iBHD6+HFcPn477pevAgC341iuH2ONPxsARCtwP6MtUC6B+A0AAKYgAADBW7MCBOAYLFyVxfO9fpyo9sf9T992ZavYFQz6AAA3drwAALC3wmzThTXU7EmxNf1ATnARQxV2YKrOtzHvehUCmzEI6O5nYF/H3B/VMuq5Kk3EG21BTvgyFsKiwhm4k7MkB/6kVm4fANoOt+xNWsGkw+qS0TAjtWCLM0OtOJbns7SpFkCcsWln1qkM9o6vmLIjmdoZZjUmW69PQGE9Bqt/uAawVs0rv9gEv0bOQ+7y5oRYSVGEtk13FKEzAZJD/muSp0/vvkazuTlr5kAp+QEUcPA9CABQLcn3g0HGAKOciSbsqHJs0zqwtv46+jrl2uZrotDTNR1+hqzNzxLRjEqRVFgMbRDAeNiYVgyCgw9HuhuigxELoBBojeBL8owz5pOmaNAPjfvspzPpAwR6K1cCcFEuyQzd1qHWiM4AeNMl+Lt2TvHhY3ianhkAL8IOh2K/WEGw/SMeOGc4G0B09X7QLw/61JhD5edhoI2EwhqJg2bgSg1Fh73K+5Na1AHgD/IyvEEUv6b48fO91rD83qTL4STL/lozAKH+GwAIQi706HKGFjWm1cnekxQWW6s03nhnwRndyW63cbpexxFgACwAkhWLwbgHmtmGwBuEfRMAVP+uxTscdMHBODIxokDqr2EAXtGx/ltOXhxi6vaouJaJNZZIj8CKg4ncV80WJs4F1jxtC2YiaK0D2uYjPHzsmMh7FCEg23AsSrOjl9a8Aj9YBoCBbEx+hlZzU/nsdwAA1PctAmSTnCfREQBQhOoZAYtLCFCR4yBFZogSDdoDwQTQ2CgqLdWxKWDl/d+OZf9p3NfI6gEA3sZ9+91YHX4+Vp8EAPY//I2xHL4fu88/jPX+E50GAQLpyMd7EeMuAHdoAb6O4/tvxun91+N2/jqW23Gs7wIB0ASs4D1gBgAsAEDB43S0S+AzAIAWAOwAK9j0BpDv+wQAgwCAamuWYpQ0kOIkLYsHj0mEdw5tEhhA2cv9FctqfKBd0G2c3MNdJe1kos8heHp+mIYJEXPnrJ2fyOveZSWfphE2PwF6swWMH57hESfPBEYXQByIZosblz/wJfvGIbDzmG4Ho9Sii4p2L3qOQOwHTgNlIqYnGQBAc6PG6AajBADkPAMQTFswwZKDee4jzlfpcVibVWsm6/kqp4KxwhOjhbtNbUhqtwBY7GHcEFtNHNM1o8HJmR2NE8/IRv/3uFAAgNqffna3Mp1bqQMAmOnXuGAxezqejbJsp6yuhcyLmIBL7n+z1MMTmD/jE8Kp+ysALYbDTNe8DjDw6j6av6YAsGsAwATM9sYMdEM52/4BTj4n3e/P5LD1zJ4DtB7WjOUb0IcvNbCuqOwUWkBCKNyoTHnAGgDwUjj+cNb/A8FCNXFDGACwABC/59TfHF3xPqHR0or1tAjYMhYL4FB2Ct7p7Z/iCz1koWqjMXjxk159BgBz8tJsb3sCAFFrcmU/t8j1g4NiuBawS5Hr91/dl7F/yKqTCDOBv3UBkFbsU6D8erqu+9juMI9AE8Ro+HEDLbkau82OVD1tRiEGvN/H8XoZJ9ik4mNvQS+pva7QePpTPQ4TO5tHCmKtgV7aPPG8CZQ3a9nuEgD0xTtLAN+ixvQcBQAAQpGZ87UpaNTzQZaHPnJvUWVMpBw9s321UNwYAPC6bqslFfVHDyHRZEH9xjpEk4/mcetZBwCgvAEgsMO0MJ4g8eSe2hao8cdAG5c6BhiIogEwANB0bIkt5WkvfQDFgMtm7NcHCfwSPPA+BACi/8NycL+4/UsCIGgG9gzuyPwfq72+7n4QAPj8e2Psfza2ZAAgCvx+rA+f2RII0MuectxrmGUxiOG/L+Ny+jI+vv56vH/5q3E9/sgyAADA5nEe26HOgAR2+ANsrqcxXgEAgYHEgFe0FoJmRoaPdkAALZe3sIKvaMODSBWlGNsGU9qBVjUAVZcCFgSq6wQAPLfhcwE/hCayjTanH6gRCGof6fnxLLtdCQD4hNy/nRJhgg9rrxHn5XTtAQ5BIG2CXksApVxT9LiYDOgMRGY78T3wceH+6oN7PPrXguoAgPRy135gjdi+Gx7XqxHIEvD9LgAQW1xcI4TIYqw8ohzGNBQ2a9Q4zpCMCmY7HrUZEmIy0K33BACa9uiB4o0VxWeoFvGcIREnktly5xMvyur7niT5YnuIzJ/JqLFE2kqwthLns26sbTB0xOZkQ6h5cLzy2ScQ5i2PHhu0AzrhozWZO9V0AzQVMYxstBmJj4xfDvqvDNJ8BzlT6vK7+t/f4VZmAn5ba6esoQm4szA0g/zshmOTwCvA5X7fLTzzNI+8YZJvtATiw4fifWUAKO5gMuZAbjTFUkAmyrWAWfUTbBo69Qn9Mli2bDooqrf/9RoK/513zbXXjqHi72+aMBcYsiViPQSSAIAAiaA1jW8EP++bCeqSd9K8Cr/6UG7uYUJTQeUaTxoQoB/3kA2zTwe3nij6+BNWF8CkjahG70JNLvr72G5F6/EAcwZB61yIAbdbvn8Mnz4u53FCaw/ei6XmNcdVqse6GoHH/XJlHRIbQTmFAUBvy8FBg2e43RQACOX0XAOb4speGhC1ijUDdfEEAAIyavdiPy5Eju7Ph3BUNUdbJ68GQQ3roc0NLD23NYKUwKhPmhMAkI1Jm4VhYSGEUOhPxgGx2xsAGCQkgMgFDI82mb7XQhMBUuPA5WBTIHsuhMrHde83B16/jis4c2LC4JoaDZQBOgBguxPof5Yn8AD3Y/X2AxkAtACO7acxdt+P5fDzsfnulwQAq7ef83vW+L3/PB6bPdvJeMbhrLs8xhbXyv0IvPfoygAAIABJREFUBuB9fP3xr8bHj381Lscfx+P6dawZ/M9ju7oSBCxoD4Qg8Hoea7TrHTUnAPMC0CWwgougDYVO71/YGkgjIFoBGwAoARt3AIDLlWJVzpZHOQtOdRBj8mxQ0McEQthehwHgNPplNU5UUT9Pk+zBn+WbtKDymSkxiVEM2ujoM9BYsAo27LOG94JO0d6mprUs0Id7maxfwX/+N88MMxHGkQYbGiJFBGbLcXFhYPLE5s3MX0Gp+1HwyH7KaLGXUFIzAGACFu1BWD5chksxSYIYx1RDVxavgGd2f+w9KyPng8CQ7gcALcZPcwBTAwA9A65gFXOfCH7ZAYUuApwjuuMVSG2+M5F/i0/tnOeR6Y6k/LVq624LpQh8BtJe2qYPgu+fzpoIQm1XbOHP8SSre90TdRz1bgcN52pdZC/xk6U2AEM6T/oMr6Ih4h4QoCd72meGxY3SNEjwFzH+5Srrbl472S45pn77DsEJ1r4S/TtYZqxryZCSaTWrF5+WmNlApRNobyhSJFa0bndwoMPrULSQNh+LWLx1VFs1AgwFn/cliuJv9ZFycaTn3U8kmzAMRt3gmD7kAdeNVV256jFEdB4mEWRCaWmcxFTBE2OhP3F0JecnaAHv93LyIgo1LYaNIWGjXMdEJ3kcd1lt6sGhdSoGGUJ09jP0pmBWpMrz8+BJLxCK2uITkEzW/XTsHfXdh4kI2ADNGQByF+vBGegspUicw7nhyObx3NACSBDg6Xa+JoEYHXJw0qo2Oo/fVL0xAzo0LpiHaGuXwZ/Z1w4GikgCdVBNt0KcV8/3vP/cj+oPnNMJlzFOqDlbJIPDGhlLShT0pEDQoHqZbirWp0inwsFGGyjxPdgj9sG4nxywYwaAzyJUoC2KWTpaKLDkTvR36LwXzR8HQK26AFXpbrg2sEoQuBlILOSyqplsEPQIB2T3y3jgoKNfAKbQzY6B+34/HmgbxAhg9P3DBOjTL8bm8y/H8vazsfvul2P99rOxPvygLgFobmApPAxOfRipi+U6rqfTeP/ym/Hl1/9ynN9/O8b9ONbjNLbLaWxWl7FdYb2iA+A4VpfLWB3BAJzH+eNrAYDSAcAfAt0AMAxqDnnIiumfgWB/AlMAN8KM70WrmvaBptmBvdHkQTAKGCEMVYQm2C5sY6xDmRS2Ml8dvGDIdk81Ug6Yst4Df94BULZZ6/EYiBlVTK6iSdE5mgMX+imBKZxy1KPA2psWsxDYpagc61yUnJvdJMANUhAO6JF5F8W8/LN+hm1scaG0Firsgj5Kzt7pcaCBSAo4ADpzCFkTyrmtkM/C4jEfYwosNDhSUpe2X9yLvC5FaEhekCMFnBjsJNbg+UwN1fT58A4QCMXwrmYEZmpBCaFbiCWPmFqP0oGhCwMluqbfmJm2npJJWgnmfOaV0yzKSQDSYYZTgtHhpK6isK++X1MLIAZAIl+vChu3ZbQwQVXa4Q2Q6t4oYvj/7ezIM0DXmjNVmf9MonQf5uwV2SwkpjUYUMBnWmTz8cRf4C/uf/FCDDxDq98//J06xDt9Uepq0yKg9ErY0urouSvPKsz5HjicsQAumAZFe0MFjCy62CZyHGQeiJjYop9E/Xg8a2vl0gLR76j1BRby92P86r/+L72V8xAi9W77O+KN/KSDvsChXou+6tk5fMVsdi1z489662AjrVk8OGS4Xqgt+OfvRGW5Nud39dvwp9SPm6dtmlofY7rj8X2UQagsmICDw8OOZAEfzDwUIKnOtoJX9rZ+H4/HFCAy0dZ4plijcvOFQfHhkMOdV+/sOI+L3x90HEfHXLNvSAZXJUuhyMdgSADKs719gKYUJE2B2ZeW/VTw8DO2XZWm/xnIzFVr1iecoJ7gE/5mGcTe86XMLorSB7AVi4QS7BQIjatD78/+8f9mqhEUJ1wB1/xN62D/JjMA8IIuAIgFMf6XPf8/jPWnn4/N51+M5SAAsP30i7Hsvh+P9RtLBaBt2X7Jk2vS38jsAAA+fvzt+PLbvxqnr79RCWCcxmY5je3qPDar81gt8ABAe+BljK9oETyPSzEAFgHeLuPv/6N/29mi2rvipJhMln3hmEjo9tmu8wklX/6MAAA0ASqfOjEIOXxrd0ekqSeDNZEMXEtUzFLOCO5QJgwzsHOdh7XMnPrKUvWGzq3pkBcSVmU8AQA5barFUNmL5xpal+K6K9kR7RN3CbBjxaJo19Yd552I+CiJk6c3QpXxfGbp3JBrZs/In1g43j9/X+uy4rpPObbX68mg6L7yrI5+JHs1QbqdBTPINLFmbShl/7mjdYwm+83R2vZZgr8eAlwNZ0tv/k0B8TkYMrEk9a0z+U/+uz/ktUgjlgPNGgzHGZ6UMUdrrexkdcjSQrczKXZR+D5PzUpV0tw8DvC6Wtf238HXNo+n1k6ih+9Rf3YpcSSuPbEQY4z/4/YXzwH95b+Wvw4A/Ef7/4A/QiRWAoOfGuYA2QdV5HvrvViKnyqELIH0yAMxY247Mju8BmtNzGidPYY2cvYfMRo/lwUZHQCEvtf7O9hboaEHk6D7GP/5f/NfSfvBhyxlosx8HCAr2PlTpxfcTIDrD+Gt8qj4dSK7b4CABD7RFjLniHFQq0PqYJY/dwBHaGIdCH6X9Pw6E+dh1i6BdeO2xrl4mXkbqsTECYifYiTV3lkfShtRgmlb7PEwuHqISp55YZFC320GtTdUdBkMgBTH6YUFAFLacX92jocgIi42XSAzI2dZAhZTz5C6YyIEf7zQ1wzcEdhptUy/irT/1ZKYlTptct9jKaZ9hNmH3hBV2hbPnyAr5NGd7WOUPkBATN/zP/3jf84VwX5srHNkKSjV0MZXQ4Q49hgCQTAAsBQGCwDjn/33yvg//2KsDj8b2+/+FQKA1f5nY2w+jcfqwCFBWBQgWQp8cpM/xvV0HB9ffhxff/Mvx/njt+NxQQngONZgAMgCnMZqBACcx/U3X8ZyvowLpgSej2NBX7/r///pr/42hXsx0WIiwVnt2lP0AYCgzJPzWF7xQmpwswK/XADVBpjbXgd9mYUZABhwTObGZ0IAg1Gn5kG8nmtJMlyXLeZq0tRessDKMzC7LTFtlh0cuulNffSKzH7fCQDEeM5WQQYfru/pABgBJV+b7dt4wQBIAfSZEfpiC2AawLfEJjXqHh+0vnVezvA6XzeBkQxNrAwd/FXay0mvMkH/7xaX+bmTj/TnyPcnA+CTnEeBflLn13xeKiFPM516r4YA8noFkpYx/uS//SPdq8jlAwoj/nSiuQPAtrNoD8w8ZcFAuQugAxOeRX4m1V7cnE4Zv5y8EjQ0AFCRK0xA4mfTVRTQSYfdyzRFvMaf3/8aAIBZADxwFo3IhKgolMdrS2C/uCcE5jatOvSLim4huNEzr4uMAABUs0q7amWLrWNZwNqZKaMkfRCn95XKzGR0TyjLAKDXU9gyo4WsGy1qnmNbSeG7K0I53DQOMfUvGh7/SyjGQsy0qUD9MAAqA0BFK+5aW0nyhJQYVI3VNph+5ypFawNqeFIybSneKeByBMKQjrhmIRfJVLOc7BsMbDe9DDBBhy+fsvyEplphK4lacFqsMopXtb5JX7PF5IE2Mo3HJAB4klGnnmpWox1Iqu3K1UrIegwkkXoGUhYT/OG/nZ1q4zvot3YrpecL68r4c4SozEzcEkmgkVbGdKsoHeTzZ62Wvff2crd4SyOKrclw25ohB3+2VNH4MRoRzTrzFaIhng0aC4yefdnQQvWvchsTDg93wdQ/lGPYGcBhNXER1MpAyx5aregNQG3ABABXMAP7/bhttmPAMhh6AgOAFdoAD2gD/Btj8+n3xubw8/HYfB4rGAVt33hLLbUg0OSaA+aDTuT9x/Hx46/H5ePHMa5fxnL/GKuHfq8H+vY/xu36QQ3A9dc/jgX1e1iuXqQLgAYAdD2GCsEeGALATAMM5czWN6jwr9exMj3K9cnnPgMh1iGhkMsA9AHAnbGxjVrGrAnJFDgIDmv2SIZ4zaDRS4Wg318bsepZA6zcQKHbRpqeJ6ZoyTiOcTnjLHA7Ktb1FvMtvLbMOCmoQ+qqXnqWoqikRzniZA1VpvSpFNCtw7lYM8DL/gLo7MGdOp2QgHm4loNE6ZjcL97/vQMEfHKMLzYhVdmr2JfpXtfP1942jBIAh7m1qP4KPmRgEy1T4IsiwTz5DFzw5DmnQIO9+LMGATHrislXGEowAMWzJhD5zEm84Zlg+r93e/EMsE9BzVgpa3Wd1/BxeQUApetAiabFnCcQ4DZSGpIVszlLMEqCYlIXUwczDiKM+AsunWKkZqt8AFj3O9Ca7hFWf263pP6R5/m3AAAfigUzneqvN/RLzAtNXceq7SDV9s65ENF+lUYpAFA9KpV3oV+7ZOW/3bZaqK8Ie99AosimGq3PZvexqnk0BmDeJhsBUYHrVhwGxcx0hykM5nGrtkjHOzvfxZjm/6Psy7Yky5Lqjs8eEZnVQPMgHvRHQksMTTPolSXBYvgWhBjetRgkGjX/JQHdVZUZ4bPWnuyYe0aVpGyCyMqMdL9+7znHtm3btu0OUNQDyEhkqGi37nKQQxfFhWzREYEuDet9i6FU2aYuEYCY3UsDwDYqTw0kqLhqvKgCqlTWvM2xGnd9nIpVZgzuETVVjcOoNADYfGYeIsILpaWMW8ZRACA1OYyCvGnTG0oqNdPKCCLuSscFbgcO0EPESgFA8TYPgMui0Sbh6xcQcF+0O0qqFOWWSK4VOpClS8UtWH5OzNRowBMAoEmMhHcUaLlRoTIOsTKiE9VyhgeYAxfAGa566obwkKXlhkFdbX8c3Kwn7uEuA618BRIysU5ubCjG0q6Zo1sBAPIFy+DVuKAH+2k/LrYNviKz36EN8KshAPADagFWAADPvzSWm49jufnAUcHs/kVn3TkCT31fXM7j9PqJ9P/5AADwyV8wBvo0FtfP43qB+9/rWMD85+tPZABgBEQAgDo9vlizP5YbYAEAOmCq9XJ9vY0NdAQUn2lNUcQWLU18NUj7qwUtdsA0wLGbIIG1ffP5DKg3wKRE+TqoSCV2J+VM1VEvBqOzbY2bJzVhG5nRPpzeF3im7tf3HgAAACCmnxXbU9GeiTG1OpDJFtODAg6UAAA36lI49Ig9+BKZIZOlBiDanNbayEsyw0EABcDE2r10PY/BoQf5atcuUVkDMHh3BMCHabABALmvEkSrdBL2jucCzkxa4ZqBuGulntGoA5Km6hHD5UQs0ar0PAYBAgqKL9IqZO6DhMJMHJ0w9Tj1RUZemqRpOscAe3IGwodlfwkbkuG/cf5jK6bDAWdfWEGWAHq5oye7rk3lLkjPMnV1urdyEgybmevnv7F6MQCAsLiBALEaitfxAXgsfXwJByYgWDwtlze9IHqwhboCALJJspBSe+g1iKA6jpVs9E8ungHJrUvpLc1CzofBYoLIjee5EZMEZxLUcbGV6535en+qQlDmib6gvVz/7wCAm9eMgBaIGQCtJWX9FNU4E6MrnAAAHe+uJ4EAjmEVDwARXa+/6HUs6ILRCmq2Ec8x7ZLngqi3y9jK8Nb/ozxPGW2lZThc1LvPenuy1BwwZwU3PRu9ZvBXMm0qx9nvshiXs1gAUud09kIOqoON5xfnGswyQNrbFO10ODMzJRNwqx5ilwyr5l+VPTvs4cCNk2BN9YPV80FFVNYV7fwlMBP5YmhLB3+sDa9Vx9JqKa2fdOwOeBTL0eZVeDORTSHFrhpcH8UshbafTAFMjVSNKpdWyPhXnh7Jjgs6ceHnBCKzlsIEkBL1L54RGL7i+QEZy5wuAeouoAHAv0G7UwAADsfVaoABuO734+T5ATe4+qETAJMAn35x3KgH+CFBAAHA9gdjtf04NgAJXLeKz5Cx4KrofIzs+fB5nD5/zTbA6/HrsbhgBLDYgCu/Po/L+TNtfBfQALwdx8UWwcj6V1DsNwYAvfzIpAMCuHfApODrANCAZ601JRX7BH26l2aICALcnUPG6DJWZgSyBxMkKPTDz9AKVWCSINp2s1S7V9vVnBoZACDHNYD1MwEf2+EsmM25iP1wPKlsISJR5lQKbNpjYhUlmKPCn+aGF3XasIUV45TdRQVhnUugBJkWV0czkSw4g674525Le+9sTkCZIF4LrzRdZhMAknqGrLr4BEIIUqKqfSaH1cM5ckESo9JtBxu5R5NtsVCtK2bow+IZBwlwZgAiBtdlyFXxSy2akpep9L8vcXRA8MiS5J5kVgD/ZaP/KwaZhQj9z+vx7VGMeyir5KzgmtYv/IQmmk6hpsoYAgCpytbB4CQHrz9FlH6tzvaUAHCKAr8PBHQ2YPG0XBEAEGy0Cwtay9/lovp/FztwvXJjTIonivlStczZ86WmT93dNeyMqZQhk850/77qtlpNd4BG16M66V0A7q1/nn2dhx0LzP5CGW5BGpEw3qDI94RKejMAaEnjVEN8Z7/sjQG+3t+gQg6L6lVLtsjNgYajUuhKPrddoESgkkIIMl4vTmWmBgJSFwsQaVtr5S4XDlxd4kXAoyj97DpU8BqcgsdShId82PmR1p7nK5X3SoLxvVOi2njqb7fnvnKxwf52PCe2kCUDEHioA9L0V1TWpOLY6ulN4/fHM9BhPGuZKpHWHdFGItBpttFYZqbgs3lD5WXt8NA1pRnqPu5iBAC4v1T96znj/vIex3goAkxbixYAwEG9xr2QcY32jfzTtafEJGk9iQ3gF4GBSyAc4uMpf67Z8Gc8uY7tWdhf+NwO/qz/I0uEx8NqNU7b3TgbAFxX23EBvQ8A8PwL9ARAS+Dm5ZfH+uWXOR8AAGALhgBTDF3n1IhaMACoyRwLAFwO34zz68/H7fztuBkADIABAoBXdgGsXk9jgAHwfAAq9aELchsgSgAAACwDICv3HsKzRfBevMJgSFoX6kHMACghE0DXclEQTxufrIIvYw0RMssBCW7u8Q9Q4IEdgC0uQOydhbVmARIA+U7MNO1k6uErUsMHKBvELZZ3AMCqUV6p3Ng0twC23KHLwQDAPhYAAOfJGY2o7laiBgp79aEE0ANfBRUHCQpE/dk7Vf+YAXeAkNcjkHDrdcylNL10dlyBIudI5RrQpYQvbBdKGRQD+tofgUg0YP2MTmDmNL9KWWaG21+rx5YOXASuPA63MQA5e/L5e/L6RQbdAixLndkPLteyi8jlVj5T1/3Trl1sZAsoiZ8AebmGAEgAACU38qPhGjEDEJaDr9kAQO5f2uFztoQB0OfNCOz7VvGEzXsWXO9/BwDqQGpU+iOae28B4dAlALAyVFmtgz9NbdBKpR7n3MBOb8i9Du1fdt2yq5JoW4u2jMx0BHipG7hIAKi7/+UC079Ye1yxEOBkALgI+drIgq1u5dmd6XjycedDpAcAG4xIswfz43NBJFLsg+uR4YhwaKgerAxUbYF66Ox5HtexX4BhEBiQAl0hlDMA3PbGLjnQPQYJnA1uK9fb2cwIg6OuVTS1NBXMfl1jRk6B7J9jPrFAQd/Bi4FByv+uHba4G3D5owhJvUH8HhaAdVyLDBXczWY0K2YmEx4MhdebLYtG3EyfZn1WQEm1MWaoZeWpnmvWyBudiWEw2QCiboVMguj7+NXUNZPhEADQi0izBdiVwhn3Uq1Te5FgYQBATOZ5CFhPcxZ9Mqs5zlT1fpUDJgjI791CRA+AWIoKLGRiIMc2g+1gxi8RIMc5Uwy4HpflahzWW2oAbhgshN9vVAZYPP9gXLcfZQb08stj+wEA4BfGevfV2GBYEEyDwFBhoAjvl4bzgMY/v30aZzMAh0//MsZJZQAIAqEHuF3eOAhocT6NNRicIwx/NBCItX+wevDwhxYAI4LJABzZZnghe6bsGiWA26fPNGkiyW8mLiAgKrBZWZM4lX38yMxvl7EG40Ar7CQCavXkMCHSxtCICATQ7CZ0ugEF/AfQyYMAyLKOM2S232YmQbqTDF6jU8J6PJ2VwZLDKEW728ewv+xwuYHWChsaZ835Ms4ATeMyjnSiMNan+ZGDaZX15vhvBj2LXRmowTbwfJ20fgJQPw978lYByhoUJBhgCFnisMNk9g5+FteJ/RQWjW1pbi88HeHzL8azt2+/dw3vARLEB52C81cy9bzeI4NAEOBSDk7KnD/tJe5EkI/C9MeSSHWpNdfBJA3Sh86iBbVC1ilY+V4zI/L+BVIaAMh5EQCgcsoEAGQCnEQEANR009JPPCRJzfVSe+KeBUhM7KAn94Jn0sft7tZvTh5abkgeBGsg7VehR5gR2PKWojbXTrlZmcEqY2Rm9Q4A4IWhxsIhE54DbYc2ZiRhBBpvMTdYaiSp4X83AJDhQ7JUoYqgMLz/FWgcVFbKGBEAwqDBNRupk6VmJpoSG67NuJoMyJ2FZQpF9MCenQ3EHDygtAhEGE6AFHkhaH+1yYtW5JeV/jRVodOXyhZiOJUhFYB0uzwASg4NKUuAJEyLMuLpOtSnD0SdOpHuCRkA1mgc/Nm/boU6a2Soa3cIPN3W8OdYTwS0URVHQW+AB7OX1BCDWDV3XQcfauf6pfJJJ4Kw5gDwSundAEAKsARB0QA8iJsIrDxQiJQ454uLBSDTE8hVIlOtgUL0HhbEskyz0ibgWqH2j4Edc5aGwKCzPA8MulwzeEWfktdLBiAzBQQC5AGwoQiQ43xx8K824w3OfliDOJjRDbB5Gsvnj2P5/NW47T+O1csvcTDQ+umHbAUcq5ex2ryM7f7D2G727LOX6Q7EXBiP+zqOn76mEdDl7VtqAUD/X2wKtIQdMCbIXVW7XxwuYwWAZ98ITAlcnI9QxwkEGADAPIjjgzE5EH+OtYYb8voGIdA4g0onw4+6tpgUfO3gg+D6b00RcKq2hhU2rsPGNDybUF5j1urhUVitNHXK8Cib9KQt0eGnxMdWrXMiIfYZJhw6w+R9gnumBdPYB0eIPpv4rgSeNGDRvHgc/FvoQFDqwfO21TbKiccbgMAUcEUoGwveeL/zfD5TEkqQwNLiZk0AwPTBAeAxEPTg34NUMtv4akToWO1yPn+Ph4OdAGMZ3UoIzdPkLkg8xIv+dz0gycgJInAH1lbjLrGe1fmPQEAPpZmzGQQl8OU9I0L8rmvoNH2xAD5PySIa1PXElmuJXzawawlo3X+XTXAu8BxwCeC7GACcsSkt4sBMCem9EkDdQ5zxFFn2aYBzFLBDcWNomwbhq93TjRlMEy70QywAgJaj7wAA1ZA9bjcHZPVsT6FWfKarfUV31YcdxDGSI7P9jI5tMoTJaIso3OtBpDwVMbc9m79gANTgW4pz3TT9WRYJ+QCP3lTg5REsvbjV2LzB9oBnTXFhEOBImzZE3seWyeqtdH9j8hHARQBgJbBIYtf3EXAi+DP1tESGawvcCJr076U2v12ByFOrVr2UAbe1VpJSs66BMj/WWa0BAABwhs4skL30zrRojOOOA0+qU81RIIB3q427JEAqSkrpXGUtocXtN+D9y/pzMJ5uoQWGRPooe2+qnBICaI5lgA9DwQNTa65N+FkI8qhFsNpLc2Bjvbr+X+sUsw1YBhAAYC04FQv2fCkL4wFNcxFkrhOB42oyrIdAwSUiHWAGjR6njAPw7GmcRReinops3x0B9AlwCWDl6YABAdfVehwxBXC1kZgRYGm3H8unl7F6+WqM/YexfPoB2wExHAgiwOvyiZ0A293L2G73tMKV6Qwy09M4vn7LDgB8gQm4HT+P2+l13E4YD/w2ULVdwf2FIj+08cnGlvcFn/GESYGaFpiZARhZPa5HfhEAgA1ACQD/5g2zBRC0ca81YnlqKfB8AbDV3VJFMoB4Asfr2EEHECc3B0kEf2oODGqTkLCcRq2HhZ6hdCNCNvuEB/UIAPBcHwEAu2DIekbdDdOrmbGrvIhplJ7SSaMt/YyEfJdxREmE54vOJTJpTQiYcw3nIwBAki4yFhuAPzlZ/t8AwCMLQECBKyfT2EqVTsx4TF9vFMllmqZKaeli0npmR1KLDz3TfwzG+bFi8LD+ybTNFCJ/x3Nl1jbu7dB7PBIxX2f6d71nf+/cZ37H/sevVv8PEOhxLza/FEzatRY3A8xJ3rOzK5kbEQAgO+WItX1Gmfnjo/+/AICUADqAYgXxAQDoGuYTudfAtWT4B7vnG7KeS7zWu0LW1C5ppq4ceKCa8GYcQOFMcfa9Tmtf1Y4zS93BpAGAGHEQ1INRcPbP78yePYjCdREu9rwff6Y7Hd0txcrW8xlIR8eb2wGbqlwsZG0/AYDWigUqXpuQtQKxAKYPSY2nj92rpWfD+ExVAmjOinIaNAPgS6Z8D8+gWv6k/keNuzIYCvT0GRjAEchPqpOKwVC2PQGAqHQEqQygQdvnBACLcXo76tCiK5nKACwlWJZINzNiGXDfcqDLkBuCMlP0AUAFgjI9z/SsKD2r8U2l6fmG1lXAD52Z+i8ZAGsqSmDJQ4hXxRqOKw85BfS8XIvHUT/X0ZzbUGsiCITOe22amwMOVbherwwoBgA5pHEQx6O9wE5aWZdLthFViagOeSPxxXJwVh4/hhaLRq9KB4ByB+81xUbSASD4Y5ogrIIx2e+MSYCrLTsZbgAbaBN8ehrLl5cx9i+0AB7bD3QCHOsXmgEtV09jvX4aq/V27LbQsMD4Cdn/YRxeP43Xb34+Dp8wEhj0PDJstPUdRLkvYPzlWRvQwKx2tBMHgwA2By6S5wOsgQEaVE4oAHDBCGGMCT6wFEBvf6iwkRFTnApQ6vHkZLic2VqxzyKZXTglj7kOeBrCGdAKG7bYXU7ncQIIsVBXAEDPF2JaMj/+6ixoSmYC2BIuHtHdEAEc2ljBAPhcjHCRAK1airX2WIqidz6U6hYBuj0Vy5YTWMeVACD0L/dQ6WmmMRq3oxMGJEsR04IdPK2kD/o+AFABNxmt1yFDZwCA2TEfJmYvBDp0/fbYaD4d+IhHtyM+Bti74PmufosZAVsmmUyUdsv6mc4rOjbl3OxBXs+y6Y5jQuVWAAAgAElEQVQaE6ATwsCqvV72M/4mAEDVU3cC6A36R8iJL8rfbBJ+IAxo3+M8280A5ExIIlIB3PEmpc6AMIrxHxgAlSHmrzq7HgDAZEn6z95rK+r9v9o+80yHKCdZcaePIsR470HObDu07BTZ8KZayU4WwQF0Uuyi4OeC0WNi3R+ZPyiz8sQeYwMqNIIX+7anRosFCHo9QeeeBVAQK8EZ47ud8qzApMDIFxIlLw5cZP+peRcDUAXKCQJ4cDP6xDijfa68Luwm3TZWBjhhC6h50KNl8LedqBQBAgAaMe/gicwgb0GjnsW4HEWJqBXSvpwGAVFAI0j18bMAAMxAzrdxegOdK9qeNbVq6dO9goUwnykCEBYnSiM8AHXnkCnV/Y87UG0XVQ+qdS4Do4ry0yHO96GuwYpYvLA1B6DS5dFga5gYNpX4Q6An8K02ohE9nSqpUlbQvde2mMHC9bo+LAbG7ZZu/cymEQi0O6LLQ1D5f8E+NaXufo9hP2I2+i8xWghM0ID471ltkXhQAAOhjU9FfumgETebsd7txma3Hcv1bpyhIYGQcLUYV5QFNquxfNqP1fPzGLsnsgGYEUCToPUz7YABAGBBnOyaGgrU1U+HcXp7G8fXzwzg1+OBXQErC+3WCwi+DBLZdrcY+6ePY7PZj/0Ww6dgDXsZl8PbwAwAjAcGkFjekOXjtRz8z29kAmACsQSFDhtgfOd+0IAVrunrlRkoh/cwUNqDw1oXgMf9cjE2FpdSvgY263TSv2MngGy7S0dDW+U5c0M6HT2bMoqhyE3zC04GAGqBwyNwn7oXnZwkpevgL47iZWrM32Of4YxSDV2dAFmteNcOANLOnE2eQJ+SKNsH6R9wY2KEoVGnNWyI70VgnS6/yxgfkzlcChjG6KFMfVPAxvkL0mJxRkFvz3bAxto8ZHbAgxCP+/GuNDJ1PnX+Q09kR726K/435QAbet3dNY9MKwGE/3Fns+82W7u2OybEehCHhtINkf1o4EERylEyzC+Zg5vKQa7f8/HH7z+dE43eTKcbWR4LmgMA+jwTJM0BhWxTtAFSP0P4Oeygm4RQ59D9J3+PAeDnfVntxLy0aUIBAPiBO1Vse9VOVamfWQtelpITbRFZ+yB8zICIqN0mSHobh4rnYiDzx4Jj8xxqzFVv04NOq5bGBKO+Ji/o/h66xgkA6qF/HwAIEiVj0fqwdXwr6zcDoCkwXhCuj4de5qI3TYbvVCvb4auQp2vV+bksMAZ+G89kwhg1ie49BwXJ1wpXgSESAABUUacFUBN8+Gw57UrBBPQxqGV5wKv/l4LAozZ7DFcSsBPsAA+5vxCYQHfVvHu5J0ZsJUZCoCEMCa4VAI5AzJqJHqhx4UhAcI9OyNz4OVyF4doEhb5Tv7GNmuTXEMiFt7QTZVv3dwHZnt4J/lVbtIxETIGYKTJVXmMRXEY8plKH2p4iMpTLWZ6Gj/UCNzqVdjtpMB6ZtKyq5QYMgR0N/TmpAk8JwKOEperUkKANAMB2RwBwWWw1khXMEe4ljJ92m7F62o/Ffj8WMAjaYFDQ01is8LUfY7kby+WOIOtkOp5loDPEfDL1uZyODKSg9fEEUWmRSVRAHQUqY/fyi2O9exrPe4CADQWFcAU8fv5EAIBSwkDgP72OcX4b4/JGBuB8emOp4HpwCQD39aIxrCgpcA9fb8rAaXAlDw6NhYb4Rd4AO5RZ0unSAABYALUCqluHzBr0HfgA7HcUMkVQLprdhlJ4NhAPYk+cjph7oD2ifSiKfp4pEnNq33u0N85Ez7LA3tT+F4DNdz5/l5s6Q0rgH6YI9zymVmZIAQLCAiB4nrbSrSTw3NfK9TG/CwRwzaOLpgGAOQ5cqng8e3li2Wyr3SNqIJp7Y2WmD5T+4/mfrUrtBBJEswq5Tu7VZkQkUHUvdOOf4f557/J+tnJ23uM7P7sTmxLfuQOg9rZfYHoaJk3uKv2UQCe4SRmA1+f2v86ORjCphATJq8iGiEgTNzP/IBoAnu9fRPfo2e7r/h0CfNfzX+zHWlNVxTjUJuBB/j0AIMgu31m368McjLZ0YDZCPDSOkRUpM4qwjGQMAICnEPzDArDLIMI5e8+LAdAQkA36qNv7z8P/fQDAw74vFK9+hi1SLza8sbvXPLgd2Bj85VoHAIIavRwVlWXWrwIlup9iqRpVVX2g/jMGPFCU6O01fGFtT8I+tRjLJ5y9r+ygWI7bie0BTfHsEX5MTBbMGKko5YMG3awJUQEAjNtEq3JcCwDgHABDOmqjLVqDEC1DMHBvJLYyBclDz9Yebi0EXarPP10Y54GLYRz4jPBWIBM8Gxnl7jFWMMpx8NfI1Bg2pf/XTnGP2U02i/0keAjbL6EOKhy2FFY1EaZBAAEA2BCrpAsAeE6Cnic+v9pGH4N8QCjFWjWDfNYARestxnq7I+hRwNPqYdsYmS9rLVjsSyfAeqx3WzI6yOJvGPADULe8jvPiOi6r27jtVmO5346BiYLbnbQBmBy4Rv1f2f9iuZXo0aCW4rmTRG/nw5HqbwQbUPvMABmIBMoDUDBUaP3hl8Zq9zSedvux320JEsAcnF4/U1D4+eufUT9wfvuWIGBxNQtwfGM5AAAA7wMgKRbQZT9nMsjA6R/A1lv0zSOgYwCTQPkW9LQdJDMSG4wCvkLl4zPizDgNfREAGEx3BhHrLHsYoJTMFEAK7g3ErFhLlGTM+RuapHcPAIqqtp9BnYIqJCuYOkFSDXzODigWQBGtAAAo+JgIyd0S1P8Yp81inDkTfoKAGXAFWN4LzHh5lgAeGIAafaw51mODs+ed9jh8BpyIGFXG7umW8d8zvO87tXK9s6xlABAb5NYKGR8Yfp7onpxZ888MoPL+3wcA+t7P/SmRs8FD2tBbqFdppwqiLle04WsCfjPtrntvhhLnHxPeigEeOZ6WZpeOkNDmjGJp2fc0VsLpfLgDAVMk4fg9w08/DjsIKmC0G/ABwMVMF7cIlQQApmKwoyv8ft7MJZ3PxGjfUzxRdtefJyAWS+Dzjn3cngR3WwCWcJ49QIAc6lBjBUUMIx5QgLLF1U2aAOBxA4QBwOeoxWlh4Pw83jRE4zQYpRag+tzxcN3mlsAor3yPxMS92Gy5kKs1yNl/OgIK4nHHOah61C0z6D6tkRyjXFnUcoJMfQr7eG4lIzAAWF03ruEjc1BTDZ35HEBZgilRwFJZNjJ/qtbx3NKC5hKA4q5awmpMqufcswRgUZopT7XsNRGcNRZKsGToE1MnLcoOwC5jiYDFA14WxehqLPaD9GwsmiWgKhDgrcmSWbd7fsgEHjOA2jM8ivMAAihnRsFaMz7/uqn2eVCjXu0eXyi6LxJYavNWfaYysqkVEBPTWSCSHWjdM4smmll0sl4zvgdymOtdABQEcpKgxvtCSnYa53FenscNp/ZuPRbbNcc13wCS4Ui5eRrrDWr/ewKAApzsr1ft/Az6/AAmAEEUQW8hcxqObKbly9isN2OHAUTb53F9+most09jDwCw3RAsQEx4PSLDP4zXr/91nA/oJvgZBYXjilKAxYBniQUJAE6aPIl/z4l4zJjNACCAQ0DoMsBtIfMlrjGU2FrJcMXau6hyHEzQcFBsh3o+zLywPzxWGs+CDKIP67TMZt1SfMhuAJRH0PImFiB7XRVAAes4lzLzI1lo0Wd6yRnEBBr7Qc9dZmFzsv865Bk4cMatihElA8D5CWA0xjhuxjixjPYeCzpnufSgXD/L6YU2HmMWKNDBe0c2Bl1aYjWSGVsizTMVHMyZLcpa94+BBv/dr6uzEwIgKG/q/uWeUC0PrYvP1NTSi5lIJkxWR1by3wcAcl1hABMAyXanyyl/mEBtRkR1+9nFVmWABgCSGMyX8Pnm7oUY7AUA5B4JaAJwriR6NQDg3zcL5Ny/mED1ONtUku+WGJmgPQyD+k4A0FFjBwD9IfabqQe2GidsDH/YLFxRXlroeeiiRKZMUAtICwDfuSdxQ4g6cQDoNUAhM/ijVQh1yggivGggEitE50Ck11YmqpaduTiD7nIj0E9MMEFbRwd/T+HCubBBFpWWvwyeaLVgHMQBAMkeJAIKZdMXhPvL6TCmKzDQ1gbiXlDrZMQJp1Pa6ES9clyuPAvJAKwwjx41/WpbC1yfdU4lHnYoM91M0xo+E02FQ2DDj4ldSMkDGfrsYZc/tykjtwLC415lIPVeK8eZ/bnI4Lge0gZI9jU5Nw5xZXR4htRBWJCp6iP6rCV2ZGC0q9p0WoQPBf5rTjwrDNzosp4BSZhpxE4luoxfZvulhYgWmwUAqBsGgBEKc3wh7C7H7Ry3P3uXZ5UXII4Pgw62iM6U1SiAROwmBsBeB7nXZF/cGgiKfbMeK/gAcF2jdx3DSmA9C0X5aZwX53FFB+tOA4TYJw4Qu0HZ4Gms8QUwAOGgWS41vwcEuEf9eKYwDwB/hR52jBGmQBHsw27s909jtf8wjtsPAw6EAABbXBcWMVghaEPORwKA0+efj+Onn43r4duxvL6NxRVZvxiAG7sCzjTGQVBD4CcD6MzqdAIDgOwfgVwsAEoA14V7/0+cpiBmAksfxjSkDPlgx4m2wGcBALbdXe4AwJYiUzFAd62AVvBeIWpEuQysAlq6DPTws8zrKBieGiCuRnd86FyS4K8LtGQIpYMeDECMZZKY8Gq8fvBzaSPEZ1Rw9gAljMNeuqxh4NupYu5ujrvVrmBK0YECblM38jJYoS7JLdn301idyQrGiK3DuZLyHj/TbOvpsaOLFCetnqE/2jtplZProrpTVJ7EeWl/hziLWjPFNkJv+mIAekbuAkNmCzAmhS1xuSX3pXQIfr0AAC6nBtQi1MRrsfRbh45+Q/YoXQVOxRMPtVLS+YSzQSLizAwocNg69O4srNvzo6Yt/ER7xhWvyNCagXY8LQCwTQmgtbV1lJjFqDaDSV0HwYQF0AKZf8+D3DUzvHlvE4tCIZQIESDr7akrSrSnbFsUFG6waDHpDSSYUsAmnYYD7qGDIUAF31GDfaSGOo1CNyw/Qn4PEPadQqdEtAxZPHG2o5c4BujYKhQLl8vBLTvJqup6bN1Y12s2IwtYB0laxZRVvL4eS4HCAE12BizmkpkBaq7swrC3fEAMEyF8HFuTcuP7FEhWjs2r6epqZZMHK57BGFsIB+F0x0NP2fw08fEBhatZPo3bVTPVm5OLdBO8Ngdnzxjnh3GlRLbFmYYoPwNet3vB8ZzPMYkx4LAhKZ8ZRGBPG7WD8aNNJq4OPBqXWHMRpXGtYTwqmpmIhqWvN8SA2vn8QqufNK0+jNxyJqoUnxGHOdr21BvMMovbJ/FZApSVgcjlTVm+Bi8tmWXrwWRddyCEEg7pajAR281YbwEAwAZILIisnPfLrYuX5Y2HOtob4XKILBHdA+vdnjoQikHXG7YALtbbcV1sZQ0NsREPfQWYyxFsAIDZatCrACBg8zQ2+49jvX8mgDittuPM2QMf+HoQLaJkA+EmAcXpMN6+/tm4vH49jt/+y7i+/XwsT9+M5eV1LM5v4wY2YHEal/O93mALEMCteBvHwys7lY4QDkIHgGyXVS8BVrYhWjgcETGMhfD++G90AwAEoOR1gBERNxH0LL6HGYeNewSTJYsC8e8Q9MkGRJyCjhp7WnCP47ltN2KsfEamkyWiZ3WI+O9pAjaDO2v99J9QROC6DB1NVuY2dvDx6LIYqtXVgs0M1gLiGpbTHFe5xsA6OSeISZb2g0AvgCTeO50NvAL/Pe8hoonFvRQGpq2W4MdT3CyMI5CRJGmWNWbPrsoUDuQE0fzYYbxwnq3HxoOX6EvhEmMCLBIFgDGVqeWASsawA5sY4iQm2Vsj7XvptqLBGE3opKnqtf4ESSao3QfgMdJTQ4k1M8uLiZsBAdOmfc5RMBWk9WO30F76yfmU16rreWB5oodJPqOI6FgaUaufvclXA8sxFtuxuaHdSw5wU5nfKUo+7DbNqdBDM2zYpsZruqfq8a7V1L8hNGo18NICWIVq2prXo3PUwciBIUNsOFBHy5AfvHnx3zEQrU73ANDmf6INywDgrrbCl2+0lvs+cS/yoFSbkYiN/cHxesZmcMtOAADvqZFxRCdlL0zKfh4gCWLxomZrlOJoBTW8pygyUfVkstUpNCDa0wa0WQ83p+6lfonI4h+xDW3DVjQdCuozJgDYaPgJBUc1rVFxkfeKOgyArz1ZBNYnOazFQd8AIDautDa2tkHTl3Md9lVwnV/ZMA4KXAoAAD6blPAFF5h1yK9gv8ImVjCotdaAQKyqw1LxY6fVCv8IDIu7LjJlEZRmZgEQlJWIz6ZNHowicQorxwUAoiORX7sOuDkXAADA2R8z1tvY2PdC4BMslDzxU4pCxk+3NvTrb9djvV0RABAE0L9fzmwoj+ELIje1u0FhLaU4WQOIQDFx0IEOQAA1/NvyiQOBRC172A4AwEFmU2iyO99W4wbdwPZ5rJ8+MvNHSeG03I7j9nks9x8FKDD4yG2BZMEQfD9/My5wFfz0L+P29rOxOn0zVpfPY3l+Hbfr27hytLDKAMsrVuOCkJT9D2A1jm/jjKmDlyNFgAQ4FMp6eiQAAEpD/AIgiKDYIkIIGnF/AAJQQnwAAIiOsHQG0IJeQ22dVwYamvCwNVGgKP4kbkKQJTcSkLRtMSuNjkUaD+5FsytYLwAADKRY492HImcqD2y7vg20WSrAJOUJFR/3S/omWITNOQjJan1+kQGNwC1dOv5ODYDPyQwhyhHBa2Rbqtq8BQoMv9MySAIEJUYBmAhoA6b5HeLOBEifHdQNUdXveSIAfJ6BsIW/hgEJzxqeP4RFFJqDBZ4AgM4lEwCkU8Cl1ukQMIFKdfn4GYQ9wtOqTrA6Ja2Puztc2kFzWwwwSNjTlbmHAbBgeIrDdfYmSFO5z2YRx7FWuuyM5WNcuiup4Iph5epfYRbYPWKtibpGFAL4FaYgDIDsYyeF+n0AoF8MD8XbYB/xFySIU7mwAUG2efNexwAgJqFkLYK+x9FOyEr0kabYGbgJALgGd1cXaRn0Y/mCzENXaRsAUMz1qLBsAIALGC1OD2UNoDxQ0JnkRZEetiqd0bLIm7iDLS8ZXapaPQ1nHpAdJQ5+UOg7FgUmRkQBzGpkhF6AB50nhYY10gB9z8jeBDAS/BtYd81BFDKpbbc64nOy7gik0RT8vCVpc+FMBCxeqNhBz9vIiaecHA5p9uJ2Gb4ve7D9DLwa03YIej9uf6LE6tz1Jo8+g82v5A3wb9cLWcJqFX0JAkjdh1rof+9D9bEEoBZM+8dbBJgSBgVV3sQZQ4v1yLKIhX459PNM+Xe8Vg3dor7ZG5Llrqvoa5VoXFdtAAAiKYAQBf/1WG4RrOAKqNG0eP5slzMIoEbGLAYAAFgDvAbtgz1jQNbQ6OjYkMGBkDG0Ms18kJ2R/sfzwgG/Gbf101jAV2APT4EP4wYAsNqNN4wX3n8cu51YAXxRWY89AAHf4TMZgPO3/zJGAwCL8+sYl9dxvnwet+vRHiAK/ABGcBHE/AC0JsIzAN0KNAMi/e9pjRDJYRgWsji3EKub6EYggOf+9vpGsInxuRTcEYiKAWDJDWtosxqb7ZaeDbgvOCfQfkUQgHG5RburRMFWPpesjr7fYdgE3FTOkkOgwLWcP1Vfr44ZrMcYUT0AAC5VzFpJBp8cwoBCLc3eJwwkGnREKrl13KDGzKywgwAmYha++qxI+YPn450i3lJugoBkmJ5lAQAKwNREjJmmWWBaKFhdZT57Zz3/No4cdyvNB5MofHf2DyBAIaSNPjJFknEoqS4YMHyaFvzBMqQrTSBA4Dpjv6v2Dyt73J+4DRYP8DjwZx4c9yTjYuwhxvXo+GLQ3SoczxnFDZ3bysXsfQKGikfX/TybzgC8x8on3tHjZC1wxDMqnShu3cR/Q8wrBindU44hAACCBAhQcxBLOyO5wO5qlk3olwMXVHEebIBADmIcdLEWrh5bLmyrVodsP9WzJle3Cv6micNA0DijWIDEQokAOyrqGV5QGamnhzYKUTu60qKQ+ofv6tn0j1s5nNfTOEoEYZUBuNXSsoKMqg+4sX1kBD98DfaZazzquyYOLmEQANkaNZfIdiQsKKJ5aQlI/6cv1qNkRSc7266e/ND5uOEIkGBC1OpUgz9qKpfu0dy8cxwnso/F2LpHX0p/SlsslFS2YjTjtImHIu9tgEw2RtxZFK/pNE1yI8OHkGHINAfARrgRBQzoDoSCU1rKPcJbPg43uQOx4i7MZtgC2LW+iAA1Vtk2ne5syPpWD6/7+av2KZCXNcXs32Ki6BgCABCkdgtlaOrJjU5DYCdiVwRwZPzI/lUCkA2pDhQddgpwN3mrc76BvCzQMYAgg+w/5Qh8Z2ZIALAb+Ad04VT9hV+cGonsEusD3QbbZwb+xdPHsdg+jcVmP07rp3HCxMGnH4zd/nms1rsBTQhKIhDPAQDcDq/j+vrzcfrmn8f19V/H6vjNWJwwXOiTAMD5W9APLGUh8ENpgSE/8Ai4QSQI2h5AADME4AOwFHDmPA5c83mM9U3dCT345/McDtAQTF8NBgHsY5ZssA/EAAQAYL3EfwAgAG2AAQB4fYoTHX/wjA7Yu03EpxKcgj/eF14LYrTkdhiVfR01DQBwj5kB4BrjoLQ4WXq/BObaBpfYxJbbmRKYICXvAZ3K0gzpHlVGDx8C9SmW/kHJmo15uKkmsE5fVw9Q8KNIQKWXh4XaETTG2KYDgHSc4L4IAEjcG8MhTfgTNT/pdVx2G5hmkTNQnPCM7nGAAM9T+3mIylcpV+yeui5wX/A8ezxKIphyqWKT4403fu6vBJqcpToFkLyUiDJb/b32q84pdZmMcUQNwwCgh58E/m5Ulb/vAGANZXjOKHfe4TLZEYPne4B1twfsKdUWUNhyu2XX6JBL8Mxh2v+7/1kugH36TQSRTClohGsYNU5TQAUC7PCFA+7oUaAM/PwgMe+R3ScDdWhhswBivXW9VIW3O5fDOhqFAAga31hAUj/uWixpu2S2jUFgTQsLpZnI5M+SLSP75JliYZ6o8MzPvpIiKnrIpQAFCFFaB3uNf8GuOEKGkpRqdfaCqlfWHQmg/iXcVeCheRAyvCXV/vPZid4Hta+pfKCk5QxIxbPvEQO+pyGmNplFGjEPgd11jO1qb3He7BVWjdLtdR50FMpfoNPdFbwWWzRb6Mdz3YEVhxvqyiXO5Nx1SxR1Qo7VkqN07nUqecB0QZzWK3yWDyJAHeYK/nJSiOO81Nkri6Sk5lfdnvsi5hwut3Br+dDPkankR+Ng9b826dItb5gGKdklfhaHmQWpeX08JwAAONA5+AP1c7+i7Q8T9nD91IBoupuCnIYILVFDpogQTAKQgf5tjIYgIuTxS5xmFzs6Q6rNixqB9W4MGAntXzhoaLl/IQg4b17GlaOGf2Hsn14kMlzj9ZZkEU5vn8cNDABEgN/8r3H59K9kAW5vX3POwO0sEIA5AQh21LdAMwJRIII/gwP2Evr50edwGTe0vGVIE62IF2NlFoUiwACZKOXtVBefhwIALOuJQcEhilp4RJpY28fjkSyAxH9ydgsAyIrCXjvSuVMBIkJSkg/2FeEsFI/NZWbq7gQwXmQweYA7O7MGwN7eovYIqq2L8twMLUDtKMQPAL9HlXjOc2pOYuZjECAsLqYLACAivmpvbJRxF7OlP7/iAqxwtxCTqqsIACQt2gSvCLBoQ276BiUz6voQ04e7Z1GzO0AS+HGN8YEhNor3v8lCWfLaCt1iwS7Axn7HqineziA9TIDih5O2crOd5diAgAT8yaT6DEjLahvxrb/RvwgQkP5ndgnpDBXze2FNygyA/51Ezk683Fqe/06cSAKJtZuJrDGc4yv6GZ7gs9EnHYYlIABgvVBKwo7qWjydsdIXlGCiw/TGHtxOTfOmpq3DKsQ7F7bUgdyG8YaWqqqzggmdA236hy4xja1CdQjLila30HO3vZH7ZlY/8BwTms8aZIjPr+l6k2Nn4ACV6iw+SBb/NkhbNVOMI80mXTiLsuMg+5TvAYBEMmZAQDWiAJugko0S/YLLEKL61Cqi4GxXO1IscEpDAJh99AAAMO1BayMXSpgbDrKB4EejTfGcICJLMEOnRUASghFLHxYRKkxK4ZxhPTi0d4CS5RSmLoLoAGKc5EnsIeME7NxeSZ1BQBeu14U4lXo0bEnBSAedwr1LHASLIt37xggTgO+ZwNWz9iisM7sAC1jGUnaM4+GtQIMSTNYLRZDOHHJfNfTKSZWfo7ILb2C5GBggKlNlW6RpAkyJ43wG0pRSHpaQDB/T2Spof062ZPBPAEDmDwAwD94KcKD4OURIzpaaLqb1wJ3i+RBoMKP1sIODfB3EvGDS+xWzBtb7cd08kwW47Z7HYgeL4Zdx2Xwcyx/8ylh/+MXx/IIyANoMdyx3wFQIAOCKyYKffjaO3/zvcf4WLMDPyAhg2uDl+O1Y3dAVADdJKds5IIhdAci8T2PJFjeN4Jb6H89Fw5ogwlwBALgEQP2KAQBrn2YaBTg9u90ASUHPXbcWyybbwvoGAOBQIdu6Elg4Y2R2Rd0NzJdiZ+suFpf4UrHjlEkEOlgbO0NVScjtgB7ylUyb69j1d4pTLcQTcaFumKqJow3O5aLUxnsiIXtkZf7xVWGi4uAgACMGo4K645foZCVGPFu5XtowGccDDKbCemfmHw0CP4wy7T5LJsFZQMgDv2gc1liK0t8qbDPDNljLwDkdgk4kUG4S3SZqnbVDt0Te9Z2J/syQOv6+iS7D6t75MLTM/576rxPb+3nO1AkA4HrzOc97ZzdX/D3jEUAtNRA68yJCnK/ctUczQc/fBwCwS8tCdJZ7ovZ30M80xzsNB87eAADU1EIhvFdvyBt284uAAFJwFhmkLMMkN0HKbYBs8XBGySwpfePjNl6BsF0j0XvYZ+YdwJE+Wi9XoRxcfsXtOVEp/ddRjb436Ajvp7YZjaVBHnoAACAASURBVJ1NKwYDrAFAGAAuliaIZAaMgIpOAI/LTAcAqVRzFOif5oYN+mRm575zm1l0AFCCGQdGInuqyu+RunrKcVhoahm6Manj8gEEAEBLY9sEy8de+ooSLS4WYwfDGX5+0Xdo+4KoSLoMBA6PRbb/IAVqHmbEti1sUoYwecGXLx7q8tzc2AhQ/OK41Ouylt5mq4vskEKQx05jAWJelPZA7PVkWIyZ8BFoJYDekooDjEY8Dsb476LPbH+sLhNVCu9afSxU5MatDMYiwPh8I0xiLG8AlqnFgNOqmRoAqF99goDFFT3vKsHEUjqDllzZYeaPdccSgOvWFERpVFENLUrmxcOc0yP97KqLJR4EZs7Q0scuAiiv1XfNe8PDCQ8Cwr8NrYYvq924bJ7Geb3ndzABm+eP47b/wRhf/crYfPjh+PjxK5YBNts9a7lwFLxAwPf2DTUAp6//mWWAyyu6AgAAfs62wNXtwLbA1Hw4YRABn17+Ku9wfLC5GQpJFxqnjWcNDYDAlMR/6ZFXKaMlNtmDtnwWyy1r4zSlRvgLABARILsA8louATAQNgCQGriMlSwE9N7msLAAgAjrmOHF3vvePEyAw1a8FvekA0ffQzer3HdA8G0MgJTR+pW6L70VvAbFN+mesY/eDokdONzR/l77OU+/iAPRPDhB4clXpikOjNE4lTui7e/gX8FpobOsovMjYjnU6CEszSRUaRzkmoc4IUYrCFykoFuJkoU7ueDJ0ybUZppfgHxiUs6Huon+TZUEZr5L5pPr7QsK32VtC7kUTwQC8IvJ6P8jAOjArMfnAADpwaZXSZnRxQrdpehe3mUs20I/Ttez7wcADIDvuKjxzwkARAX3VgQBNqFGemH7AgECAh6YSYICBxXS+vTjXPUe5aFF2uiRsRg79Cc/+BBw8XujJPCH4g/9mdGL7PE1vS51qRYW/707DBL8WY7oLYdXTSJjbS2o3vUogRIPS/IiZItZ/r0PcToZtkXGz22wgN+DIajglM/F4T5AxujzPBoAwE5XpQDNM9rI/c+LUyI/lStUAoDyFvcPbUIKzWiVIgtAACB6DeYz6iiY9WmxAMrYlrcT67awgAGb4HeUW9u4jg2tVhWsqNw2kKKIzRmNkLiyIl6v0yedfxqXG3V11VhJT4vBiiAqmzc0P/77CXa4Fqz2tSefhiupX5H+dkaLC5eBaMx9BO70b5LJgDVYoQZqIV4BYz9PJepzJvwKvg0GAa5g4K65ZuMM3RAqimQevLRyBk0NMJB5FppYeIMXPI2UxBCplVEAgAcx7zfKF2o/zH5W8Ef+v5bRj9kmCahwphoAoASz2o3Taj+OBgKL/fPYvnw1bk+/MBYff2VsP/5wfPj41Xh6ehlbTCPEvvdQoOvh0zijDfDrf3YnwNfsCoA3AP5uTQBwGui3TxcCNAA3WBRj7dNr3u5/tgDG8yYDgEE7NAWcrWoE384CQ59nT/XBZAwizJLUBhqmT2e6WC68B4GRAcCdJ74DKKcwprfcbXmpMdtrXYN/nPGS/fF5ynMRRmjJXp3BcgJlzR4RuyhlfJg/sUBYd68GAAlgHQCkWwFBn+K6BkSZO8BJb2nzK54B00wooDnmVTkvHwEAzqdoAFg/D7tn4IkySoBlV6SLYYCRnMzGw9B9AQBwPjpB7EwX1gABAHVIev4BAK4QzF3osmOujQJQd3aF+c253gHAHShqiCAQi5/Ah9PsONC5n2tmPKEGRyVEYRR0mZzUvQFG20L+sAC5Gz3gPzL0vE4LQWNP3Ts5qtTZWy9d5ua9f1qtbzggeIj4hSoQNb7DIs4agpEFgAsgCj4clLFZpI6PyJoTWpcMAkK18GY010Bs7VdkU0yAJuWhDz5rIHoQEiTm/emxD/3KWTO330NueB3M3K4b2q4nyCpBPwcAwY57uvFerOs96ANy0LNt7nTirG9uEGcGnPdtY549BFRd5W/BkJdJm3fvzxBbZmfyBB3Nm2D2m+Ngh1bqTcNSohxHjZez5OUkF0ormYWEi6opwmwFXupUkuMguVhMhpolFwPEZ9iAUILjS/Q0fk4MyGU8sbbtSYKuZkeAIryrNp60AfKP7AmA+4sMHfuF98itQR0AoA1SAUlGTRFX8ZBltmvKydRanmdfe0W3NrWtnul1rDENr1OF7tSoeQo+FEWl2LMgwijcRDIAzae7KZ1TYgBDFJvbtJKF9FwtJJqT5sL5qJMY7rHK4MWccJ/Yyh4ACC5wF3xZ6CYQMJkg+ggEnFpoxTVu1mbrElBKG9oXCGqgtlecNnh24L/uXlgCGCgDbCECfBnbX/y3Y7n/ary8fBhPzy9jsxcAoAIa5jufvqbg7/TpXwUCPv983N6+HeP8OlYoXxy+HYuLBlIp67eJEFo7AWw4rVTqDH4nW5M60W0szxq3GwDOYUC2Fo6LHE8TJyHxDWHgYpvDBAA6VFXRrLqvSz5zTftcc384gBYAAP4toYrV+CxXOdFN4qIg5XPOSaIAgDVD1SGgjMry0rIAF57TaUamZnEbR+yLrLmcM1LPloAPoBzBH886XQx0bwGDYG4u+yYsSAIiLc49njgBqUqQq+U4QCeRsd8MdGsGvPIlaHqo0PPFZBgAwO2VNL/FkriTKV+khMBpjobqKjfEyVTwIfbovf6t08dJnTe0xJ/SXcSA6TH4J9gyfmAeRhjAxkr7aOMaEsupX/L48JTBQjVT+Iz3AnuFLxyhnM8SANBE9gEDfVjVFwDBbdV40GGG6tl4nXGYUEtaub/xBQCAeyIv6hnxO+oxMNUcki6EC7bCQXM8yhd/tiNWllkLJsHcgr5Qsdgwb/iHLDcnuIcS01hQZd3a8Kml5M+woFAD7ADgEbUBbelDPwKMvPa9hXFlqD54ubHbAc/FEyr5ehlrW5EqwxK1FtEQDqrtejt/vh0wAQCo2wTsRIEaNJmslPdRkm9/98paoraILZwgCcBCBeDdhDIGOwtPGIhS/xy3sSPFbeU95n/DcdE0piI1xISqI6vn1n3HpGrPY8+sQocVxwm3Gp4Ar3QHDAp2rmIA46Ci5dhiUA21HGp1VIuQyjLYu+zFTj81rZrVX43/4+895jXPRDXLiO+mQcdjF4pUwld7kc+D37vY99qlHLM65XFgAMA6Mmayu61HC03PhqDCg4NYIoretrNFyMBhy4sARne4MDbxXultq+mawGfS76H2P2IN0MTI1qaZJGmwlAxOY4YtRpSiitcE8KrgL6aCV2/GB1MGT2NFEeB58zSu26cCAGOzG5f1y9h89W84avjp+XnsnlUCoPCNJafLOL1+y0yfZYBvZQoEYeDifBir62ncjtAAIBiLBaApEOh9ZMEsI+mL/Q3ch5bc2aN+eVJrHkENb4rmO2SATzz8w/yF1WOAwnuAgo7wM3qZ7DOvox5USgnvIxOdFtmn6usWs8nszuckKyq1hmbtmde81vkWrUEyfzI1NeZYwE/APQjlyo6PU2Mg5rnkccRpNyVDp1Y7uKz2EgAZgEcA6ySEeykC7iy67C3HA3orWHFPWt0BNkE1DGwvo1AnZBtcBCisffpZuASluSQK6tEhaQyvoCA6XkChp6JAVqVAbkofekA6LcwS5OAzyxr/gsSMxySSbXQnmUE9ggA+H9qoTwCQ9+H8EOsWVDrA59DDYDwpAIOYtrHW09f72GkXO+WCGFpUiWdkQh6uL4xqNBydtQ4mWTxv1jeJnqb8oN8Ir10G9g4AEtSLtmKNIT+d+r9uQFrHgi/y5rnRrEHZCjMZkIK7W7c7qqCtZUZx+tFCmQsn38YA9Ieo15oX12mUSa+knyCiEgWmqN87ZZ/NUK/LGqJ7bJMVxgKSo03Vhlb38qHPVCs0R4qycIbMCCrq916ATRSo1iZQvycBOC4Cz4/P+FjXGuW+pZnvykLm0B+0kfIKlgrsrH9abKfAaw2xPc/TlsfD4XbhOFaYEUVNz/vh10SffnXHxfynPPZFS+92e22AHNyx/fSQKRohpa3OSFsNPnK5o5e5a2s8/F1nzbOKILUChB8G2QYcJ+yZN/Xpg59rw0ZUwV2qMdvkKAAAS2a90QHqMkLAWjQXPCDStswasgSBWotoP5ODHtUBnA6mAz6tTVk7mbJI4RoBlT77Ec+Nz04qCxlbWYHiA5RjaGmtKnvVUi3SelftpNVy5SyTq2SxHkcccgAA610BAHQAjO1+XFb7sX764VjtXsb2CS6B+7HCbAxqaxS4z8fXcQNL9fatlP/I/k9v7PNfgZ1DlxAyIlCi/BIAAP3P4A/ffwAEil3jx69Dj5Q8jYAmNa52MInM8HuI+crAxkGLAdsTMKM6jTCX984xtkBD0Hob6pKATobNin+q4R38ZbONBx8n1UlTlyaFzJiz1LZ2CRwLVCdYunXXfCa7dvB+ZiCSNISt5D5AbuX7lDJAFwHis9ItMixXBau0qulVO+2v+rvPd9u4R9MUir13ShHAZ+y5z0T2+ftsCgDAPtV5OLPJEMEsyVrtDqaL1vBcD9MgLadoBI7zVHXADGOD/2x+LAnQiU0BUVbCch3rWqf+wsiCTyIAwCFZ98oaJ+LR+C34d4xHXAo410hhFgDIs5vRNLfEa6n9RU9oAwLy17OgMv/942svnjcrAoAs+HnQTCSS5xGhQQJogiwzeYog9NySqLL1xDX4DgICGlKvwjIHAmU/rqefRTQj/+xkQILQAAAQQgENkxXA35/uSwB1bY90TerwD3e3AlT+PnoH/wWvtSkc7wa6uHUpNeFwfl0TkM3e0Wb3AkBVeLaN+Xk00MJkN9PDfO1S4WtEKlqjlPA7gCzWytINohiQoo71ECPbETGcsm5kBIknT3qf2YsISFXonNczC3APvvL2sQZdV3Slyz8BAbZ0VtKiZ8iF7zoh7iV85RlX3SKl8olsdolcvVG0KtNj3wHAkkFctLPb2Hz/Umt9rxSV1+YYXQdvrveYqEQDEMrM7YKxXqbYEEfASm2K8FHgknMpi8JCiiWdQXCym+ddZHIkvoMhYgZLeaCwPdsyfXClPOLpdOrww/7CKNfVOKw0kEU6FrcwpgWNwUe0JNqpMPgG7/Jrv//veG3/+Ff/5LKV3EDTf81uB/A5i+U4g6ZdbsZ1sxvXzV4MwGbP2QLX1W4sNx/GcrMfK5jobHcERMiKM2UQJSrMBLgBCBxlAYxhQKvLWT3/7F/VfWKQJzUK2lIAAr+/YQ4AgAEoe99nWHCzA/usVuBKOIjR3Id9vQ74AMQCl2d/Omzci52yQvZ4nYc+P0rFLjVtC1IC+HpQ8m1gQKVbnTUl/KskIe7xd7bKgMNtdV97TwCU7S4SDDOLFtjmPCVrgOceAOAF07M9/J76jswP8ah1iacFXGBl2hkA2VnPkqqMhRwem8hVXVIQp8o4KYGun22ku/nMxIBFk6CJptKkHMAgYx/UREXvct47AXoCAHTArOQ2qNkw6n4iu0IGUYlcSmwpItPJ0L/yjCdom/s9Qb4DAK6jhGmPc+6JBBkAgNLiGCQUlzJf9zGiRbG0MmmS0FtXCBM1hrKUSh4S1pRmeLZ9T5tgXbfZ6XxmMhFel3fJcABAj4fvMQAJ7Nk4yX7nzwoAFPoIOvSfqsZrUNHdmigCHBxcohuisZrsSbcLXEoARMO27KS2gDfPG/IIMdp3awBmpj/7O/tnVlKd4TXpr7b/QKvHc7+6nzo3ldkGEa4mqeE7KfZqi7OhRpBRyy4UgBCAVaOdC+/+Oqfq133m6aBgpo7wjxMQrAXEYvb1j50sVNLMKltrkQ+WVK14cLrGh+cgYYrrl5j3zTZFT6UzC5A6Ie/dRb3aoknjla5MV9mzRXoepINgK8CnEcUwjskGoLEO2kJTC2WIFcWa4J8Dhosa1+ue9wAAZT75F/PA7xs81BjFOHaVKxFPDjvT7Gr9s3DLra9uG9FzA+DC/aYtp9t1mG14w1cJSuURdUp47Cw9DSSuzEhp9unzBBaOZ63WzAMO/QAA3D8AgFfoeHAfqJWYkzLjsY77gcMVE/wy0vfXf/9XCaB/8pc/rWfEHnxoB3lt9kenFmA9UAq4YG4AwNpmz+wfAGBAgMuv9Vgh+G+2NCDic2FJQjQ76+znwxgnTQJcUzzr7hl5s3qAClqjJu2Pv8AsAJoBkRlQuyADCgAAhG0GAFwhD7Vw/NzhDQAgNfVJ5UYEypKC+8trbZUORF1FypJCS7pkaF0H2AeuTZekpiBOyzCtl9rgbgF1xws7GlbmswzUCSwJ9uyoGVMcGn+pBJDyAHUfvt94+bAYNRDI44QJ8B38uyMgdwlKCI0BuFPH21lQWbKYSWqluH8lToWGhu9t6jqlqMQHAIAE5lD1s16/GEfW2MMIJMsOsBIjydgD0TBmk3gEMACj3stg2QAtLbZh2Ti0KYluDKHCtDoQkFUzAOkAIHEreoS7MoBLAGLmdH4rK3df/jsAYDK1Pv8Y7wQAuli9r+UOAHrcylrPuZfr7gw4AAPOf7Upz1I3Xx8A4O6HG/LoCSgziKYBeNxkVWNP/dAb0XF1bLeqgbsf7U5FT1QEVKfwoY3EPn99MegawRANo98xfdDYTaC2DQAeb06n+/N3733eTJLrAkOCHAfregAUNq5ow6oedgV3tDtlXjhNj+wJgMMJCwf3h/lUhCfpJPCmW69wfyYAILRpAawctJx8zHq+G8EwDYUsiur+cssDMpXvuPduUfQw6UnwZ55Ppb9MUBANMiVQ59ViHDEX3gBGblqeVsfDFhvQWRkOm0LLdil0qxXzf25W2bGSUWIW65KFG+njuJYDGwtYDIkzqSpg2c0LNTrcuwCYJgQM7Z51ECaGh5UDAgGU7YlbFctZvBKf1F0JIPhsDTzZCognu9aIZQKAaXCknmV9Vj0Dl13MjpDypFETjl97IajyKWMlHtrpjFC2ydewkRMFquvV+LxYjCM/k81gCJanngZrHlmQMkEZ/vzGf/pVBiMAAN5jOwoSBHRdJR+UAMAVUx8BAGgKtB8DXSZsIfWoaEzVW284fwAAAKwEzwbRO2QBIPYj9c8pjPD+RyZKDnyK+zgZEjVgOT4cDxC5gh0QAEDnCbkpawDW12W3Q7/LXrGPaOUbI5Q2EQ1rjWp7EOANAKR/PY6VOX+KRUigUcTl+HIKtUqqKPBc7KoBnMTPAAB5ptosNxipKFnUOiGDEVdOdVD1NsBKtlzquXDPT3c7Bek5HphnT8pOBpRRzDNIu3xUQSeeCQ729AVxSUSfyVqsTOzDrAovcgRkdBLxjOKaWtSE0HgnCAS47DgW/Hn9JPbaykOJdC/Kntx6ISQ68fJXRo2Si/PL1mJY01I9hZSv5Wufz8X5dJhrX0MljF4z0VyUkLhm3viqGwBIDKPg2WXEycpJtT9N5ZT0YselS+SxVR3XcscAODDflbK9bgLAvkjiXTbWeT6TywIAsX5N0L87CP3irOm+IwJUy4zn2lYY8z+ioCPjeKfxRdMbsvYKEYkQKOopuEDlPXEsC+Pg89KDgjRDnjXfA1rRjMCaGCKMRb8hAQD37IUPk9ZhwPc0akqbCKkfuLF54deix4K36Ajf1XpkWtICRm5C9tM7i/fADjxcUOAFANLKwkNTf5ppXslA+BnsMyAAhVY4qZx5ZLJtTgBASYSpMd5VW/W6z1Y1cJnFqK1QvgHxRsBaAADglTgrUnCJOQ7qcVJpK7OYrmWVRbKNS9kgla/m1GBUSAUsBxG5PmrZdMpKvJeh8Dx2tA5oyieWg1cXFbHV0WEBJl7wTHNvgCpBod+cWUUrezVTKjwEtl7FUtUAoIAKF4mcFFXacBrN9YN6/IVMR3mCNxCggwZdOKyqtqwf2bfvr4V6UX8jqVArmLJB0L+fxmIcbNCU7Et7VYxaAGBU/zgcf/M//3v++T/8xT+xp57um7RFtg8/qVSDR2SY+BsEdwwPAgOAOj9GCqODgMOj4DoIoLAcV5REEFSwKnxuKMU5GQCgeyftszDxAUPocdYucyAoCwBAzGcxIFvj9JXiL/b9mi6Abs/t3TbJePI5PFmUoNxudFiPV2hoaPrkA5LHj0yDKFRtot+i/ItuXhAAsGSTIOnpfCTweQ2N0TMA4AHO4jrVefc+LGEAfI1RzCv7nywHW1JpF+0Eyhk6dSAW5eWcKwartSpnb/Q2ONWvVcNOQEkbMoNHuDh374D+p1+Kz8vyT3BMEDWv9C4AgFoaRWQBBNPsYsUgilV7s0oZnk9C86aEBd9rWwCcXCrOwCZcYtomS2vRgmQvAzAoWtfBH/GZG5p/CgsFUHLPAgZVKAu8f9DoR7Roc7FUUTsA0Fm6oUkUgj/1Eg9B/t2k1YCL9906uQT3u3jXqPnE9Xr9pw0iB1TkChBTCnin6asPnj7QUNJqx1HtU1nE/SZk3ZnsQQQUesDdTQqH+QG1HLwOvMdZ98VOuj/AdNGi/WIXzMwT/bVHHE8zg+pARUl6Jmspy+hiCB3MoEgtanFmr3fTPWEG7AwUvZw0lvGi55rJ8BQOULHZTihjMwB074qLFtkFb1IcYHcMQPQU6VxQ/XayJ/flAVaht0DFCiJqSdX3AGJsMFFYyu4kjonwUc53+Dz8XFbiyghGB9gJpQ2zIboN0/eaP4OjHsiWKnetAwnKTF/7UGdtlJ7uMnri/ByCIvMGqbEaeeMzS9tYYbx1QmhHAwAccXEQuFnLwMOdXQRe1/axUErhASp4VrEJxTS3Ow1AVLV6uwkA1Gomq+c4jmGBwTvepwclEtO0hAwAT+05jyGZFvdLvAdM9yOQ6FAxJepr1p7BWhF1mHbAy3I5Pt+W42hDFfqLO0hIU2Ng7Dpp1N8/+oNf477+yV/9k59fJt35GUbsxotVZwlMgfCFwI9MH18U7oYfRi2aQEAlAM2kAGMHCl0tgTT2wXqkfwS+AHW2+mtao7p9lu6eQLCgfyk0UicAPUfcDeA24CUYAAfZ7G0Fj5Slok2y333cLDntD+2HyEANAAIC3CImBboZKB/M8tKfbo4AIElqNAlSY6Vje0Ux4Dx9GUYUmDQAbblRcKusrgU+MAGqlYf+98/53MHLRLDLFZj/tjFQgoIU9ZNm1xkQ+2+XXbK3DQJC99NwqSyudS6AvcN5gZY/MXliQBDEYG1e81/c2sdllCng6Y202VgyctwRDiDzwKr4llghIZBuXZaszqX9OcJh0XtSnuHyXtHUzTnJUDtU3WQCAQ30GwgwXvHsiuNi813wGiPv2SbdJvbMzi1nOEQiAYa3mj0RA7TcM5RAUb6jH421XbjWxwRW8dSg3IkkHjjFrg/ZfYEA+5OE0TYO0tm4Bdxn5pUpZAl7+jH1vRr5WLQQZBSPY9xMCDLS1qVWDdPnpqGigmftkjPsNTwogfntqHYO3AR80f4V/ui00FXfuTaHAodlcnqAoLmPCnDCYXZFcr+0BDOmny0ZndeujFWUuLzv60ZZRIU7IgRsbYA3R4EM3D6MMX0n24hYB4ul6KPm66yHhM2tEoAAlUYM8yC3rEalBi4JHyRS+4uOh4nHkcoX9bZCfOUDiKIw047ZgE2Nrg0pTT/rX+6TLhGQFxU+f2yI1Y8/RYl43qczZrp7PHHERumMqIxbNc30qE+SJ9mLKWudWBN0kv7Uepw1fJ+mRNaLcaKhSQMl86/5OjMoGDTwvvsAXIxxQiuaOxPkr5fT2vuAg/5wgEJAhy9R9GSo/MUN6BKHDiwJAkUtQ4qN4rqNpXxY8lPmHGL7oxgt9mmzs0LrUw59QE2uvUIM5YMF5Y8DRiY7qMV3QJ4Umh/AN2n3Ff/xoz/4Ta71f/yrn+h9scLTvWLRYIKUShQ4yCAKBFuE6YLo9cYXwJPWopwnzWUzg9NeZcmsxKA8kWwDK9vKxUXDVBhArgnKCvwAXwqpAgPcI2ihQu853fJUIkp5RPVzGTWlC2O7wbAwtbNpo4sBgIgMgGINROqAKYGFnlXMfcD6JYDpu89EjnNejC0AgDUzcShgmDHAA8OpJ5kTSt+TdIEJ4/5tOiEye/apEB+q7D9jP5lR+0zWJIj4Y4i9IwCxFCZME0o1mkYp6lkDbPBzB7KpjInF7kmXEi0Bp/DZ1ySJGJ3tmgMdzkQEMdT0af7miZO87JyP7nRICS6aSt4P4mSIFrX+CZE4jdwMMzP+KXJNnGHZCZ/1DD0WDgMKK+RyAd8DJjXugiKQPJfdPKI9DaUIuhRZkulX2yzP7IA8C6ofmJ2sX+15nQXE7tgdLK2qzqAy8Ixn+IB08ESpCkyy7ejxzJIsU0PhgJ+YUoEcGi/ESHY0aYUFWAQE9/MsgJBn7BbMJQsqqphMHaf3SR2TM4uP9k4Hq5zdiCZYfpb4QQ8mTVGqF6kOqUVL1TkPP433FYITAMjIX9pW0MhGk560iF0r8+9TW4cGLsFhijkc3F2KodNX6EVvLN1ETJPTAZ9pUUJTogCZJWIB2nmFP/MwH1793dNBiwvIFB++sw/ZtUeJRLz53wMAZFM0HRDKRnzX/ZMjnoACXSa0VNn/fdT9NyJOz3x527v1hu+dGqQDj6avgUHR5mfA8EEUSpMAwMrmWkymRpGJwmgJF8iNa6exCI50ZtlIyawHM6PQpbg/XLVihgiKUnuzWZFKCSkhedKgNyqgG7Lf1siZvVFZlw6fHEJ+uhH8AEAgo2QbIOqWbg000MGS07A2fDbY5dLvkHVvOpAZUHFEckxq7IBYYBXnkQMLKHKwFqrZSuyKIEItC7tpbmNjBoVlRLIXPlAymhgZF8xjKDpbjDfE0eaESdAQRsQTyGboUaD5DQCAMcZP//ofNV+7qdsZ4Dy2GAtMs+ZxsFmsyCzfYAYLj10MbjOkSFZGKPmlWQozC6+DiYGaTtaahcDBKAIAtJAu9kU8CTM3lgBElUoL8yUA0EAjMQkAAxTBOttLbZbteshsz+exQdDwAUqtC/cRrK0kqoveZ9aC2YwuLHG5ja3LNGLdsIbs9hla3H+Wc0X3pcjk31bawwAAIABJREFUsVxJ4JxzhUCIAVlrctLROtM4lCgAYCUjt7hGyocgCUAeq9kGaDX8XJMd432vtwAAXAc6iWIgNgO3QEWSEpxJqPioeyggIGcd2vrwbHBuxUBIANldPe7QUG17jmE3Niv2kCAACQ4DoAKrbrq/lLURlDJ+nHFvcD4CELLpkeuKVt/MktVOipSJI8jdfREtAWJPfum88f2K9XJdQD9L7hlZ1uyt9A9DHhvjAFCVspWw4B3ZNor4lO4nM5Zk2g3sE1OSSOZ+Mgkxw5TELGChGzHl71g+DSO+XS1uFDHBS5SfvfcaRpYUdaSzPjyI1GktcuJyLgAgECBEaurda13ZjFWebtXhg4tgjX7ZGa+q3JR97Qx0WgzzxJ10yPIKcZNoUW4WLzZlPjpIiMhi48poMLszN7GgdVDoaBqfjQN4DABIkd8pKj1POiraBASDgEcjib71ecfhBb+cDICCfibSy6BJi0oAQJeeXaA6821BL1Qdygww+nkGmGrDcTcCDyur2l3n7QCACFXpWjE5GNcZZXPNI+iOjGgDbCrj9Blr+baNXwyAW6R8rFPF73Uxa2spp9v+NEKm1EG1XPkZAQAYOk2P3dfMtKXzZwSrzTsbn5MAwPRghHtijXxU2zUPRqr4EgMgFoCCrqwnMzjKWLUQ+PwoXKIhhIJ/wGVyDVqBKkPRtDmo253xkcZW9s9yD7o9YNwAdOD679tJ2R4/o0WHPJRt75tgnIMBS/k3/+BHvL6f/tVP7GXug8y0bLUjwg3Q7Y66Eg/UwdoiC4E2sL27OaYfOUsUvkYddkoi8quex2WMwyuEs9MND14AVZrz4Kpq1TMAqKmVzAnEALjS4omGAgCNe1fYZQnR4ImOg+exPqlzhyeCBwUBoNFZk3tf54raZc01GpPg35EBMNtR4r8CAYEuZgC4IfJ7plFjAQ2Gs0KdPe6IcCkgbcdYE2EAQlPj3zENU/rOfX/mdWNNCLhpJ5mtegAACIS3cTR7NQGA06diz7T/dS5pWms0YT5zHdAQ1APOmMUaiH7x3F2i6QBAzJ+NxKYbOmeTcA3rYyj3seYp6iYyAKoyjRsZALDM9tawDossB11hkdDpc+B1k8R2rcYc7zuZRf3ZbCnM+fCo0hcAmMOIWBL0wZ/nXOUeJiBuQk6ilFJTMb9JUJt4NDEOawllZ9Zl7svYAQAp4fA9u54lAGAJFQrBWG8T0MPAL7VHpPY06UTW6yxq4ptz+IinLSXLs4OfPr/oimxUKecRwEBFeATs1ep1HAg8Rl0NdZAICEgZgPVS1BGJXE3TK7JK4asX9oHsPNF6giw4nKe8Pgd56QkTdEW7sk/bFDsP3rK3vAxQjN0GsRgAP8DUaLgV81CrniNqWdA2YUi5h5uMa2OzJpcOCa8o3ocU16r3NMFbgIFWkKEunXqnVYYz2G3jW50KAQDOYKDSjb1pYFMWU8/25mumZc633ZoHZngZbETwqGVHDbBto/no7CsRQ6ENMg23zaW1MIwADmoY1ZDE9qFSQKB82PJ3ohKZ5IWejNUzzVzsL+8xzWJbXC4AfcrMfzVWyC5s3gQAgEoaVmsc6tRVIrYqpQXSzs5YaJrMe+KvG+ZlaAAMlhoBAFkP78FQ3wQTEOVnsp1A4eEIxqgh+wAc6wZq71YZb4zf/MMf81789K//gSmjFOquF1mHkNZEAgDWtn1FDqD8DGgvhIiVdrH6ikh27keT32mRdDQgGLstx+snZPxwDhRIj8V03D/x/EVRAySlThqVPJhFQjLpIqx1CQMgllH7nwU3t8sKJIM6uYzFAaJE/T11CymvoCRpd8Vks2Ev41MB5LWtAqSZQ1Ym52TAlM16CYAnEc8ZXH/OJ9WLdb7YC4MumuqRV1moPKJ1jlaNWe8pBkDBn6dI3tzKH4FynamakonzIw6L6rnpDECCm+r06WMXAxBgx3MtGS1ZHAv3Uo61Xkosrn5NQK6z1H/okuw0KUv5dgIAOVbNdjopAaWihwEUgBs+I8rHYgDEoM6BUvKRCOjSM2B9vUC0Wo+rdBJhOW20M1BLMYLPyrQ9zx/fpypT69Av9lrnz2w1p2aDPgv3FvlzL/retoQy91E/s5A3hpPkDrgeAUAJPNNGumGMxVLYqKZ5J4pQloxfHQDks2hjZbiLR5amBOAAoiNeNFaCX/WxYpGw5o8bIkinmiEOAh1sqcmslvCiz2eUCFBCDot8rhK4MPs3jRz6D++NGm/5eHukpTIDH8EQGrl/Mwi89hk+v8epamSxaGpNw1OWgUPBFEr29J11ZFSaWuRc/bMmxswl08V9TaamkvVpw4jO00jkUN5hWjRLQeNeNfglYhncOCBoHbZWdITqsrMdhxnZ3SvZTv17IFQOrfBh6I/AoGIWAGIzXqMDd/kgGOz0BctjpAMBHJQsdntT+IPOVqExtuj/bQAg4kLmT2QARNcWAChCVDe8az64ATknR9mJFM+oY8d0SJkghYQu0XAuAVYQSmUAAAQCUurjQMY492qtZFaRL422VuYUb34ZNOG66RAHkx0AAKs2acaDrJcqf8LQCn4afHGzI9pUmJ+OTWTWDpg5W8Psnf0zsEd+HQwAAMBf/oNa6LqPRjYBa/7KhHXio5bZhgyx1KdwkrbDOHVOx04H2qwvA7CANCzcN9QwbvKqCO1dbB1EcLQVFvXPmRcelCMjMDEAZDwau1glv9DNpmVlP639QYEm9tPhRBDE5+1JgarKKOBRRNtq3Tz249p3QcnGk+zSOmw7YLV/2dKZd9tlnwRBHwjkhEJxu3MgGgDOOzH7QPAbkNbsvFmyMCvJZUQAIQCSH8d7R1bKvcR7ptJMBwAspuI5U71v9rOOLSscTJ8rkM2Aln3eDW3CAuRs7iBAGoep0dF9teV7YwA0Qc+Db3gb3eboRI0dGMRyYJDZj+QeLBZ35Y1i9hcdH2RdPHJeAMzp152XTMDK9I2gRszAIOAAl0MhadbuA4tewd8Jce5ZamQq4+lXdGw5xwRKPP/mOzUA0D4IAPCUajMblDBKeN31XSw9IB5sloubakICABJMCqeWaIKtQaHwhEJnEBNFzY3YJkCF/o/SUotYWSFHAvPkxsO6DJT7pKhPyxICv1kAU1i9f77KAN48vF5kMAkgd0FWGcUZog9Pw5riPVHiLBFQGKLeaf7zOViMwYDDVFz7J2TwjdV8gJgg3dePcj3J+Cf2VTQvYVqEVz64RR2DdXDO4o3tM0eI3plYPqrmo/seBKHGp8B9/a7JFNINNU8G4M4XwHoLqp9VDkAJoOpJXqxknBw813B+42JNHVtYctrd6tPjXiio6mAhkIKvd5tGydYgl5jwGgiupMMNAMz+lWc97v5pCQ5jOmmFOdHhhI8MlFnShqKjVZNbcNiRcIeCgGxN8e/EoFACggAFahGKc2sA4tu3hpLb95DB34cLgjk1Gi4xaDgMhIthAOTzdrqtSNtyLbrtEGp/z14UCPA0PNkm2AaYClhkAFhTk5rsVH+n/9M9gD/7tT/8Me//T//iv48FZmmUiFBAUWBcIEWCNhixbCT0w4FqqhyUOEWwdTAqy+6jYyXiCruYfZLvq3E6yQ3NIbL0Pgn4KeXBEVDCP+t5PKceLAJAODQoU1+kkgr2GYF6ObABx0jngn3DtXZEd4GDCnMirQtl1NqrOTd4byMsdZsN5xBEJBywbhAZUy1pinxPfcb4pBXQ8wGhyoKSqwAQhjOo41kTnvuDZ5bP3WhqxFhMFkCVAQtWDQIs//PsCe5GZvd4P57DmezBPaESiOKCzhmhrtkpw+fW2q8TDHPGJfg/DhQKANA0wLQFzuw/ROS2hnXF6VI8JPUZrIEj+QADABdTsRg6faRlIMDn3nM7KTum1J2D2y6tjVdfY2aL/fPDkWdJExubAZBmxQmEWVy+squpYZ/I1hQQ1rPjuogwvLWLRiRJd8Pox5qHRY5hshZM8KxXad1saeNkN0ws9O9LACsDAGU0KW8owMk3Hhf8CABSB5NoSpRPzxil1PS8e2980q44zGlGotYMDFlghwmDlhSbMkZARjSNTVS37TfUFFCyNs6/1a8E2qj/efOxgd2GlxZGBk962Xu8jdGklrkzbqNxUJpR9Fby3A40LuSm8SXqrZndAj25ttS4O0omJYWNGsEWs3gtG7xWstFwFvmkRHI+MAp+pM5jZ8VsTpEwAm+6BoE91twIgtJs0zZzG+fJEMSDV++kiXTK/DabrcWbAgAqrXRhpuuEPDwFt3NInGH0gvAdZaxV3DjF4k+fWQsyM6lSIN+D2fRm62E8pntd25OcQWBKdUvVpbWffaDRn8ElKGdrDBr8GDGlkuCPAOCCljMwAVJAy/kQ7WwaKMP38XtFxMS5360DQuFQAQ8GO4fbkgAA+4laQaqrUe/Df+s1KV4KA4AENmAd6+aC65iiog4AtIp02CiI6fP/hz/4La6D//lf/56fJ/SnDjKTfy5TQLtAVgndOwDDFgGSEcOnPsn8Sr/iEz+HMM17Pc1p6gAj87d1CQOCPQvHAJxoCQzwnn7wC01lqHhmmyDeUyVA7DGIDbdoS+MCU6cB1pkYLDfl8cSPgNEtYxeAKDALHjMVH3cfljxACRZn+TNJAIFu2+sM0WbqtI7c2cRas9e+rzx0P0tI3XjM5y/Ex3gfMUIwyLEllgEyH1rYVpawDGJLA+CTwgBA2jn9TyWFiDXVcSBDN53FuK81y6D4zerjs3ZB9yQ+CQn0XAWtFIDf42dSGupMAe4VugZ4Ohl7uX3e46lvAwCgZ/0pq7H8jLhF8R9EnS4DsHysUoaCmoR5saaWOZf3hJ05VQLzCiZYiKaG6gkDHJmg5dz1QcY1mn1WcYD6B91fY4tisbNHUhJCR00A0CyNpFytxKabEFWw442WgJgddNa1JdZN4OZxxGY8a+1uVxMAUPTTSgAdAKTeqtYiqyO92fEwWGNudWPrqMuMQkFISAv1vAIAaP9zCQD1GlDJasWDqtMiFotKSBFbBJIsmUcbfQxcA/FjSI9rWAcG5FYiKLTm/v0taqo6Jv2pVJtOCULjQ00xRx1ex1286icDgFfrhwI0Ar61lf1PAKDar3QDRusMrualeBBK5KHsWdeYn43ieEIf/eXs1XePrv8tvzWqS22QOvFjkDEDiCAszXtiP+xdks3OKV6wiE17j1uzug4ialb21sbV0YiZ40wx0yxOaGR01L/EYIiPk2mLpkCpLTMQIX222U0AYJ94Pnt7DcQ3Xy3qohNZQjLNj3XHkpOfuRT16N4QjKGy+LocC+gvqLdUixGfM6kUuOWDRXIAZxcZ1oCeU9q51EkxZyywW2O5Hm9o4+P6EhVcAABZlulKvnEEWGSwnT9ebmMNwVNzS+TasVOeP2kBgAQyAoDbbfzPP//76mgo6tFgMZ0wAEgEAWj/8+9TJ+fByTZYuyv6JJ+Urz7P9N+4BwFIL2AlfCUDoO4FZPG6bzIBIlDy75E0TAvfAE21euFsYQ85e88nA8C+9JiNUUgpoSyz2StEvJtxOU0TFjIYnDeivcNsLKIuAgs7bDnQzWmLBrhkjfRz7CJChmaKP/M18t9Yiij38HE28x0EK5jq4KyiroL98Tg7tfbTMYJ7k64a3qfU/91hRbBu4aJYuXgKZP6HQFv2N2G7J4nyDCZsybko0VwEdAF8jwAgFHOEmrj3dPizgVp+PgwAZgHoOrVuOZzKHUCac+89a+MfifFdNsS1mcHRiHLsa0EdlUI1lpiNudQfibU1uUUYLgaHC/dOmzD9CSJCjwrR98NHPstTXW/k0by87rgqRhScRNGsAl6Cw7Pwye0tEBY+eQru43cBAJLvODI5xh3XoYtS58vUxIUBCNXEzrTNUp3Gm9WuNAATgUhWiRdk374zCPXlTntS3FCqPpvHshuifDFGWhb/sYRgBJuRrxAxglYFlYyvQm2cSa/+SD08BUrMz05/KNG5N2n1i1q3AI/9bjqUIBxqKqIjZG+arjZ9AGYw0LS4cMhhAnKfmMt5gQbZiiZ0H2soGdPYfXOEylQz1wQYWpzNs7xoQdF7AQAR3sS8h/dCR38hVrzf6ag+Uv07t5ZUqaekaFaR5/W96NHmx3G8+sXNFBbAVr7VqeGfqVquW9MChmbWkSMFAsDrONxOpGO5yNmZkMIparRiJ2p6WOwNs/ng0+BMNdl9stxk/2xZgm/8Rlli1RQj2nHGhgMEY0bBWENIFNskBn+3/SHbnC2AJM6lKqYdsnTycffnnnErW+i4tGgVTTtW4wD4EKMoitRw4IvmlweNdQA0wJlMAzNDsGZXaBGm3/kEj1aGV3viVCb/xh//Ls+Cf/qL/6EWPNZQnQXTjEvrCOt9u5PKP/3/amNUsOEPGrBlTwScRiSG/araver32X9aLstxuuCQ39BYplw2rc9hBg8jLtf/M+QnIQmFksvxTPc4AgCUKQwUUwLoAIC6JM/zgLc85tCjd5wZpFsLyYrh3hoEbNgvPV3p8lnqDPAelw5BwYQlBQ+0ko+CaHmejS3b51nh/ZQ9ptKDzl4EK1yjfCjc+2+TMeeWytSbT39adZPRwmVOai8BAAEJySUZbEqxLj0W9zMAcCt18syXKEXtc61NkRm+70HOmYDJXgboJYCcg1hjRwMAUd3u8ksj0hhju7MGzDon+g9sBNAg/r5BBHvCdEAwRGLvAAQICMhs+kwkqyqgDQFoxIcvu638ZHxeSQ8UeOO2PmvEqNsxzZyfAYtcJS5HbQElJXL5SsIasy4BTHh1yO+GeLR3UTDquI3cZ2uAQJI0PifsD5cAAgBogGQAsNvt6ppT0mKs2KABFZUSGO48iAC7BmC7guOXsje5omXMr6h+INz0ywsIyAc6fLwuNu5KZtJAb/mggXITOgRkGjMIuw7pPnxmazZXIbWL1irX+DR7PPOvQ1FLsalezoTjmTnW5r1dx0at/fal1yKXJss1wLADBgJFduZh9+y9gmArR1h4OI1snBWmlolxp6yJW5aQQO0adWw5dQ9U7lCG60AvBZA7HoRk9TNia8QgKMVOPTBFkzJIqZJGPkA+1PzvLB6pXvX+c4TzrEEn2PFwYTnAXuQ5IOODgPu7BANwUT3WwL4UjwiosRF1/YvxkGpwb1AaISndn4EnLaOz1QdrZrNFgEm3CF/IiD+Zk82orlISS5SOQR0K+mqftOAr9q88qDMLoRrl7C2hjAnghe8m3yqDZa0xcAevYB8MPvlMzVQABKR8kQE5KAV0ipR0LtuecmDpGfeeaQbdVrJC5vsbf/x7vN8oAcDbAP+etXJmt6YWDawwrlnivzXp/+47z0ds98s6Mt1tMOvmOnQ5v90KcYJvH8xUbTtDlB21zpeIN8884KDwFnhIZpSfQ/a+4VApawDIu86BOmpj1ehcZv30UVgpiBAAQEg1Rb0sPznzJMjaSORLttFnTs6e3FcGI69vuhLS2AksgAdrRaEfAGBqOAd/HRsO5KnJCwCoCyY+KhA7Sl6i414qcvds2UJ3Jigqb1hapOFJ1EuojZX3lQDRcGyp9jlqP9waGYaX+4tZuFSjeg8Lsb9HA9BnoSRpmUBBSUWVTS2a56fxzAf6SICV2azGZrsdm92GoADaLEy3PH56G9cTDIjgIQEmR5T4Cb+nCE6QSDV369vce49nvUeJIbbpqeUXoTstntMKrtcwY8zzLS4MWtG62e7USYLos3ee4SmVAQBspT8zi5o9ohAqANAZgIAnbaAFP7uI3SoqWJ+l2IdZPBGJdm8AAQC0McH44R0AkF75DRaFpz89AgC2McBSE1aGFK64p9F9mmnBmABATmDcoMwcQK8CdUqwEfp6Ut4+mISdXXPyQrSQjMnawy8G/ZqqViFRgbE9XCyJbUTz2BReJFHcp/YdEU9vFdQizk1vQkQy6pPqzAaOVW0eYOpuV1Dg+Hy0Q6UYQOZHitjqW85ndfOcb1VZ08qZzsi15gkIIBRSNXrNFTPx8HCKGQz9t8UYeBqaAxeftRkfgVzU9oBg/RDc6x0QoHjtDU4zHWf5odvgxAdRjksABA1miOKMxzzRgTTUYMyFdBTJu3yq3icAYJcvRVxjbDZrutIpE5nPToYdaclT8D+fkRGq7VLOYgIAuJn8bnMlXBtnIVT2L5I3vvq6blvJavVNoxgE3cVqfEamEgBjnYLsVdNL71ZW9rXXJ54DXqTSm4Hf4C/iUInglOkxs1zcxm/96X/k1fzkz/9usMvG2hCBsOKvZA6FoT9sl7SBEUdNW+Nj4MD1x0NWwHAaEbkO6va+MAD0unCtFYhHUyFNu3tfRQhF21WL+TQkym6ftn6GECQBcopuZ/cRziUKO/UYPVp2zW4KAAC6C/NLTmwc+ORsm0AAStSUjdzmVe5xELGezzP4U5MguUbsorXP3RqI9Yrl44AdRo5FyLAqnq+SlrKUYHNNqpWDORCIOpkFlcVswOa90DjrFQCAYAkgy3sw3QJ86pjqiOftMwjXDgDlpevDU6JUUdV1mNYZ0OvYBE0BCR6IVtmrXzS26rom7XXqz5hoYADckiAMAH7//DT2z3t+EQysNuP0ehgAiYfDcRwPJzIKsG8/8qy6jMMR0watGHFLMt46g6pYknbXQ7qUBK+yX5UMSRRrkyc7B+onPFytMhiDcNP+YXNZdmyJVpLq5UoAAM81LFyALtcFdSDucvM5mxIyh73xTMj12rTM9f5oL/K+AQAuAawJANIg0jUAMeLAByTN2ACAMmsdoAIAqldhI1C4wn5lOYIFAOgQ720sztjZQIAaSObIpcXNN9/2oHwvipmEdfTdCNhimDuBn9MtnntGSnpFHVRRLeuANoqNCU7EYKmpcRqWb3Ac5NrAGNLWFkQpc0G2IgUyvmRSJOSdPtJsEub0C5VQxKaq/hydT0oP+qyzD9fkAB/7ynUgAVEFUH5OW5bmZFZmaBQsKQDfV4LD+SsbNIdJ5qHjmhH8kRFIMKV7u0UNq7EVxZCkrGGv6gwDmRmMrwEC+wbiCjzx36k/l5m0ffABQitj5V+qdNMBgOp8CgLICGgru7Z/uQFAATiI7Qj+OAqHFOL5hBkQoBT1PJL5k+BlWcL3GsOSMKLWQR904ArlDHz3tsz1SuAq0JT2MLAXBABpqXKAktI/mgl3CLhTAO8f4yXuQ7vS5RnksCYAIEBRHb1siRdj/Naf/h7/7H/8l79V2c3+9FzL+Z9p4goGoYVbmxv+HcB/ILZAC0BhC+jMSi00YyBXJk/Wzu2kuPZk9KnFYi2TkTCI5J5Cq6l/FuuS7ErGwRl0C/HO4BRxFEvD5NHheLlmRglG4wwRoMWnaKliOHB7J1sLabClNehd6LpyavwqsVF3jr1uBkDt/S4tUDuEYpE6XxgyzChqXeR8STeKRV2xKTcDEBlUbKJxb47QYPh+03Y9bm++x3Um0GRKAID3LayRzxuei0gG4wRoBpR73bRLugDSWZMWbwLI1t48GQgZ7aQo2oM/9x9nRYj1SSsnE0/S+XAUvIz9fkcAsN1tx9PL83j+8Dz2T/uxxZ8DsNwW43Q4jtfXt/H58+fx9vbG378dDpxjAjBQHV4+5h7r7FpzLmulW8PnZcBD5frVxiw2Mo41MfnhenXwj5BbZ6/WpAkbD7XDPpkAAHuiMwABuymxJL7gZ2QdbK+QksRqHxGAo2PHZkyEbLin0XKpBDABgFToMwjwwboOReHI9zAAHGRgAMDMwLQHFmV3/1LLnXnuRDiW5KBBkNBOB4lIlUQYunGlV9YuThKiWARZKmcLDCkasggH2QE2WJgZ13K0EOXgvLid1JrYUFTqn1FvWzivhZTgb5/6mBtJvCQAoBZHWWKG3mIHRBtby00CESUZAMfu7oFQybAV+mm5tItVgs42WYczD6+zkrVmXlVvZeQhZOWwDkih1hyuEnxObwU+jgYAui5gm88d9XTQtulI1HADjjOLvCaDQfjEYTztV7VJSrATeSZeg4EFGpB0RzhASPk6RS9dy3I8TQCAf180M7MlqezVt45aIwAAZpRjDC0yCABVHV/RJmgccPQWt3GwV3lq/zIGQmeA5kzELjXWovOwkQnSGzZ9c4KjnwO7FZqIhwtEfeu5DjEwZiNEsZkxskcAd00kubZSNQ3+oz/5Xd7w//7nf0sGMAcM5xB4iEqAQCy6M6+D2ayRNT7pyU6BupdqWdOXkgBpLlx7bQdQGDBk4iGQqnBmIV3qyyrx2fo3HT2uZQOx0ckvI3Rj/OUIJytvWA146A4oZZxNvM9owdQ4VjFOOqMyFhm3dIPZC6a/if9QjHQNGaGc8+ptgR0XTDZs6NiiSBnnSYI/YS2NoeyjQOCZDoGUiCbFTgbLHTBiJ6IbUAQHzQ2GhuuamV+SkIxitqjWAIAdBcUAiLaJkVQ0AGFA44Eg8su17nywlEAjkG7Ptm/n/D4s4T0IELIKAOB9xtmEe+YukOfnJ7J3u+f9eP7wMl4+vgz82Xa3o3AcJerj24HB/9OnT/z++fPreHt9ZbICZiBdUAr8X1LGau82JuLG0nVlDHpaOJWkBZx5T7rzJ59LWzKMm1FWmWDZnTEiZYpX90pNrQF4LAGEOWb5pJ3D1MadzT40ABCTM6yFElz+/wIA3gqLAElBvSMCVBtg2vUgurio1cKoPhu76GEadwQAiMoTnbWjCDCZqijrZMFAzGqzELuFm6+WKFwTKD1sLAEUIR7cJDlDAUmqv5+v6cxYCnlPecKBeMEw1dkFIOzRsmVrAhQwQ3VmSpRQNVt0mp89qXJnyng9CuCscL6j6Ra3cab/vNrO8LnVAmk9QJvqJWOgnCyK9ggyW5Q1M4k2pY+oBX0vE+CnDa0oSbzlkepRawasfI7taRed4HNgcWJTCQBocauPWZmV5kHYRcvlgMMb7i8u1xMD3SLIQIZNxtay+00pRkRZfOqt+HE5zWlhk862IvvRCIogLG1gJ62daVKjAKUNi3HVppRRi1tMU1IrAAAgAElEQVSKEj6druNwNAAgytb6YVAXX67WSfgk4GHRhS6ywUy6w+dFcND94fpwi1U0JvABP5ESjtd5C+Rhm3Jk8f19+LvMg89ZB4+nEDLYpYc9AEAnqw+12/jRH/82//vv/uxvSu2Oe8j6MJz16K4HWhLz3JF5q8UK2b5KRx46sliNA+rcrtnnWqbnAMR0Hobi9dJFuGx9JD5vHFSySZ8VEbnmhJ4DbaxFiggx7nleO8lOyUrWPAatUyQnDJRgAKDz0EEmwOZx3lSjm3ni7XNfqgZaaXJhMiqekQiwVQK4jaUtgknTWq2P4I/TbDoO4pxx1u6cR3Rt2qint0YIDLXiax1ynWfvxgTGeyktx7EPFkOxqBJAWt+45t0ZlC4AnJcU0dkDgWdiMgu3o1YfvUXYj9PsZkDU3q6su+kFUupNkuRCnOh/t6LvdlvS/08vT+PDVx/Hy4cXsgAAABR9jiVpfwX+zwz8rw0AgA1gjZ8sT9baPG+UGzbmmUB6AgD+vVkBJYKtJZqzWuxdUN4r1hnUHtT5k+QwHdnRUK1XO2nVGgAgRW/GmsAuyUC6pyzYLeBqAMCZJXY5DQAgq2AGro9+vmMAKFBrDEAAgJ+cRWeZ0qQgGwAgynravJZNo3uucUEShM0DWwtYCFkAQB4A3OyVDStLPd2OpNdUXMOmAwBQtgElLwVkppDi1CdjCIlbytjE2SLpTpY1PMPpCi/seQDpd0LoRKcQGRr5JVOtmc5sVYOQUvQyDlAxAKCeNBaTwzseSgBBxcwKVigD0INUC5Gz0cMI6L4Sd5CmUeBXcJRIbnPRSHEeVqYgM7GMiJU0YmpEquOmdYi2oQZyHaHX+OKwAv7OxcSAYHMVH90BzTRZMRBIUKfKNwY/LlfoLPUShxFP66UOERRPbXwnoGq1fKwpHpRMSzmPrgIZSzDuv9b3KZoMAzMBAEoY/rcAkGgJQwngfCMAYPZLlE1aSXSfxUnMVHCg+7Ag9U8QgMOfhr+VUYoFUGBNqUd2rddxzawA14EJMut+GLx6xjn3C80PUoLwsJoqHdCU2IoZ1fwRrKzCtTXxGD/+09/mmgYASC83W+mYHWLeAXck9w4U1mwJw57y4JE4iyGAHvAIqoVKO6SXY1JDn1m+O14ylItWhMVH68iJDoQjFPpcUpXxouPBcwEFTC7Hh5zEVHIpTXcSe8dVRM90JyNXAwB+1vvsPwBAXgzTgx6vrNZYAYAI4TiOg+t7we+UWHuwEp+5BYBU/NhymBMHsWJaZ4C0EbMLgCwiXptt9xNEx36crbBRnKc2aNBIIxmbB+H6YCakZ2xPELI5kwGoNkCXdgjWErwzjwIBL+ttMcZuu61Z9umk0CW1TiafrzlnpxhwycSRzCOTt9mWrGgdDcCaAODlwweVAKwBoAspS3bI9A+k/4/HwziC/j8ceW68fX5TyZBsXhT+QrH4/3Z/KPaZ56DLwex4MVPKEoABQNoteX0GACm/qFQk8BSRpR4Lo6bYzppH4qFFDwAg+hfcEcSVZP69hV2smPQSsg2b2hiecwaEpP4bAChGBiJAWppGVdq9utOXbDq9t3movjxFbiLMZK0ptOR+UZvZMAPIIJ5S6889v0Qf83IjHwBnPRTt0AsAVr4AAKATmf/X+MaaJ2/lSChWYY2pwFXClhYoEw1V58SCs9mI74yrBRJ8wL1ws7El6LSLzQJG4GcQXq2rjYnouQEABEtcm1gCZS1kKVgDvY0z2mpIX4sKlA2yyBIqce34lTJIAQBu7MtYncfY+GwjAHA9V2WoBTN8b636TBT+kM7Ed7eQeZMWtWzdhjQfEk9F31D+17h+/zuWH9NiRZdAHQBgABT1FLhmpiyqTeYys/wQNiLDpOI1AZUv9pDEfAKKFG2hxh/WyZMTyUa16ZLa02Zt0pXhEsBuq1LVkuInlKKWZACoIj7pdZJtyfJXBxPvHmlCUAgKQrIF9ohpzrwXtYz7j3Yu1RNl7kThLFpQN2vvHGdKdXi24SPdxtkZYCymQWczAFg4yHVLpkyakRM0Cv57+qiP2/jxn/wO19bf/tl/E4uzRGaImjpAgACAplzC+wC1eBmtKKDKPIkW2av1OGiqbxO+plMlASASkZgwaaOJCWhcuZXMzEydPeHnAEgUIKSfSCKafvwd/j571+LiqK1VklQTDFkAcvvwAfB/mwGgyJMKEPjHiclhOYTBz06mLiEAUKHljKJnTZ8Ra8D7BRAgNiAAgEZibqtEsDmD1QoAYGlAY7z1WL0vbQIU8W8xbQYALKWmkyL6pJSEEspat4DYKz3nLb0SJgA4ITCamI0PC/alXAy1fpIe4bkoc/Xsl8UYT89PxQxmEiBveXVg3esDOjBIVhwASAGtOxx0fumd19v12O0l/oMQEALA9VbdaXj28IdAogEgQI0SOwJkGgUgwHPUnR5pY06idyYEUFSW8NplXluqM2uue6xkt54VAYAITAGACABjriQwmpkpAVMptcqETOVoAl+cCdWOqtfC+hFbY6OzprXwhTioab9V8DdTmtcrr4ewhrv1hvYn2zJdMHVLE5T07fbN3JSIPKVxVQg3VvC7dJK6LYK1sgt+tIlqjcKkdMcG35QTmVTHomen377ofi0WzaWuWiPpRWU9cTPTwTIXHY1ebPV5TzYKNyGXZP2W4iz7d5NdgO2pKO0unmBA9oGDA2MLutS2uPKVtxe3hYBgA6wzpYFLhtzwqhe3sdlvqeQlY0EkLyCQPws1ExaXQEDLRV70jV6XkEazBaSUTxuSJRUQu4HR8GGbueHSTYUMU5D2uSkRI7N6PwMPK0EWBAr7zDRMC68mphnkYImQAVDaa+pS2X9oLSjzNUpXAOtuES9F70U0Jit6efjzz3hvfTyRRo/IMZT3cry+SgTHTVpaFrWI4n5t2ealT0tF+BXzDxSg2cIEq2EK1yRKRNJBd77Yp1I5LUEaTWhQBoOzHE1rNOBH9WZrF+y6yPXvLg2289FZ0F0TcZgTny/9RYSlvIqZwRBAlQe4Pqhq1LF4vZQoN7XcH//R7/BV/u6//u1YgEHhUCP5ClAohjXNoLigkIqlKVLXsi7F3lC9GYwGzJIEeqGkV9tpziQdqvLjmO6AOcxSAsC1IqBGsR9r8Ro2VRmwKxlRwnMYCoSXVrbbr71oWgRctgAydeDciSuan4xCwWCMBTKsFT39ASVIKtM0RwGdLBM7KMTY0NDJX0xsTkhQbH1tpktTHe24R1YwtX0zETQi0r3ENSDYqovKmX8AkJ1WVSrV+p1uqtozMICp+20QUoQh/iLlwMp55/CeBJ1ZFxdADVCl0ZgTsfi7UA9DPRPWAL26dbY/BKiwNHj2jCcY62tgMBk4vJqBIC8mDEfat9WejbW23m5p283vOPe5nwBOQfFHPJdAL28H3HecH6HXKSw18Iygkz1AsTZnLLE42d0bcYItL48ava0zeAUjOQMAlneb02mJIQ0MwgRUWRwxR81FUxjrJJlnIUTWaOMzQkv3U5gA/DFLqUIeYhns0tqTqs7c5h4v9psNyB/2wYO+DNXGs5quSqL+SKNHNBff4vB5NEiRe5RuomgOKdbn/Ogosks8ZIEb0R2CJk2v0huph189wxG+RGHvGxOxEakBtnHoWlNjzM1PDVEoXMGiZj0ziDqIcBCIVLqZ3w6RkA5UITpmvilf+IDAgUF1v52nACdI78aLHCpdPhe4XHG/FBPJIL5Z6VChsh6ZnEAEKG+8jhaL2+fEBZk8t4bCQIqHRAEAWwj7NZKB+BThYsEhxtKGOERRmTYMUSubjoUMDUmGmdZIqMsLAMhIwRPG5lQ2trZg4xtgqH9Z7I9L0lT3T9HeXAOh63vveMBB1dO4cNwtIEG82PE2d4DTMtOFkqFCMUPhoBVZjGmPQdWu5IoAwAIrTUPUGFGa8zBNsU88DkIKZQ0A4kIHBzh0gVjUh0NMNtlitnjXceBcZLdNoMXTR88hbA4PLZdqyGxYu8HbSM0FGBTrL8LqmPoHECBwcweFnEOv47f/6Lf5/n/3538zlgUAEvgJ6cUCcDiXhEssHVnrMTY6gFFKG3BMZMnNVr1R4/s5R93fjWB4oFE8qLAipsJTJ1UX9PTNdNjEAtoZIgGBWn3RqUGnObYrp5sow3y0n+E4iUzvuoTgEmUXgwBkqazBrsb6ps+N78jey5DKAZSODy34Y4wrs3+0AXrUuVoAFcQCAEDhhtYng5KFTw0CAoCsoKtW2zpzUtZQMNA49WnkI8AcK10KJgMAfH/Y6leeC4UTSjBKVTk/h/6Oe8DZzWyNNRtp0EnWLuVaxDuUYRuA53PNGeV9zjMZpVBnqKxru+x8Or3pQNAhVXMLeeZFq8XEBZ0b8ouptBtGYm/fmJUTMRcNqMamg8ESOJlBM+Ji+6p4ZHeycpVhAxSkDxAsi656nlcEABaJhmHUfTRb7L3wyHqEQSYLy+1jhrqJXfO0YHKV65cNdi9lCKj6MKlSH0cQtxLM/yHt27Iku47rTr6rGiRIyVqeiyfgf1skHqQ8Axt8zMMLJCAtT8AkGiBISktzkD40GlkAuyqfXvsVJ252AbTgplrV6K7KvHnvOXF27NixIyJaekJk/szjfk8AsEdwsKczDsYlABAV34VzClzOQWmPGkQ4TVakjj2JiqThv29hLa65GIHeJXqbdfjcxASf7Jks0oAN1oBIn8CwxQ5mnSLx2+SlY5FbtWAqak+s/2WDBwBIKYygrTp6UFTa1PDSUf0yVyIFpHqaNAPuvw5gQbYPRzr3GJMuVunfoqIpBNMUtjj/2WnLlJ40PgoygquZ9S3LY9pA2kBCrR/2tk590Faoen0Ebm0U9bJHaiAvfvxiH7vHf4pC1v1g1jZQolHAprYiJY4c9FlslbEtAQDfs2xWTcS1boRsnM4O1OZRrUcZd6t7w/gsbXZcq742la7k3S5nNfEcASQZ/hMRpoxQBBYp+rr3oXDvgsan6mZVfzbNigTUAgCoheH4T3llCPBimA6qwAYApgGZgdpwq8RBnkzXAUAZ9DgD4POxuQtr1LfL2D+gTdPmWQYfH/73D/gcXwMAgB6+qt1XpsIr/reMj7S3CaicsZJCx1pnBrYet5OmlsVPv8pDTaAoYDrZPd4vM05kV0yrk7ngKSAGJ4wPn5P783nIscylGjvOr+grRGHruarLQAeuQAA5AAEAxCOKD2Ew86CJgvhz1fHnQY5nSJgCFobTRS/8rZhw4TAtzZ2LB4BLCRYFqwQwNVJMgmJKYwBQPgEeDas2Ms8EsQ8C681et1Lx61kfM37X5Y/cnyj9c/AZj83DIl4Yfg4CKdoRvMZUaZkVOxhQ76LUgCCcTGmGBTmGJ9h6/bOeTWtvs4Rs38xYXWht/qSk0Ye0Jm3mPeaEUx1qKpeEwUR55vnpK2kHyDqmH6NWyGyHrrJ1uAx9pUbF5e9iPhoAQClQpW3HyXl0iQEgAFh27fQklElEi2kBCtwDrTW0EFgxDHoGsra2dbkBQmay6AxK2YF/EHjGHq1SopLBDGsrAPAv139ZnriLDzbGf378TyWmCgDIB8m3oj8aVppooZKNp1p6uJGJ6NE3fixdQHrOp1ZFPdY9c88hn69hsDoIyM/zujD0wa8R4NDBxPyzg3SNsVVtGxsYhwhQGGlILBTcRAMAMgBpcfFmWyBc7mcvToMRHboKQGrf0IGq6Xby/+a28ujfMgHxxKh0G4ToxedlRkgQECW6SjDw6dDCN9WKDUs7TNQq1YJE8QoDuERQLFNYZ0Ef9vRdJouw4Kj6T0VhCCe4zSXBGgFIJ6lYimT5OQBrloRbjxxKjMzVN9+f2/1mSgDVW8x5AikJIS5I7GZ6lnRqBnrIOloXPpkHfq4EtcjaqxfYXRhVaMmPuoOb2an2Gg991vFmp4CETLOxIV0L2pQSXUpF/jYA4EtCcxCgYuanDhD+rOrECiAan51gkoljekbKcDZ7lLJwgOvvsMZ/ghIAugA+/Y0yXh/85DJc+1/RZAStlzuJU9lKAcp6Pa6eBoj9dzkJcUGPkdJhUZ8tCPU22B5H0u+d1joBAH8m16K45mMVGwBgBoDzGQh8UdsWAJian1D3AgA4+M9w3lypLEAAsD2QwdQcPLEAAkBhqSxyhumPD398JZAzAGAJgPobAQesLYjt0pOdjFKW5s4mCf5hLTtFgJmSiWcTMyhm1HjIbDeUs6TYIq0DAHCyhzioPJK7yg94/WbfLZXWPCh0yOt/+r/lIBzFH8U20ttkgF1mC0jw/g3ln73c9zmpfzOEZffsbo3j+amMzvgzXM/WehgFhtrmevekxggwz2eYaTeWOk+SryHdUq5F2p2FTHZsd3gGYVoFCrV+BWgEAAx2kjRk89OaHonfPErvs/8w24ldnQkLAAjrwmfTAIDOPLWhcQ01fxky85K31P4PAECs/qc3/3R3oi//c/VnAcArAQAIonQhWgRVv1D4IwWIzRcAgG8GoseYRApmTs8OWPr2tEQUi6Aei6JdzFjVOr3/7xz+Wn9AXgIA979y8Icu7qCgBGGm5KnoNgAguscjZ6sQfKe3VZ+5N2nQAzAyrM1hQGMmQn2c5CjEtBgMaKALRjXGuc6HrAOg7rVKB8lYYxmivmeguvV4RomdLifOQE3bSjkPClgeC+k/JgAoVgPBZQkAcnix5c2oXSfa3CjKiBTMAADq3qY9rY05VhvpzLpjZsGfuV4JilKnvGeB8P4xIroHBvrvwQ0cAIDPe6IrpconTLbYh+41ZnV5AZUCAikBKAA49ItJsSI7MCAiVyVCEg/ms+QnpUvFf6HNUEYnPIR9AGcwCd8HinGXEFJzJnMQwOdsmQxUVNmlKlYNvLy/7T0usCeCvQRwfuYAhR9+9BN+SmgAqGFJ/Z9ZbHlh69rCsrkcBhCJUkCsoAAA+ChNT0av0fcfn2Oc/poYk3fIQjqxSsjO03KmeKHJfw52uN/xno9oCxMaDQAYowwApGD3PgGuMgDg0c/WWzFs6PwAAMihKfHfFEez5dSlwQ4A8Gde20Uan2RqYiaguBcAwGfPPQkroY5f95kDYGXyoDPPMB9MqEi5qeMHsaOEvp4tcHJ5CAwMQID2rwEI3jsUuJkMZbMGAW4ZTbIlFsAAxQwAy6X1WZpY0Rk7hbh3GXBEa2J59CsMkErNqXkDvZmSbwwArkNwyvsxJm0eoUswm1o+7bG9QjgVUzbH+boAAG74m7DnOpg/xokkPfwNBOh+OLNeAIDEbT3wrPeAvQCBPwcAYoI2z8PJhvA+WBtUNH4lo+64aQCAQm0naf/89M/fDgBeHXZMCDnP3AgNb3ZfAkBLlARofRaygSTbZ4BInf1TzaoHStHSDTbBatsLpddbhAotpr7vti0eZrYVzfdIizDLD6Ro2eG0BABLgKJDrD8UAWCrzldjyMhGSwLqXtF7qdVhGMV+IQLsmaQOaHOV7iVNP38WANXfFBnqtwbG6GBHaQQOdeqb1iEh9C8HMtTHZb8c9bwtQBNsL+vx9RvQi30egthVODOyBfAOADB782FA62F63VsDkKPPdCszUdeuuVjSr84gokABkRgpw/ptWt2vVT36GYiUBct9c2MHQwJF30R57kHM8U/IqhaIW43tHgAn2f+FzmgCAG4D9ZomyLwDAApMqqIlVkkENRX4bFPyGF2KUKk58FrUiEEBUQYt1zGdrWodW/xGAAAxn4CZDK7w/qqHamqiRGdhAAjA3KWRQyRkhjJiOOHZaS3I2M8XlBNaZE9smxUDwClzt+v4EMOA1qvx+tPf8qCiAC4mQLGyNfVcc9A9nSjKHh6A1HjMe3evv6kA9gIFKlCITNstwi5dpHUvtRkAWcUf7TXQ4Ar4dvS82rLIAkDKyhoY4ZriDzvz4+E/2wRJ2AMAhLJvRjmJFTyDOfVhlgDw+bkeTjIS49MjEhKE5EHtzhnGApck+GesGD4nlFM0bREvEp0R4gWAI+v97DSS4DdiQ+oT0ImA9wcYM/1P220zEGG58kzwWUJ+E3x4D6dsNKn/UPpar7O9zaNwm8iN1DQBkNZi36MCxRMAhAXI92CdYz2uUUJgnctMB9GJWJSwDcj8KaJlyUTXnjIa7kNWg7Q8rqv6bwGu+RwdOOI1oH0EhCtPh8SbtHoXdnF8p0Db645lJtEj9mZZdjr0OHYPAO5LAG5vmWX1rBWb2XUNQJ1juVcUv7vE0EBSSlZ85tEb8T9cOsalv3NAF4BU8PhcUWYuAUATAX4LACA4SE3JKnFR4MLOuftiyqfzl5Iktw1yTaOupie13apmFAR9n9HTgRCxDdvCDMB8QFpEuqb+cOrx2gfAmYkZYgRlbGwcIqkj7w9Q6Vql7pblAGiVl5cZI/3jjSCz6FWjglgJ365hIwED+z3YE0+qgz+5x9jCgQwgACp1tSXZjY6WqFKZX66b8W9fQ7CG1jVZ9Eb5X45VVnCHAZALGX5G3wsXxpcAQIIuAYDrsmyf8r0K7YVWuRLYqFHWzIXufbzweS8iZozLIKb5Rs+weE4Z1OM6mN3l8ix5cLLXVcNaSp3tZ9cBAHUcpv9pJevTvnwIzCQV+1CCV3ejgHrl5pKwUzbI6hrBWg4ASB9zxJPEd446mqQmNkEAAM9O65zjouOTjntgESADhYHBPYBlQMO/g6KnU6HXeExmHANFEcMIR1ZXaDvENfzk53/DvfH5p6+L+sZhg2cl8VuMU7rRkNoNeRDiPuNzcL/ONqb+fJJNJuCnTMHPZcCrHiKJ19K3r+egITX4pXnr0a2ZTaoMHXtCckX56ov+1zhe2XFXdmrhpvRIFh9SUKmyQaZVdsDKTDaxwWLCo8Eb1xhiHLJu16ApOLNLZJivJAKhcXMaERyghCKf6hI+A/CAqkbisN/B6U5tjtAZSJy5YucGSifcw9AYROxHQK+EjvvQ64nPwqWHKkEIQREkLo/pCei4zjLX2ixwP9x4fyiCnC2295ksDyCfpr2dHM+IItWtk8aYxPl768DmrAiLQq1DUWz2VdvgTcvGGYpLwmVBLIhuJlsZu/YmGKejVpsTBpVJ8u7YZ+rKaoUEPUIeZi6fNB3TPYvZz60wQlUCA6CFoLaVFHCv4LUiwTlExLOrq/a52WV+ArR5Uy+ieJT27nQtRATKa7aVDP/8zn7LaL2Go5wZAD08KPCleEd5V8AiG+ze3EEMgPrMZ9CWEYenRWlouusUurehb0Or+pw2VRYAYHvLGverzZwgg8wTeyVNvb2uKNCm950LVod4WITQ0tmoCdAIbKBJPURrbHfu/XT7dx3+PvtVv8mhr+vJ2swy4v3VeGoJWGte/G08wOlqux77PbwQQCkDdWMMK4DBejxggA0Nh6xMxrPB/PLjiQDgX7+GH7jGagoEKPMNAMC+Qq8+a2fVf+y6OZS5CMH0k3cWn7qSn5kOP/v1GwCIvtQGhFFM1ahC/ecZoxaK4MZAZHKdpjhxYhxjyz5qPXO+Xgw0jATx3+n4CBhMPU2jQdcLAJASAKeA4YBEm6EBwNsMgPrcFS9nfVRrY1o76xATAIgLIg/tZG/OSrMTpNNwACYLI6ERngkOf44d9u1+OEwAwOvw585BhHvFNVxK4XkoIzTARiv3P1bc5fNgAZzUxrMe/uHPf0pQ8/nfvmbGSDdLZL6ePMf38kjbClr8DAIxYJcwJEatkhLhJoiFccs+5QGSXw5UyYKoi6HmIFPpogexctsWpgpwBpYFHnHcp13R6n96aEiQGACgEpzGK2tEtBBOAMfaB2gvuZBhyPnilRErX2bd/i1GJxlo/Ed04GWNZu13MV4OQgCAI9aJy0T0eD+dVBrziOPDbu8SzWrsPHOAbabY7wj+uz0tNgJs1bKh9YK/o19CSn7RH5je57rInp4PyQecohdLII3Knw/T8eh8KXq/l4gDfBCTxHqgBLosI0ukabBX5k8tGJQIOV0h9tFIt5bLZz7aK/ZyZDepDXVBcP2EQfZylBUC9CCYFqkypoBSF6SL3bXqagEMdJMymG6ZsMzlLlanJ6a9XIL7D0+DtOyx4ycdeAawXax8z5AizqQtHolONADyALFvQBPRLQDA9/dbftwwB7kw1fPU1pNsnFQkx/XOMgAPUw9KUeY+PQNwOHAx02THoMFUqOa252jEjXMbV+sDr83jcYahxu7rizgW4XOilo+GYw0A8DY4WGOoMb/6REAGtj3UAlULGQ5MBTnWkfPYI0423ScgIFFd2G/ZfopSr0/IgRE4LAwAkLUm01/dxjsPD2QAcOBjzOXhAaZCmICFgxLXByOImI0gpbuM0/OJBjtPx9v4+rgdx4sAAAwxRH/Gmlm18IAA0ZgSD0m0hxpyHMsMY3gbRZfiF0V4bo0k7e86WTI0RB8cItpAk6rNesKhIlZg9v7XAYDXNwDI4u4AAH8XJ8mOrPPz3IAcJuT2OtbYdeVpteMG9uPmoR0jJhwSGP0KEV80Fa7vhHrPOsxhpmvQk+VBZ3aFIil/PrZTuhUQr8tMj6ZBFl66/TIrkL3dFNCqFJFaX4JvPmtEiwEWrHvjCR5PrBGrjdR21faajwqeYDztRqsxPvzFT/lJX3/yGTNM3ROPbTZ7lQMrGXx6vdk+amDNjpeLm0bnmVlZd9r5Krja1CpOgmC1+PzbqYLkgbHHQ4NqnkhG9Lpkx3hzQVa8G1uUUegpLC0HkxfuhYuYIgOAMHCySnIuHIbIdfxqL7YoLroLgh9zBwQBBqrPzEImy7hQ3feWYd9fnxs+bGSFTYC+GN7jQ2vcxqvDA58RSpX4jWdOwR/jExhLP/PWeZOAFNObpL5JkkMRMx5kVLLrzVlvHXQuD/aAM3VB3U7Q8ehgR8ujGEOt41iHv3VwmU6PWBVxJeygb6bKdWS6nGmZBWD935ot0P149mSs+OEci6e3dq1rxR/FNv3CV7DTcomo+GOwkvkBJn3LH4FcQj+/MqOlAYd+4N+XLjsAwAVlaE/WkNa+h/XTHdQAACAASURBVP1QgCjgVEmP44/2VFqVxQgqMdP9yfrsOowAAMaQ7+83LAikdDiz6/gAWETFFm8bP/hBT1pLJyZsFklZ2FCBgcwlAAXKKBWVmc9avsJgP5hzg7Loqo1moYD04iDlR4tAr5ugLdH/Km10cJAsz5kGZ38rQ0x7TlpM2JccIZlrkBmjmSA8W3o8dpc/bLIprW9Zv2SL8cA9uQ7l49VqvDocWOc/POzG/mE7DgQCGHojtmAPlSkPFSmM0XZ1fj6N49NxPJ1u4/88iwEoj/7MIDdFGf92BpmaRiZOlQDgJBV1qGsFKC8uH8AaLSuyZaqYnWWwPd5o01urniHFX9OprQO7qgHDzKeB/qytfP2mDTSDQ7KIKOzTBuhWO5rVhAKctXa11kzviFkrnQOcZOEbgJeLdE3RAEA+kjo8KZPgktZEsziZ6Z6ZePYBGmBe43PxnA1cFtS1BXTJUHt3BclBZIzxBscH5UXc1UrVql909ge//CnDyOefvGbWH5AecCQyaGay2qXS9iS7UMCE9kTZFu/O5G0VJHkts286+wXPlActHAjLe0JBmQch9p4d0Wp0s+lSdRpJUIn4vbvtxopeJFaoGwAESKU7BntJrm0qx6XMELtXXHoO/4AxfMau3M9nrwwLGhiWC8NcWEDXaOyUndTBY/az2IUxLjACKlFcnWRcC7h9AADQaeDwh5UvnzktqmFOhRxW0ajOtrBFacPztaSU0SlinJOnBujm/swZuTx8wqhy8FJYrrPKYXimnNDIhEEAAKAUiQlr5Xcsgs4F7YmUG0PT57X5M1pC1fuvbhaJkLGgad+Ug59yErUDitWchzUBhoXDiW+a2KSukCQwoc6jP9De9RlWvN7UolFbYj1Pp/uTJPS1FJxbyTYYMJrZzTJeJbtMULTnypo9n6GBDZbIXFr/dwGAdx9cAmi1e2Ug8tGXKxrGsAoAoB2ItoTe0FVvxshUMAZWS0eRLPgm3qWCuoOEdAA6oMEAfBsASAbYs/+60az+ZQFM2nDW/+MiGNGWvs5DRguGe8bZP53yrKyNkIwOchYJcQNSqKGgDrrVahAuujVKIs1imUDG3Q9kUaFtwAQ0W0g+7jHUAiWA7Xh4FAjY7bGZcH+kF6BZB5ytUG43ACALcL6Nfz3exvEcJzbUjQRuc79ChasTINXPGH5AVGjGojEbeh5CVSqrSRSZemGU2lQcG5h0sVGh3OZl3Rd/wB2XHkRU+ccXvnbEPJF3nqH6tTTn3sjXVvlFW6ZvmfX0uBVm+tZtPD+fxJp4HapcZddAlgKsRjaIMH3iGuB6HBlADQBcDAsIQNjABmVAZBYeO91qyBKyt4VyAIDasdL6Jvc3lFIiNCOz4JLQCoOZkjXjGt0vbWjd2kD5yXiqfPALdQF8/snnCwV3WBouINMmWQdSQ3tIjXuqperQOOHcb8aHMEzJSIpeVTwg+IPuBQyfe9oLVNNRUF1EFES63ETQsJM3hzoqwDytxvoZ/fua10GJbVqm2iEcBoCiWnfW8DNymrA+E1mfmmSoujPjgLtc4tQXJT/DAK2257Oc93wuZAAZSWik4VlkuigB8BCPhiMlSyEEPGOUAKDPkI+/AADdCdmFQDVKxR/ew0pw70CJD04yQSkFvAAAkm0yBsDmHOY7bdx2/p5lXs7imHqYzmTFOwUAoA7VAMRi0GbpLQyaAnESQzFoVk1XiV8ZLs4NsBARgaubKeO7JQZMN85kIG0VZt2MDn/uzoAyM5lOg+pe6SL0a/K78tf4NgCQBPYlFgRvyTbC9ppd7R/PmWrxjhFfAQDFl+8EAH74uCMDMMd1hobCDGuJ8ejxQuQMemdfAIDozggUPgBaiBZEdEWo7WO7lW5YghwC9wAgyKkoZBtp3GeGuWkbWHmS+gsS0+KZ7IatHj1jPWAjtXIAAAUPF4ksekkQxmfllLRWI43YB++JAKIiuah0AADJt7zZDXRSAgBljUmJiAZYUg+4r2QAZglgu8fMct179kmj5odnArB1urH3+nw8j+PlNr7C9DoOsMEITSvCXYJgBsMApc8YhXWyeC7liKioB0lLZvplTSWhpIPw76EqDPDSwND7PAxAykD9GfY+/vtnyzrc+VQMwEuHff4uglCB1MyXT2XWDEVlusm9I0SWShlsBA7Sst29jfH1129aC+qcPCmhpm1TTS0jApXZCDPc9XhCELQnuf7V8wCcFcIHg6vLFLlAlDNFs0PUq5iKC72eLgG8DK4ZNDAFlVZ8a+aA5kEIAKjUE8GhsmTtEvU2K6XEFwKA1Wp88evPK0vXs5mZTehS+fW7Paz2mBkCrvSdqVeXlvxCAQG1j8xAdQAABuwBfhsiWBX4LeCDur4yTbc3QjAF50xdKMQtY6yfIIrLQLKYXvnDOFDK/OlG/w1svdK18QAUQMMvrLE6xDxWN62/bKs1KzEZTZhEyZxbWiATzK0cgsE0eAM5F9o8zH9GFnBksqGfnUzCFCtnfC/LJa2TBhmazkl3obTDv3ECBWSy9zsAEKhXuQyxIodwkiQ6HRqgUW/jdl58b5Vq4LxFjRPEnZq0yc/issbz8dlnutZQHaJJ+y3P0xYwS8LnphiUvZGyPuNQo+k5saGE1/aV4SUZaoWJleI8LgZmJNzyQsbTzyCMiY/lGSsnR9pLALOLYrIcvQTQAUAx5/Mm6F3SRnlfSrKfTHRqGdEufC5AfkEN/LswAH/5aq+EgCrMGA3Ikz4MQGrbeKYAAF2VL+9vD3kxNaKjxlSLlb5ZDHzNphPgwkK27Xaa+5sTgJAFlXu2+D6IQOh9n9YVH/5cONpSMSeS+EcgoTMciTvxg+FEOy/OLOICAFBJ6wOprae1myHQoocaqmQ5uzWzGV6Prgn92XpgAiYHDkJak/bfP+zGDvQ/JtQRAKzGCVMFofhHmeV0HdcTMoAhEHC7ja8AxpypqAcYLV1Q9gtJS5egnmNRZ6LVhMpxKWBQfNgFAJjuxU+ynkq1rGvtPPxlL4v3QF7KoO370WkwItxMg6ytrz8o20T5YIqoevmn1x1DGWdjUV/CYCwrYNW+w1ZACTsBAFsdDUpfAgB/evM8nbKoR3FXDA8KU4gJKKQc1TbGAxajSMl8WRfQDn9VxlWakXbCh76zYx4W9XdmynyIVA2Pjepg4TZjDwYOtUCsPbYKenIanhV95HV+qn02BqHt8C/twnq894sPufa++NXn6hDw+xZFGhe6omej8TArZHaIFOwNGpvmBmfWqOhIH/yzvc/z310CiMiV+Bv3jyWAi4V859LnYLEgVq2pmjZgNwBYX9QKFwOoElW5tY5rDa11ENzT+VTPFsiTfqV0pNR1FQDAe8SBzestACCaCdjTsjufa8Hrz21+KYc8vXnSH1FudEyg6RBrtutxMnPRAUCfBlguehQA2uuD9ypUlw8615RybXx91tA9IdLJSpwked5ZK1JxOW2ryTA9kU/7VXT1Dv4oTCg0GfQMtbQBT1p2+exdh4ZVcUBgLwPovJ3MGa87JTTD1lLuUYOkpCMAICJa+lbkt9OuzNcWHPcByw3nxBCvR5+IAK0ZnBo355qWe+v5OmEBUlrgEbzwAMj75WvXMPWzK7EskEhhoVEkpqUjYlTJNH0NkzE6X47fHQDwhhsAVO3Bs78jAERgYf3M6I6BL8MX7BbGjDdGOIFSFv3xvnPOvWmWphAnzdYAQBcS9sOg39QOBNjGiZS6kGXTNPjAh8CuT9ATckVmbIYDduaevldtip5mFwDAdiXOSnduL9EAHzx9DjytjUNdAgDcxlV0FupM9TsLURasAAAU/u03Y3MA1YkDVqpllmQg/MN8ekQLTN/BDPMrDFnG+LfLUe6FdvGDJzomuqXmCKMYh1ZL3Ho2h0TKbVTp1GjomwxCDVOZDIDEXQpiWw6DCRiaatpCwa0X+g4DKKgQmC8zg37gJzBPxsgCU1PfLI84Bkj4W25TfDvUaAMAUAK4ZwCenq1SJoDhtPbZreHylWwsNEKOg3IDOtcbqrgJqlwWSp+xwBjaLZ1hupTCel+sYM17Z5KmKAcPwrJ/OuM0ACJnDqQVVMI5Zexy94sHOpkL70WRlVMEmUj94zsAMM1IHCyb26GyQWdjjXrU7AgAEpXgqu3Ih0EYgAi2oj/hvm4aAACA9NFzzUZA6RpoWAAcACxvgHLlrAxMghxjf9oOAICIP9MnHv1B6SnwXDOPw2wg67fY/15/WXelO0lPNtvuVJqgBsPaEApM11uxayWOjZpca/r4fDSwUQ82TZccS/TzG40D971V+VFOkYxV0MjYAZRGnmlns7nO7TwJ6bCOmU2RvRNAGcFfnjcBANeHj+MqfRnQWcuiQVgCopjGybIk9REaRlRCc2vEUj7BZ8D6T+IRINDjAH1kmDRqv5RDp3UavDWpcrh8oc9TRC8TGN4/fjCp/5l+aRHy39JplrVMnU5xP/OKAkz0NzIUYi7FvXbPAuhZfVsJoA761rr30nn2Vmx0SAQASNcItQCOSVovmKHxHQHADw4bOs4uAQDQt61QcwGVVUyjB1FAnkeMiXTMYtVPO0fFBtHYdIJqDlFkuinhzFRrUm1tIrIu4OjUcDaKhCJA8+qTdBXfkwPVdoe/QyyMgGkO1/B382xEwHUQp37Kg1UcpPF5ZHShHtzU8FJro1EJqXR5WO9o7CJjFXyvNhfxcGaSeSiMNtX6qoCAQ5/U/w71UTB7AjP4+dMRYpozOx7GFQe26l5Y73+6HccJVUTTjPvNTqNdbaeJUoHupdBrArVq9gIAcs6a9bJoAKL4t052XABgGIVsXgTHMYxCCQDw7OnFBncm0ks4+Xe8J+Yj9B7pBK2wTTn4+0aK5awYAC9UHhBLAICfgQbCciCXAaQK13sCIMTjoQEAWd0z7tBqt9qspDkBAKA2YL0ZJ3YCOKNgGq5UPLkCMgQyVHzYSSosjnO3SgI+o5Q1KAQONgvAmoxDnUxhTClTmGlrYQfEtFiqEwXrVl0YxCjmmn/0iw/4b198/HrcmABEE+IavQ9IMFApAUgUmF0r8x4CgIsBQHUGRDDayjARn5KisAbADEB8LtKHnxHK2JRi62y445p9DloAAKTPj5fD2MAIS5ruouPxfWJpLAatqZ/y4yC7Q4MNOf0lKGfdEZeWOY1aC7NOiyrnOGFl/2E44A+g3NKsSVrybMKCGAJRH8WX2KPbXc33rJkjthpmgD9hhSkOOAm2GZKMkDYQQTv+6fgjRFX3g8cMx2UxLqe5NxpD7PKQR/3SeAz3JiwDnh3KkDD8QSkYQ3nY+aTkAFbEouQl8I5xUJWyfD9SZpgZthYdSvA62LS2WCrhWSG2lmvQG1DlC6x3JW1O6JsTr0oAKm02tUWtW50JjG/ibOY5tLiLOvz1/wUAhCBcXGmZugYhhRmb6yjracF6WGuSf+sxLedaMWEBhXSA9J4xCzDPQACA5+/GAHxvt1GyREFNDGSoLUkXCT946mXdHa0uwKMisShQIsAHIj1r4UwOHZkmTEVmoSzXFAtQuLYTTMvXg1mEKdwAgaJSCD7ktCdgEec1CKssMsSSqXGVajkM9tDn2NqASEuzaCwvCHyeIOv62tzIQIGFegcdhWnqACXl3W+kJutctEZqSEuyPsYgrK+tXO2oD0jTP4VIgwDg+Rl0mzcN32M3rqAwV5hzpswb7Ti79Y6tgwIg6/H09KS5bg0AzFY7ZCXaMNwuNriKnqLq1jZmYaZU0+U0/IlOdWaENHxoSathgleeVxgegjfX5HDNRONpI3TdvVvH9s006/+aMNYBALJDUp5mcHj9rpdxK3sEMA1MnLFnvQtMSBCE8kwcK8WgBELYNd+mMwigF46RHjwg5Ls+rWsDSlV9tG7C86C5Ys2k8DNZgwL6Hn/Gugq4JPh0pwYQSQApr3GDbFiKcLwEwSTvqXYR1qIOfzNwtzF+9HNNA/zi489oeZ1DtTp0HMgR83hfwgI0ACBaGyz6xkJaWw8HiqcOHrV30wCQAeC8ck+3M5ukTgehLvohZEom6Wt1GUWgyzkXp9t4Z/XIa9Ah5KFFLndVXb4YDNS5NY2T3QXr29g+gMaPR4gd7ZJlhWduX3MMsD8bNXxooCyCnPMopmMk2QQzhhozDAAAPYomiGKaY8pzoc3RgoxnijWaaX8BzQEBZCs4vRDmTbXCuDb63AVl6mKJAgAqCQsD4CIWuzKgkUnL3A0iwK09RqRlCROMe6bplNWENb0PfHiVYNKzRxjn42fBbB8AUra/0Z9Ira+zVnvExzS/upOJHU73AMCHs1vTtWPnLyVsBmWGaDnQe8Iyuch+x8ViJ3HNucbvLYbsZQ2AYt7yVYtBcldIYlQHCwUOsN/DrPQz1Gfn+XyUR0ZvA0yC7s9boIIlSn/q/WZLBmC9mllUY2L1EBA0bXVKoZ+n9vU677JuO3uZ+cFdm9bhIlQq5Jtxv+pXL0DRblQe3xyfMR+pFkx6uoPo9MAEAjJ/PcKaRva0NkQ8SFDrrJX7enmYu0aHTU4K0Qj8/gFJdSzhnXzIsLlBwUO1q0BcRhgeJZoOZEvzNBsgXS7uVRI1oxns8JoHyj6iDEBaFP+k4IEgdr5qAWjEsdvcGsaJp3Y2Q/W8u8bEaiIrGjrochCJ8pptXGlJyWFMQQrtZmHnOT3PdXBZGBSqWwmjn8+cC68WuzZL3DVOrhP7jwc89GdQf0cr2pODuQfe8KBdUSxGPcdMxWdrmyl7gJ/TM8YVG+078ORza10aLHi3k+4kY6JvBopOrTFK79jBFt3IWj9OSzqXSABq22dmss7cCNJcz0wb0/OTKWTrBLW21UqqBp6WyXRs6+e73+0NYKYV8n/92Yc8XH738W8JAAL0yJjd+brjUIizXtg9Hj7cR1FeO/i1YU0M9gm4Cfp+NjlEaOXsAWIJcmnX0s9q0UxTK70mYgbLHmhBu4DBchuiy40OXhad1cp3nNHhz551yAk2cDub5kp8hhYGkbI3wC1zIdYOQ49icSFDnPMC1FUQeD8/Q9aGPP3tQAoPimThZvvCJLAFGSJFz7NeCHetcaERFGJBAygBi9hbMZEJs8D71rt7UKLwyGgkDHGDhNgQIEUdpTZ/gjlaTWtMZrhuDNt0muPO6DHIXV8ZUIbnyViF+HqUk2CYV87uoOOftsIzpp25rTwLuRhhbG62JE0DMQ0TmowmnRWtKRCzICCA71FpOlzAPKh5/TaeqkddNJnSQKecDTtYyFoMt42YWvnMEMVxWv8lK/LJVKXsrOft18y+iiapziPVrgOeaqOHvbJRkHFKlVe4x/bbPc+ZzQoZy8zAHKZLkMBxoDYH6iKGfPIlADDN3OYas1Zo9KTsRBSs+kQd/Ku2aNTnjEsH0jKjjAwifeQLIyHf/AkA2ixnE/EJDrluUnuu9VFwY5Tex7HW5454zoGMDy7imwIAG7ftIEtfS51v5BunNqJgslwIBtgAoSRFK0vE5l7u1YZmH8oKZOxDKMTJZ7gQe6XbG570tn/VgvN/E8CkhdEZtw5+0bUJMpyG2P0bOkDi+ergsr6Ny/oyVhAtutYPsSJAQAeTARkBDy/R+gJgbpfiAZNeirp4B/DmusXAJ9GeAJPaFW9gAiAYw5yFarPRYak6rkUfUM7TTrrnCtr9EfaFIuUaMKOgjaa1vsEwmdCFpDT9kywxXHXQ0whIBw0oe+o7atycAQUFdaYw+TAk0QaA5DMzuEVgRBspAiXBrvuxF+DU+6cO89xCHxT/5SONA/7y498UAEiQyDNIBoLnEACQtqSekYRNIkXdMpVe8qk/Z106GcABgwyTezHzMAxAskfCKuHAD6hIe56m58IIZj4/L/EWmLOWp8c9hbLIdAEAdpj10Ea2Roluf4LEBwIA6zLybmTPqMKHG6U6ZaSZcZ+6aezcS849IADQCGOKNTlrY1kuUc1cmTVjZJk4FUIVW7lajYPXHNaImEh0C8jZkXvY4Iv3MQZGaYVeD4ogsXz5MwAB/goQoIx/3cYgn8cFbbf4J6y/zaZExkqcdPBroqTOWiQcESQSyFGwKraVYmUMs7JIWRoP9UenQ4EiwrY9uVbKd0PTaJOYcp+wb17XnkRTP6NSbJ5F9jBPv5jqeCbAPNuUUOaXYpoER8ViV+zoACARNYnVdAYlfEjJgyAI/K+fU2NKclbw/RyP5Sg6n2meefwl2qIvZhT3m8dVi3K8gw/7ww1BiLMA/HFCw4YjV1Bxn/xd9v8SAOg1jTmGMrfKtW4O7VDGIKMdOVklgNXXusUh+BsDEDtQLuTpJLg43GMYYqxWrSMJQn6y0grKgpEDXcIAJKsPncWCk2vo1bIj9XEtyNT3PFCECJe2r/qcoggnVQp4sjMAIAKmnaNHXlJYJCBw9nAf1hezCJnxLwFArqMDgAR0/B2pd29KUVM4NDX3QNvDC9yZfylnfHDk55OlsT1srYEemXqnGQ12cyMa12syo23ZZf6c6+o+AlG8liDI1bd8L9eIryliOIrnUmu2tgWZ8uGg0pSvQor5WMVi0BWDuO7YXHvKDvJzSbACArI/8Ky2mwAA6QqkSo5C35m+uHKJQO8AAMGQNSSMxbI6k+cDnPYIpux1YEoUoAYggB0uTH+WRkzM/hrQznPLZDgwAPj1u4//N1X1ISidHNWwHQYOrEH668+ZDwFw+Mpe8BKRzfkd+Nnac/EBaN+XLA0AIIC9A8MAABpcJeNnX7JDOV8TLMiOAKADDnwgS2/sXupBNt47uN/0NNneCADAzJBR9EAmPhHHhePTs/ZMPmdz90OaCg0NwiuFaSWaleJn1rE9RRWbILMektUBbGa/CQvOcgbZD8XH1NklW9I9QCTd4x5Y28FzOSUAg7GwNvcsCtcU9i9FlRyJtPitqYvAJwI3HIGMYVLWATFJoMun9U/2OehAAH/u0wKV9LlrJ6wXxzlbAchx07OjgkZFEdG2uC0NhpKQy1GJg55/ynWOZE40BQAU50vIz4CAz7YEAB1I41v4ERuDL3+B7w4Achin7REAgCOs/SYpcRXY1SYsNvYeAGj2g+NbdAMtKQiLYOg4k5VXj4fouaR08i+B1JllBVEXylrAjGVQv0cgsnOcAEB9pFPJGJqrAmqj2kPaTyOWNpikDhLuzHoPZUmmeXIzyjlKlAoV21lM9pqOlS2zN6PXtOx0xFhZsjN6HNCsi5s2zKxuCracwZYoMj8TgZDJwwNAGD3K1X6ozW5BE0GATE6QCRA8VNtQUK4+f5BxAGuCviU1E/mGATAw8vDjBQDggmwsgJD1nHQWZgEKHvxvuxelyp7XqyYEyplwDnqaepA5T0Kn8gvTGrlZ3fIUoNaguOrZWltQgPCfSFU6C/NBGQBQmalp5dC5ACsI4FrzkwWb62i2/aRtMiAgimDMA1B9UYEwKm217CBb13NCXhgGQCUA7QxQ4PxZyQ/44Hn4R5Lga6PxibM1GOIIBODapTvIPSG1CrU2jIPMQOX5JYP/65/9RADgV79hmSQ7Ij4QAej6VLN00A/6AJcSDLGFTL3gUdEL5ItX6kyBHruCKLp0GP+pCWhCYx+GR1hcU1tifUkOaj30mgbKgOkynsR7Sl540FtDxK3q8g2vH9hheyIoK1DjEBkKGwAgmVZ9TfwAeEQrDgS5dwwA/QFhcWsL22Sh7Foxa5gyUrFtATfFyBnnmnmKziEZMajz3fk2Ng7fyf41Hlmggz4GjnvpBqj/NgBQhVtZO17LjdVMiAA0qeZnCRMAQC15mg4KpkHdKbxfze8g90/A0QDbrYGMwVxY2C86D0T763ecfNXaqQw2v/KcFF/X48ISnl8/qK99fw7WAgG92wkMS1xgozBoQvR7AKCz8P8fAGjlag9AQN/Pv54s5ryhfg7gyBsy31Pakm8CACkh+B0WCdX330EJoNmX+qZlmlwXiiWD6+hoQaVU3WNx5yuI5+eC3NLKwMOMp8l0WcpGjl1KxrXWod2ySBrJYKRk7y5oJhz4mVrsVYecAAA3hNO2jPaLRvNidohRsPLJ2hEalqZ1eYtpYhSbmUrsAEBuid4PpG+v4xHWwL5/esgGAEToMSmK0ljAYNKcVHdNmir7KiCnsRMd9PAQE6k8ICGchJUy3+rJ8efuhz+BRdX3FNzhZolMGyAAByMYgOfn53HipEC9s0SkM6sutqhmcDsDN0DJ4cMDrc2gYFYR33QDAPZ0W/EdFXb6hnHAsGZt1TnzHWe0cr0UhShPBzN8eR4MTGqjE3CcTFVXBWdxsEfAtVdds8Vm9ClwGyh0APaESO2O64+GSsazBgCcVWAdiihw/KzaAnf7LeuzagFcAgC2mdnwSFPF3KXgPfCjn8MJcDW+/PVvPajIoMzAKwAgzz1gkvvDzzAAIM6Y+NGXAIDaxNwaV2JPLQoBLdWZaTRj8ID3CANAAx5bHfM6WqlAnKAo1GKQ/Cy1SSBqg5OdEo8YhnFf0+FsjCMAwMZ2q82QJWscHhwMUQkb1lbgWmD6dTuKAQyzl1a7AIC4F+rgApiKxavZOL+eBJizYyopmQ6B6dtRCQCEk9cx9mcd2tEu9BjLshjHNou2LydQA2XCd+6dmfiQAWUiJNMcdYIEWOP7XXZn0JLnCIt1LgEEDCD+kZyyIFwxR/srbYH4DzBVStrcAuuWXrKSaKO9AwBZfyzRgiE7XRZW4lxXreWuA4B5hgSQrMbTGV0WTqY8MKqL9vL5iwnngKHGlv6ZEkASlYCsxLV7AMBn73vE+52zgovPa6P8W2KFLOFvJWQLqDQTb+7NXgLA6737vd0tmzjIQIdvrIBjcDBLAP317wHA4r2DaYAIPc2PGybUjevFAQCdbg0AYH8lAjxrJPPXkkbm1q8DMP3VtQgsHinlaWhwZ5OsoW3hJCijDp7xWfz+u2Qzee0AAE6GCwCwGj7Cm6i08brRAOTQrThi4vARgU9FHImqOH3LameullCE/nuiebE02KAI/jy2TdUugrcRYKeIJKTi1AAAIABJREFU6t9T9vECFjQR+g4aD91Ud9+Hc9FpycLXAAC7sd/DLGpbAOB4xKStLNAJAGqx24msIFmAizMk3LMc/jzE08lQGpOLWjNtpxsBFUBACpI6hHO4RDjnso/bAAV65X4p8aMPCIMWPQ8HDQOBgMJoQOIF0SfriVaeDEBKADKC0hGoLy5FMErb8tny6mgr1Cmgmgp0BTwwt+vxfD7OgOcedX5eZ9PzYIzN7Bjv/QIMwGr84ZPXCwBQbatREeN5pxUxQaQBgLTGzkZw2Fy79uy9Bu1K4GbYgARotWOBDTFAa+wBAZ2Batz4wsxkTyYoVw2Vp4YAXVDyfrtXq7DbYgNI+Vm3t/G8O4/rxsNoXgAAOfgTGypBAZWP90EbNuah9EFBbvoFA8Buh92WUylNp8xW6WgCUqIqwD+V9QJCnnJo3Q53PvQTt9XYn/BVCVRKc9EB4X7xnnufdRBQYkWvQ2bv9pkgCCAuMK2e7gt8RtlhEJTo+S+dTyOJXZ4pc4CQWM5ZAk6HGNZAMQA+/Kl9MDPXz4CAHYbNi8oX/ZcSJJdd0cUVNvguUcV7P53R3aBHo86xsJYzUfQW9ZL69wEAxTowjTxc/F4ZTIQuVJ0/iSdcXxHQMvybHck9yXwKZi361N9YAvDYcn6+xOGstR++u7tphraoyxyaHQCAItVm04f+NgDQ2QFelBFgxpkiEC3Qqc5aq85dI2MHkE1lDADgq/cSANB1iUotCrzVQBI8GABbfZc3Ixv9JiveCFZSVw4IoOe60WkAQGppbKvhdD0hV1wPlevpTvD66QzAPYOCOtseQUJ8t4V9otwUGiFm07zvCQ6knSiGBiNBJ8emAJhhGTxgtDwixOz0Lmt/nncdAaC8NFSKyEYVNJgagtSSQXxyJj2GFu0xyOjA4UpYQ2AASN9mDLBnhtdmNNrNoKHFQ27S29DCGSXKpx3XQdZlMY5UWT4Vy26p491LcGslo8k1CeicYArVAMDMSNFpoSEzup+zFhhsrfvTBLQeT4pr5RCkFwDAlY3Puja+l9kmInlSygIAUkGhRIBhVUb8ZBLkP87MBCKuNpiFGbL3XQSAXHMduI0x3vvlT7lO//DpF3ywzMBdsmLgbK6OnHfvcgaDe2NjuNbBXDho8fsyMMy0M7t8zMrVgV5BXXwY7sXsDHAsaBnRQh/i8cK6Tg0uC4UqxsL/ZS0GGD7pIeR3oXHLUvpfN9dxPFzHZSsAEGCR2IX7Nm2jdV8oprOGBM9qe1EbXpjGewYAPYfb/W5swY55MJlYG7U6qkBhAO+ZJKwE+TrDPDEj9DrM54UN98NlPbaYidBKZKmJl2apieqWYkUNd8o6DHMpvxPxgvSa9+FTQ8H83wxbpvFzEKV0WuWkGMelPm8hmxg3e/GZ4lYL7ywF8MiMz8CkPXVYG6zg/lE8myy5Wg0VrxCDFHMUJcOy5BzA+HfnPAUA0r2Dt5xW+dr/7k6twvak718WAeacUoJpT4ow727TnV1F000y6ynOtOnU0X1Tp4lmZYh9eSshb3qbAICFQPwv3kUboLpKAwDwjbECjte/rAz1xDud0t8wf7/4dx86HQDobFF2wsVM1SMW/wQApD+oWPUoRB6Pk85YMADN9K3Ty6KYtGHwWi8BCH5/BwBl9uKsxzqILJQI4tKGRFEMxDGmrgIAGPT92skWAq7q/nghUmhzVReAAifa1kTD6/7cxhZtXDWzWXR0QAgDNY2I9Cvz7v8cAGCA8D0FRRpthM4c1PhUcijBSW5gyijejGhp2gAAUM29IQDA0Cj8cwAAhqXEaSCtigU2qdqXsKvusz9HAEdls62uyU0AahFagKsAQE3dKp2H22MWJ34VYHS/PM5XAGD6gWPTY0581bLzPMpTQMyMDjYDLlr0wpvfZiymNhVA3PwJzYS+oSbSaa1YqWERoB2JCQLo/5+Aa22Dfl51WAKAOgLbSg+I0s1e1J3fBwBYr8cf//Z3dQC/BAAYfA0AimKOANfixTXLFWp7CwAghZ+6fzKXJgosRo5GL6KZCwAgFrgWnk8jweoE7nUwYOz1aXacZB9kHDe+svPInhgEc9YH4PNcNrdxfhz8ys8X+1zv3yp58A0FujMTgEN+zrdxwDRCisKUuaULQPbZ4sXBAGDuO23XV3NUN06TPcCJg3X2vcaQm+lr2ewCiEKgd12Nx+uGACDALzqNSoB8ul1ct4+VrsY6Q5THNhgVU8yyycNE21KzLCwSzlTQtszQ3EJmLh08i8FYAnYs4dhuWcOqBNTT1YS/kwhaXQDSF3i0bWlzpvtqSjJIPtgG+dbaiN+A4lCdHuzu0a/J4BkAqdqnvepBQ3gs+z3OP8WG7wIAFJciWm7r2FbhKk01YNI1a9bG8F7wohX7I6acbJaCXE+uKmFLxn83GGn1H//yoArxasvAlaDaA6E2mmufZgDyJjlw+wG7+DcDAIpA8oC8koqiiuit1W3uxUJpA0zvfz/oKa66nkWJmubNNeR10geaBZqfZ8Bzy0yyMOHEt0VPWTRR+kZMg0928YJdABN/TrwWjYRaHbvTrFQEw2Gr9dxrYboWj+vJ5nBfPIJYMSfYxG5j5Fu2GQUliLLAJ61qnPbVMzlvCNKE1kxUlsD6vsZV1q9GD6/w2S7XcdigBHAQANjsuGaAvCEERBnAZc7qa8374z2PnEfs+nEOl0bpKWNrNdhcSJUL5sLvWUdVU+nD0kRoSvwlztqgxVIMkdZL6tISo+HvIWqLAFAXon/jYYEaPFTKLp3Rac/22DkUIMajAyVFYegC8KFgP4o9jJKoQxCAoCQDwrIaZ5rNrQvnDAYhKr1/1YcVoeq51013+KOjp6j293/5E4Lwv/+7L2X048M7+7IDSsyiyP1niSsOc862N1aBh7XSWRkFj6btqWwRykOHpVi569is5PaWe5r9kf2LslLo3PnoU7K5isHKAcosS4o5+Sh4QFeVHlUKYNDFbV7fxvP+Oq4Yvd30B9xLVv1XfDMAqDkUiGsXAABYf9lNMfuH3T7yKuChb4dH2Rm32QsEzxaOFnuJ3n8MHkInjcBxSlT8nADCdOPbjP1qMx5gPW4GgOuQs1zw3lD3iO1gRQTrDYJPs2TIfPE9PHDZdmL/EwrT4MOhROaEYT65vy6PiYES9U+nUU8/XYBEHziVwVeancFNMIzTHBOu63i33AEAUejz8I9Oi8v/NsYjSritZDirP2JQWYLVCq5yaj+nCOE9/RSGeEyBmJQGKGTV5XTQqOEAglko0NrTOTDniKiE5xJAcwxkhMegL9i+Jgb7MqORQGRiAu57p/TFI6rj5Ir7g/iR6aGOoYkFPelMiYjXCACg2pk+UNXZGtWJ6+GwB26qmaX1Qzhv0BGIP0eJQL4NAFBEmz7IlmHmdTVs1f9rAkDdMyA99cFnA6dmyhvCabPoo3YwuGtDww2hZa4PmDrmOt9r9Es6zX2a9wCgFrAz2b5g8ee0ZZFOVIRUkKKpiJ3juAmWQiCtWQVO9rObKdF+cMBHhpYF5NctkZzvZ2VGrX82AKjXC0vJzNKG2xXvhHsVjD2JDn28ew6L2lUJAJemLoDztwIAXPiZ/fHNHMh1/tDOBFDJvPN5es0UWXfafJrYRY/CW6YDgKrxK8VBiUKtV3Ojhyrk/ugtqtngBcZwwImpwtAlHuBp4PbraeiLMxIDgDLy8fAZblaYJ1UHgEbdEoDY9ApXF/MgMQBRTFs17SDJZw/ltzOnMAjJknBgfoBZAOvV+OPfflk+CmGuOtjCswYAwFes3ACAyjTg4mYAwGXdWm5D+4OhUHlrabFNxgBZkEW8Zf3cYgHLhs7K+fkbEM06DBaqLI0Ggq45oyRT3iMBbnN42GV1G6fDbVzYjr/sXkhXRdiHBNTYUHNdnm9jD1dOtAO29kQxdGYxSbLK4plzDPzfXB6329hpvNS06ja7RQDgRSnNjw5zPieOZ5fb5wEAIBSwWcuAlPiNis2bGTZiBwAAHUkZ2qewlzGRrInq1LAA1qW6XBOjNWuWbmccbr6udFDETCnAOqycS4thh6jy9zjlMANkHVvdW8xG7JwVO8OwAgBgmmQAQIA6QQBv14pgSsJmrxRb+mqP69GU9TkP/wBinzDCJyoh8KFNAOBTJXD2LQCg265SdUoAuZcBAFqNVcSdbaBmgJGA6HyZrEh0EUk8iN9eAADZIzkLFwDgr36ILgAotqenf7KgWdcY9KDXQ5h1lg4AEgwKxaT24PgbBqA2cDuM2UZHwUxutqJmBxWFYN46/PUGeGBd6NUPAzyxs1W8uT4uHm8k/J2saJMtmC41IOCNS82xZ8c21GDG7MDG2mg8slsQxnshcCIThGUy3j/jhGWwclq4r/F+8rcOeQVO33vrMXobCA6OCoytC4D3DZRkAwgJ8qHi8XOYx86Fwg40qX3V8iNDE/5LQEAOXt9MlADAAtDOGPPdEZS2amtJoDxy2E7X1YpuVAbNXsiqQdffN0o7cwZSl14wObDibetNjKu4jqmnXrageQ9rUxsAzD5bZdsBWKL8xBDomShQFwMAAAOo1BiA9PGHnpPGwjoU0P/4vK7h0+PfJTaieAAAGJuYEVC4sUraiuw+T4DXFSOZgGdngAT0t+t42B0an6JDFAAAf/nlr79gptcZgLSNZt+dYcRiHcdbAECIWCXEZCk9W7GK25ajFchSiCEAQAksh0pTKufgZR95HXxuGcv6s4gydGcOSgFgPXeKADnITFmzMkoxm+dxHacdBgKpBFElH5cO9VynE2iAdQHsy3VsUYP3mshhJcOb8zjBztcC3wAAggDnU7ivaKK7BwC8NgIA1XiV2Ss2libGwAZCwFrzBspJ5kgVE6AqeQEDwIzfVDJBim2+IySjsK+VAJhx1370aPUSSzp2JjnsTpQJuAYBMrYxGDJYIlN4EsAofwfeG62nCcS1KcPURmeFuLNjuaa1rce3xs/5jL0klYXeJ6Jq7fSxweIzA2A1eCUOeJ7SmOQX1k6SYa2j2cNvnsEMQFhdnY+69oWQjqyAAXRKEmHCywsi8V9so6lia0FUlqAe61sAQM7TLgLkGfmDV+sbAhCtcH1ztOnn48YPH0/aAJPeWPZxVzYQmijUrKP+NGcICT1Vi/cAoN3pt/64pP4nIiUAsIiIh3CyNH8StPHUTdAzF4r2YcZN3+jSqH6LDsUBGRFT6/UVTYNg7v5lIDV6989pdQE/EHKB6uUgDQMA/JvERGIwSlxlpOdLrcBa97mVS7QCfOAF2CyW6yAASl0wnzsHLY472djoiMJS5+GP2qBNi3DAclXYb3rxGvgXZuha/Am0NXgIFsZHWHlGOesglpZAPLedaum9hNKp6JQ1AiiYAcRxDvXF9FRn5drHwbySfOUTIILVjbE4XpTPUFmVaH+1lFEMy2wsUttlF4NKNQCAsTKOBmDS9+xzJoK3/wSdAG8aa8sShCh1bmDqGcEE3AayKiUiuJpWAnDZoA9HgU9EmCE+BHbxTJEZKPRqYfM9ev/n7/N+f/Gr11TYCNvEWnvuU65BgllxnuksqIMSQmR4PQRQW8y1qOFibUSERkW7Fij2CW2wUQJjJ094Pv17PbMLaP7pD1CqfH7/bRxgZBTBHDNvj/s2AKDl7wbAFABApkcqd2qNn7cCABkDLIAwSwzp4qlrap4GlHOc0Kmk58g9Gq3ABQZG2Emi8XX4ahAB9xruA9o8UUBgchXwCdA+AUyuR1tMsbfYTmobmhGMn3+uX/H7WMwMWQDaY3s0uPc511NY0NIwyQiI67QYUv0dv9dJ4bSvdlujwWIAJDJYdky5G8Evan3RGCdP40zbZ1gkvkmN43bcoHWuAY/HI2/oNKt/Vyhw67TLqGzzNQAIlFE818GM8dAukjgCTk0AXk0M+BQAaziBT8SqxYlFyK8wC3WfXgAAYgD0u6v4BdYys0D+GEVVvKWLQPh114ufSZ0jd4l0dbn5+1avJC7nWNx+4Tm/83cV/6q+UUT5/MH2ZjN796IyeNCjMZDwT+LRyb51+ZqdAejCnLxh0dDur64AlvYn0/oU+gRhWgld19Fo5FAkyXSioCb17hpM9dLWwaiaMTJe9hm7Vo8ABNEL+59tgpF57pwPwMNQtfuIHfv1J9sWE+BAqCU4VfmhxFy4T0bPg72pYXFXv40B4WCStBO6VziZP0KX2IAg8dTOFYx1YGh+O41oTJUhyHICnX/BFKjqZXd95Dz4MfXQlHauv9ajRaO4XxSl9nGsBFwwUp5rh90cZUOqbd8BAP6x2Kb4RSDIsa3O1qx2X9MhKhCQwJtST61DvMaGBYA6wMMAqBaNg2X3FgAA4KA40J0fBZDsABUQkKxvBhJSAkVXYYfBJrp0CU3wkz2CtVfX6+D8/s/f4yH3+cevi4JfALu2H7GeAgBwpxeZMgGAdlSYqkwPA7jBIccDwACzxKvpGrhexu52GeVF2DLIOkDMoDEONI1L1t8jxHVeAgFvrC3bOAjrkXNIdjtl+J5YGmEanO0wNyJGVlSiNwAAEZkOAF2cVPn6RdfH01VlxCQV9pg4n0/uwUeCooMX9tSxr5eqf3B8OCfXOdPPe4elCCPTEzPtv5QdxID2dsUqmQEAuIQTcS+eR0xlAE5UoulnQFwQdbCCIQ0A4H5PRd2HLcEnY5oYRx6rEVAD72y3U7TM/a73Z8Z/HeP8LKtrKdvbQKmWFHCFeW2kFMUuAKwvLUBHSJ0wai9X1r9gAPx3xQawC4o/4cwQYLiNlEcJAQyYH3lKAIQgfObulUi7pNeJQvdcJ2EAsk61Y3T4swsE39rKv+YceT82dursI5YFciN+dUnCLX/FTvqMSEk8ACClgtXBICi1kH6a3yXxfKhdwY3vFTXaP2Qegr4mLGdtZSHPBa3RnfJ81ndn03cAEHV3PeSuRCcfHGrM6Nhug6m3UyTHC5400QJupN3IVJ/DmfyrIYjxA4hCvtt94u3hU5DvJbK2SIMAwLafLAFgYiIVv1ZNO0vjtMO4m9FJLemp72c+L33Fp+Ur7xFtIDWaNhnUPQBICaACaiuBYPEpA9OnZgkAtK3pfwKA3PiqnU8KnPfRTnQ1E8HdDGEsOBegDe1j4KxWMvyHLFN5D1ppJruObXB3dW1eLXfZelzI0GgTcTt6nkOMTOJyGVkayzY2oMJX4giLmqi3MAOQ1kAG5qBm04c5XKHyhk3FBAB4f7XzJY+GKHK+t0SAs41PQkTm0FFhQhaCCXNGXnK068ScJ6RxwBBqnEuFfPdN6AdB1jxe7wMDgM/+528XAEB7ZskAAECIZhQTWOyLM0AlEAIAEimGrhRzBgU8O2c8kY7simvC6+t1HNDGmeyJNOmMKbh+1qOt5Mc1ICAj+ImqXo1Xh4OTSg+RAejNe1mSMVXmutekxg0Q8Ay3AQBo1ctMC+/Pp+enik1zHaTmvS4jGt5fCjmjwcC6l3kTzYsw86ADALNMGC+diZyKgU2QWj76rj/XrYkxDJInTEnUkZZVp8NRTxz3i4yHM3B2G9n9ET93srlU9lSSofS7cVhTPAJysJXobmbdOfj5tbHBaH+Mrz32KTNau9ox94aTH4B2yqoGWlHhJY7k88X3Q8kC9praoCu7b9k+3q8AQA5/O6mKtwKjwVNoAQA0CVQxZrZxZ2ny7pIxFGgLWzWZRkSEAqW8F5nTME/Z+Cxg9sI9AEj5A/uEgC2Zv4ESGRWOYLcWyOuCiWjYUT+HDgCipeCzJgDAH8wwBPQnW7OrJq9YNNBdr76diuZHmn/qRYTQG3wdw4IwAfS6Jz249PJWTVqfCm1q+VW0YFG6kvqmbE6VcwMAzF7spd4BQA8yejyzBSzXHtoRCDZGGt3tiyjtCgrdNhTmfVgC8FAQbLwMFWKPrXtXOeu8bUqqpPngopb2J3YPLQ9+1PJKzOYzgWeBVc0+2LtQCp+lawDmOWKwBBESlNiz6kUAAHFUBuucPIwkz2Ch2Pa8+FCqOdzZzuhf6dPmunLgKAYB9VBsYCZGClgCMg4iPgD43FtvegIMj6Q9DlgJhcgAGACwtYrDliYa1ZS2qdPD5TBBdwlGJQDVh6VelrixFplDRXWY4PDau4Di6SX3ACAbUNnNbANUHz9+m8J3LRcPgB4f1gIkAPJwqEJeIAUOs2XAzR4gJY3rvevCwb17/2fv8X59EwDoawgHcPre7wEAD1MsGGejxZC4Xhn1e4HmDKPxM4H+eX85j228FJrPfq9ZsnRmQzEeaNYF4HB6oOOhaXGzdWrG0PNDl8ekUD262e161NhgEI4BAPe6kxswTgi0GcdbmVOzIoa+43K66ABDomFm78aYo7oOYxNNm7ZkGlh2ss6Gl3ZlJ7tBhjZNt13He+CictAk56KbpYdxobU0B2SU+NIVZOqqGTR6LnhSKu4n9jnKU2nhnIGW4AWfB9oeAK14A7BzyaUhZdiScyb7j56Kn4PCVfua4D7AFInTJ5UosYTCdR7vF7EAXfSWeMBk577VkBdCL1YHRLW1h/Jnidlzv8IIoIbPdWunQ/x8AICYSLWl1jjwbhHOt0G8FVuI34hvOpdaqbGVJRSrbDQV9sTlKyQp0GAx8jWNm0TJLpflYE7Zxi3ueF+RLhEnKkm/BwBq408bYkuCH+Q+Ya9yZ1QlUJ/OaDpcU/8UDceAf+8M1LL+5BDJOvicGv1f9Wz8w3Y7Z0Qv2rWWACCHQmVfNfjBtGjLTjhLPop5I5nQmLwZqfkzqMZmc5YsuNgzozxBwT3yEc2QGqZt5tRHpH6T+ep4L1Hizm5JUWvBR6mcemkBAFuGlvNgbG8R0Jw1JEkiMo+Z0x0AqEO0tchMVsYZDFXIAAD2HmiGIfT8RgbhYRyp3YatIBVsBW1EUcqQ7GfgYJK2Uh5qKQGU6l/RTgyTro4iST8fgrGGTNlO12r6zOANAPi9nuVAEIAXo4rc7FL6a6N38DKAQRvDRry2hdc1hGXcxv7wYPMQ1fzjGaA9cB7bg9r8dHK4/u++/tCy0wAHqmtl8Eygcb89tIpZRcbrosOMawSZhMylJMZMChiuXGF/OhnOoTYUnKJEAp+IpnlZAoDfqA2PGaTEqhHJ1vPA69uKV0Lg1Ltdi2C3whQokV52z3kB59Yjb5SnWjbuL3wcTBGJRrbmKB8RQjnX73HPUVIiA2DjLYAAlFOwHnFYRUwmACDmgWS2674FAJ1E4PDHz1PA6nIJymbpYonIVCUA7xvbSwtgaT/DFwDlRpYck/lbuJnXJ51LFz2VCXE4sQ1b9pvOnPtgNIiUNS42QZxMm/vScfCfVhcCgWT/STTkla+f4zAllNBwSDHJyNyR6cOxAN5x2rxdxx7DmjwoiGsimaE1UE/wQ0gnlU/9xBluwZhT+X2jQWAch76DMy9sbmN2KEwSr4kbRXHzXgQocJ9ZMN7nAQDO+K80adKeXmgEGFvAtGHctlk0+8okFk/9hXxCVJNVfItmqCba+pkrmZTAT58/XWyZRBjbbQEatIFyJ0XpX8nYNAUKIBJBZqdAtwFCA5CSQQAAGWl/L9u4MyysseerV9sNZwHktinDUOWiTCT8IRQUHBxM081AXMle/eG+MMAbiQ/pYJw6Ghc1KcOlEVAoR/w7REw5GPKh5r9PBbzA2XQiY1YN6i2bpx+8QW3YoAAgtPVUe0kUsMo6L1Tv12FM5G7jFXuS0yu8tcpRGO1Dio60GfaSO51WvbAczhCYuZHuSfar3nD8PQ9Y16Rxy2hjbtMOZIolzvJG7E55Oqg9rCPZdWhlBl74ELhGaScuxKMqA9hoJg+X66VqtcrMg/YT3EWP6VAgGm+YS+yOk2qPwI2lpUZHh9HJNc/qZ9B0GIDU0URda33ysHSUD7LGO0IsGJOW9NUiH9yROUj9IK02vm5mh3tNPWPHwZXz2Wk17PUMO14FZ5V2NJt9ab0ZgCSXwtkXz/227Y6LjQWxKCzrNyyI1MSZNojr1AHxbb96fR/fBw0Afr3++Ddjs76MDQdSZYBVJAYCM2eIONm7RsJUGRavQUfOYQ0KO6U82ULSLtb977QqNnuRfZKvsMBeQwQbVzNml/pEAc3Yf4LYlAoSgOm3svzd/sALRhkHim6xAchyReOeeNDKdY4wB9e7UlZEo63MivCQMmXzZ2pnBDTEZqXgSRC4sCaT9TXaJWGaQ+Mk15ZxLakpN22vOEeXcFZbQPBeS25+DlwqKe/ZFc+eLSSwuX40rY8lGu/LdCVkHHkStmSV1Lvwc+NKJELmeu7xwQkWS7A+fIs5zZ5frcYbsB0+pLsGIAmI9uTdnIcYefGa7bbablD8VtjzDiOx1Yoj1gGG4syoEIJuCTj9YXuakg9LZ4DCDNnMnivvKrOQVsGmxfqeQrgkOAIBMQFSzbASL9f/sa7j0NhbCZUNmFtubYTxV5QDr2IEVndnP3PGychS8T8mWXlQ5UXB6YqnSpKqXJLnYc1O9luSK553r3a08LAX+Ryao1Lk29X9bMjyROWGymP4MyDgBWV7kExUjsUKdLr3etMBHORd9fo53CShT4fKrEHKxtW1Mp9AzLydfacegu9Lqw97YGtaoSi8UiDb9U2GLnHuW7/lNKhWJGWPAo1C9wnSQXEM6HwdGbtM8YYCfACW2sRk8HGv5tcQjin8q3JLBI9WbpOp8OZOEpnDFFks7z2DpoRbXNgWHaKPtv/i/S6qdvrL62NyJxY6xn9biqeg7dHIXOSs32GUqY3F/SazfSaswOxRnhadc+VtWGYBcEu7nF63KFPSjQJl6Aiu4A19BzJQlkBAjebwlzZF+2BF8RizWr8OKGUJA7UG4mrJw98gMyOm+71mEE47YPqD8ZqcqKq9pIPS6zitn6ZXexBOJsTdi8PMAuSwY4vn5ejeD190AeDX578SAEAdFIeVMj1rwqhlgIjW41Z58GMtTiAAEVyGIYfu5+G/WY0L2A0Y7ZwAAAywcDCGprSIlD4YCMBYU2BsOP/D8x1wPQTF0ronBO5UAAAgAElEQVSLmdEEN6wnfAUAoNYg2RtLzDp4JdpLdsl2jwIAyaqZJKyz79cEcKDwmTGfBQDybDJtMip+HQgCAGiXlD5BlDKBCLuTVGuWFiW7wda/eNa7vQ5Qg7hKrJikNADA8yosoHrvebBBo0EfCsUHTvRzcpAMtgMA7G+uW09hhJUUGKAAgKwdHuBOQBTlFZdyQOFHQLE/E0jNXv06Hxwn8KUSKzNMtU5FC1aZRPFC508YHMbFJGbV4mujJsZYiyDdDSMRYOzQsU7cepgylUsAYnRw356kIXDWqn1ioXOVZpz9N6AdbRCHdPHWuI8KazlZkm+mzjb9BvgMk8aSBrsAGtPpn0mSk3OhG3BRw4L1CR0LAcDc8QsQ4Nftuh2eJR0AIHiyHz0OQxWEli8axJIMpG7YgkOYPxMWgIswQc1XmgXAQ8BtDp3qrT5biGAsgiAAaT379Ro9A3XWmX7JDioE+2zzG0BgOiWPl21xplxVeEtLSAx6hNzx+hl7GuRdQpvUmIsCcl9rxAp5wN5V3IhRSjZ2Ba+Ha4YIrjZgFhR3oWs+8fpvtEvP0kPpkiw2E5DFxXwUC5YGHZ7y5eefwyiHHX6mH/4BEMZdprAAItRzHU94LHqqspElwXykJvkpuI1z1zlb2JOavNvL+bEdQLPCiI5pJKMShrQQ2QkS1U0mC/36qv/37A2h/ZGdWYLpYpGsA2CpwDPP1Q/ln2+ljC6csUJdB5klSSUQkjV1B9YUm7FqkGzQoMgOg70mWMG3+VVoP+KAlPNilWGyMVtQKQBtUPzeRwIAv/vks7E1APCyVp2VF2ZWg4yGMv8rTMMIBATsCOCgs0BwLaOblYwM12p1ezo+F/7NHubhyCwKiw019Bxebj1D5uLAz7II75UBAECJAQBLQDhAwxpBYElB6Zy1kLKRdBybsd6gG2CyJgAnKido2JQmMopxi4tnDhWBDsfKAHwAgNOF2T/LAGzrBSuHtXwjhV4jm1FX7/VhvOfhwQBAKzsBWu6sujY+v28DAE6aAhJT/8/9LvtYHFIFMCU4Xq/AWMxxyB0ApLTuC1vyTFhzENk1YSxjVsTWicv0q3fpJF9L72Nq36CEezClVrOomjA6WxFJZ7MbyDX3tJC2Q1bJlSh/lcBiQuWhUBVwAajgdKhOn2IWY02fumdF4M60KV4wQaoDX/Alcz4I+HoCyBJa1p4ZToLebwYAOf/uAYC6lKA1SQlk+Rp1njrZ6D/PdZ0SQAAAVbHa89orbs2qIz00kLMN7l36uMwekn6/FgDAdGk7oyScuAMAQZ1d8MVDK72vzs77NVF846w1h1a5SnlD8cH6+pmpGc3i73PA4a/YFmeaSXS0stbM9A51B2hfvbhR9bs1g3GTnVlaICWSccDng4ngY70aO3YZOJNO5l8UGQCAMtv67Zuoz2QryT63oECClcBtJHAHBqJAJUpLh0MoQh2Ey0aWBQ1YGopJnePz8p7QcGVb6lVsPtDmqN0ez3IHrAwadxinhbXnetbK4CLCEY2SzEkfro55zlLQOFCi9lKw26wj3tk8+JGBm/ozGicAAG1Mzt4MQOqFxYTFmUyqdq6eZOcWaRa4dADsAKADFgmcor71+FO0MZW3iN6rhFp5/SD5u1IONiuYD7xsfBIYhLMG2rrpWcB7P3ufd+rLT1+P7dABoH5ktXUS5NtWt9gU3CUDANRVgzNusOLGvWebm6xmAZJ1v2H0clI8yXPloKTMq3fZJGCbdHAOf7Mr/OxgpnSA82oBAijSxDqRSFdYjKq6mrPAtWIraGWzm7GhMRBYRcUtdOEQAGT9eGCQhGkz42WHZlTYNspSNQ8iSWgTjlKM01rZ9sarMQ57ADT5ffD3Vap1JUbrsT08VAm0MnYCEGX7OQACAJT5iQEgMLJVddZgErWA4YjA0oLJNWi2a7VGCUR98LMzR7srsbjWUxKArC0zAFDRquJmoa6ve2b5jTUws8PhTAR4bttVdiIQ3rQ6eA3UsAOAyNqawQU7w/vgUk8xrHw7gX8lH2IwMaRsldp93EaRf1yeFgBAIMARxuZ3fMXW8ufjQ0xpjStWnGKE8DUppMzsX+ir+ni1z2Ck1li6gMB8rXOmlckD9jkJVhl57fmX/pAyQgTJBADvWAOAoBmKKNOZBFLmcIwcoMkKOg5C2O2/7kFAlNU6+OalcoHgdlAV6hvlDKcYAB80pIBsuJM2pxyA3HTdgtTZbA7ZUGqVvTrL5gL3hg4g4BQ3A4AwAJwlkPGwrJl5Jjmc72DJmYzBVKPsOyfrQQMMtjtaB0GxhykmAwC+ag5/O7mFAWBNKspjH3C1uegxojaSekY+TisbNgDQmd4U9haoXGBk0zddo6G5cVyC4LKtg8EtT8hemRxOp0I5rgkAkLFpDADoYAIAzwgXd5YNIRig5+vOk6hl2wKPuEbbHABAEwkz0EqZbHp0PTwjtGIHAKQVAQAwVxyoffq5J3sIW+AmIQVca0sQTPBsENT5PNIqZwSYeqzugX45Nvmr9oOmrdkYxiWsgADcV9DK1TXRRHpavzNb7wAgmQzeMwF0AQA++oDX8/tPX48d7jWpWBwqpmQDmGm8IoCByvwVgj8yK/pNXwV2cXgMcMywTL0DYkKApgzOWTHodu8xXBO99iUqkNArAKD6os3vm+K9rjCbIVMfsTfipS4/BkI8zunVayroCRTh4IEvA1ozAwDgh88Ew8kFe/t5OyTUxeaQ6Ze0B+ibLz8DOl7iNxIFtSeqXRLtWwKzh92OawTPGd4AAggO2AAeHPaVUociK4SFsXO+ZwAmABBbBSfSet6Neeq6n7RdLmbM+5Q/YJCHAYAOuiUAoJV6ix1Zy4w5WMANACTWVvxernz9F/ePWjuxM2Rj7Pf1ELIY4aQ7oVwKyTrNrgGykjIjdPxTFj8bWRsAgOWShbGh+akNuk0GIIdulQ8JMN0k3Ux/9DmnVm7ubpUVRFrp+ftDC1R8BwCw2PtN3KdrWILdvu/7mTz1Zbo/EwD4sFA26Dqk0Vhq6HVTnN2kxqOykQQeFdwS6BZMycxeewDMIcYSQKdAUr8xVZye1gIAoWdygGPT3U1QCs3FzZR6rQ+wai/yRWdqoMTZ9sGm6YhqOqSQ4khFEyi30mw3YgtgxevFoF5b15+1a8bRIpn0nkenkIBM5XJrg+rsB+9LaN9SxDY/AGaAM+/Ng+i3nwGpNvUdAMDnMwAIe1LP0mCNIqwy19GBk2uiSMfDwwl77FMupB3DIA0vYp2UQ07OVkAj8DMsF+IunQKHJ4VjMp0uvrgKTnwvI2hl3DbUUKPO7AIpNhuHlZW1qYOubuNgAbs+t+6cJqa5Q8T6AeK6KJmdSeAnYPkaAMAfyvRDx/goywujL5gV05kxeUr7XNOyPD0/q2bbAHCBO79frFB7GSBBCgzT2yWAAIDPx46dLAIApKfNBEjQheegmiXofx28aaKR+Oy6vnhAkYIltQAEkTqAs/7wumJ2kNmnBLDsoxZlqqydgdesjKZhoswATwFdh7W0klBxw7s8h3kLU1FR5TXub1pyAwAsGQBu1fTOGzuopp5xtPrM1LHY6EuHFA6YuLHBnAVrASWRMKgC0Liv+Df+u8c3Z58lK43QCx854IMZLsGTa+xV+3VvW1qoff0K3fHE0F7nmkh8j5FRyrLscsG90Op8q2TqmR4KZUt/CIpT8Q58Jpm+J0a1EhQGDjut5kRyOY3xAffcY+LjI3FfAsh1pauhYk+VftPalsF1rjg5EwUDQG1LRoazDm/R5QqdPCev1Rk1ebh7zPRkRpZCTZbdFq3wBrFuI5xlAJ2TcQ+klbD/m88rVsu9kB9AE/jQWk/DEukefzMACBjozE4xTFhX39sAe7VfEeo1z+G+IFhzqabKGBuoBSm/+guGCVgyAA4OzeqQzopefHkEdQhm8IMnVNWhEqCRnm0vwL7QA7+qrvMNACCZM76iBJCFxqyMAg+rtpn9IVObGgAa+5zQxuQrN0WsDFIljucTqs8pqbqVyB0EuL9Qt6aHdPKqvpMW7/Hj+j6HGcgm21r8ViUCi3f651oArNw7Xt9t0CjUNr98VmG/zPHyoLV/AZkY/5mLCQjaJYSAuxK4GK3SfjUzchzAgEA5pIMI3mbEzgJTBoicI2tL2aECfQ5AMRLqw9b0vPxGPVcZOj6T/nke6gFhCHx0EfCoUlKHpjOV/bv1D6yMjVQ2cH7kAaJrYQafNjYLAUmfx7msi1G9znGPxROBAvcwoWgvMgzF2RBYE84M2MnLHgdy9gmXIlX0M3gHBMQOuCjU1qny448+5G39/a8/G3uAJWpjZn2amRk+H+O3GYCW+evwhXzsNm57TNWTUpstl1Xv1ZOTRkbUPq5TotqYPqE2q3HfAuKqn+o10tWjsgLU+wNghAxAtgMO/zBIBhwUVKZl0lPdvLbAPADQKvt0tu1s3GegDn3X37luMyXS4t4ccOkqcPu/67FWljcgk2xfzyV1227oBZAgq+J0JEgzoDbQgAAZbkX81QCAKf1KlOKC6s+XaahZc/mqEh9MkHD/Wgx3Aka6Pe1jXqu176JJEDVKYI0/lviux3czv3VIcJNqnfDJETBbvI24WcmckaaFtmEHufoTUNKdkVkJuXYnA1S9u+SbOKbjOEkafBDOasvtpezS7gjAhTEg52hBNl1CAUc5nVVrjwCWOpSJXfW5UzJDh9KMUvgcuzgtfgMAYIzsJeC0SRMkCAB0G+Kcd/najfT6v62+bwBQvdl9JvOyZ0WIziYXUYArwK1Y//JnfAsIqEwlEUsOeQaFCOSI2nXACukuR9ri26jodWbe0Uy9Bvs8Q9GJzq5F3t6rKLEEZi/iXm4gUjQyxYajwrQBI4YW0t5ytGLd8PnMgR5cYFDR9zaUcRtPx5NV6PGDV8qZhSWrzakBYOxqaJwqc6c7VSbIQkePdOadN7/0nkEUAGoHQMAD1iIAwNhOUWOAUy+dBABQXZyeYJY1ACAuNBOZz1UPIOAxw4GyedLCAgBAkRNFjk2Ak+BpAWAOWuv0+D4ViBAAzmcxAeIBBVZs1cmSDn0m3K7TSjMqW0DDPb3E+RlcPwwQoN2wWQta7jJQx7wW+0IAgIHaQkBe6x1zk03cmRZ+GHttp+uCXRiemoZ1fAQDRSMZDVti/dRBgNnD5SzlfvZZn0XhGnIAYJ7Jjz/6CfcgAMAOfc1kpV0GsIuZpsEpWKWVMwxAeqs5aPUBboxT3S5xnxgc/DyeTzKdCFIJJA0QQYGXSVKU1G3PpQWTAIBpldz8YoCygpUuUUMYTAXgMBDxqmCHAUpueH6+h4vEJTGJh5781SWunLPg9Xee/UBQKac5aiJMySpgzwOAgN0untq/ql3nddDmhlgAsRt+y7fCJaXQtdwLYotSQiN8scaFJRi3cbKU0UjwAgDaOCUCDACoNjDHysSYAIBaO33fNQAwiy16AsTk1rq8ZWbTqUnf/BUmShbTM7sA3MYz1hYBJi4njvP6qtVPczjuYxbfrk0P9C0zQyE/Bjgpqtw9u4gC/AgLAuAdU3J/aMTD0okY7HQoAQAUk5WWbqcmwgluo3XM27tNO/e5n4+TSRHAz+9at+p3LgB3f/jjv7GmKt6HNcEafXe7veEf+AHpla26bSgY1O4KfeqqVGtOG537nekkmQeYg6t5Zmeanp5Fm9pkEZrmhPu1vQm5idruxMMvKrVlpggIEJjFvyDBtQOABL1cv5jJqdImOEkPbQx7GA81TJM1SQReiPVgnck52hqjicPwnfVOGZSeoCgvBgbNA1+UAJzlVc2cTnfIYmZWWxvOoJzAIvSbkWkFENJnKgOEHZkLFNPgdF0M5jT/EPgq8IQAwrYtU8xAu3Gccg0UIkuAFA48wYFqzQHuIw1N4DPBmKXakgxsZlsjExRT5vgsuPaUAvC9yACjN0n2z9Pc14kMm4e6yzAK6BMw5XlqH+i5csCKD6LHx0fTxWIAiq50UB2uwQvETi2DKMn1AAUPGhG1X5PizMZl0YkfUh87j0oc+uGmm/V0Ag9BX+rkPkioOk83ihRwdse0m13YghYAyqUSNX70whtQ4nVqFKx1FtFwaM1oUb3/i7/hEfGHT16PBwykNXsCMMMatT+P9BgekGQRHCAWDzwApc1qPK/PVPzzfEnLV1T8FtaqtJDno7sYELc/PLoDSftNheEphJTuIt73YgDYx8/X2IzziX+S3wb3n9blbBnVHtlahMh1zANTEYYahJT4wijSC0CHfzlZUv/g5DPteLfVOBkAZL0qK1NrL7PiEmXqeMS/R68Ri2zVaAXy5LqKh67ECroBJdHTH4DPEoJClBsYv6V7QYzM/szsjJRS+DXuk4ZLPKiRtDRQMvU5BkHWDKqtsc0BMTCEz8JsuyvUW7MhAgLyPZO+0v3feO1x6FiCfktAw2DR3M3uhtrIqcPLNAtAk8+ytx2aASA7lZ+11graFXoBhJHIv2uZOkZODUAo/BxL+kHtUf0y20QRqv5bf9d8UEgQRVytn4cVcLWaNxBWMbqXcL1m50EP8CjAWAlGK6GHPZiAwYkavv8vdvtY0RQAYNBbo81G4p0OAIKm2OYRPQDh3hKdJNsPJcT/brRyLRYj43RkdHDIC28HYIR/BCDtANO12hAjt/yOAciHz/UnM6uWGQ8ZyUGLQ06MB8Q+FgBi8RkAwAioelTHajwgIDmwSjfhnnH3i2uDOLM0Qu5IDuNY3wIADcHzYHcdUOdsa/kyvRqqO2AHz03iSP0KO8EFm4PHHPvVhw4ATga6aAqe2qDo1mUAUEppH3YARGeUOLEI4xBp9bQYXEXB7pyF66fJCjesJqVlmh2p4bZWsMnl+z4z3GR0E9U2+t/7mfU+szIPDw9TsGMA0AhPm4C0wBWNib+ijY1tjHiO+jQD/uZ61niwGOescEB6Mh4J/ppZFHzmKP204VLaR7NOm1562WMLrKDtLM816yae/bjtMCreeZaBDgwFwgTyJQDQevgAAGC1Gr//1WfjYbUbGyE4z3UQo8Hnh+e+VQZBbbtr75a5jfP6Nk4bZFHpsrGZFoAJM1GN2+bAqNC2DphkMdgG/2D9UVpsaW+ptkKib7duEURijbp+n9ZEDjNVEqOFokRD1tnKjnB4QewIEMAOhGbNqkOgdYDAYOgCw6dM5DNqZ5Y/WQGudwzbAVBIqSBMXtq/spbrQMgkQk9rxF6g18B0M5ToTIxKzGUCAPAyVUqw+DTxM6wK4ldiNNZAUdh1f6aocfoZ2N01UyQtvjbmmMZjGQKGr45pcgqd0bsE3Y4vBW6bzozHo0tC6Zih42IO41ZKCgCYpVl7ADBBUSlKQG3qK8hARdTZBqTV2GCPa2aELIA9zegmIzmdCGeBcXGiqKPJz1fns8tYLwEAX29eizGji7xfsMSfgGP+qQCA/SZYFu1i45Zo95+fP3cbq786PNyobLUCmm08rgEz8HgxsC5c0Hd6Cvc2oQSLyqDSU92YgFJ23o1nFWXig6q+TsFJqSBTf4k61wc+nbT8fi8xAPnQ3wgAslCsM2CwZSZl1S5EHcjabHE6Z2iLbkYXAMGEMzTU8xCQIr7hNLwymwxWNGhK1sSdNqltfBczJE4bVL1Z2bFnJnhEq+qEVln73zvAEisxAZoOf2FTHrTONiHE5PvYDpc1eoqWZNDC4OL7pJ57C4ygAmdS5s2TOeZ2WpTwSraZaMOJaQ7r02YLtIE8HpfVEQWT4OTLSU5X7FkuFG8aluvU3SSm3YX2gaqVMRwOhwIApHO9JgVM8dlmDY25Ke+jB9tAxHnCOgD1KhsfZJ8MqjGbCQAov3R3bYgLXRhFZSgNbn5AWgAADnodeJMBiCFK7Q8DwQR7BLQDW+oswCsWZh4w2b+hsvEWAAB4r99//Nk4rHZjS1c/Zc1cTy4DUDS3V5+9ap6qvVMfB/YN93+rFkuCBndkYI0A2LKt1k5y0hgsS114FmDXmIH78EYLlc927hsAU/bvU8QFe2MBAMELdBHYetpDiKIDQnsWQAAJhfUY+/Vq7DH2FzjB7o/4vJq2liRlelZgXWXUKoVbYQCsDyAAuK3GkfqQzI6wl73JQO5ji5w7+xkGD3+Hcb1h7/TVGZ0BQDK8gEz5GqQPXtlmNAPRAYRtwfu8BQDsw5/7dG7WsnVdYYRmx6DMhZqeRYVLlahK95FWtQhBk9HaY6aDgQr6Dv9VGosA1vGMVrZN3Mi7Eyt1LrsAMwE+stolInb89Ofg8dy0GClVKEmaxnHJWCcT4EDagE4YgEUyYQ8KRliLYIsBiHg2IkC/VlizJHEER80Irhhs/z3/3akdIKglM1WqyM8vEmXf7AUA+A/7A689gSeOfF2FeV8CKPVNfJljBpJaSUNuulBdbBb/tE0MDZ0+pjbO0tlUbjkWAOlc3wC1wegU40G23y8AAIFGazfMoUlw6aDMP3M1SPiHBcPWJIqsBHjQ1wv6LdatiBwITHFzY+aA10kZRl05bjWxe58RfkQgeQBZ/PxUUV43EUgOf1yj6oJzyFEtYrccwYEsfcUlxAmNhWsiRaR7Jd/oCQBUUoUNsIVRdhVDfV49+3DZm2BFHQdTMc1+bwRUDAwxAoUmBGWDAg+8r6i76j14LSgDQBzJcoB0FkrCcgDP/mA875QGSI96xzHDQwBy+SW1z2kKJJiyZw0s5ac7fUgd/rMswsmCAVtskZ2lDQT6auHk88LdBAMwrXTjxZ71RtMSZjfSfkQUm7n1FJyBcbPI0HRHMQBapjPH6nQmD1r4GFjsmBJABIAKbFNfkXX3wS//WzEAh9Wee4Dtlcma6YCpawXbIdDkw5/++jJJorMiXP+EYuQh4D0FN78OANTpolIAGT53Q8TzYL31SO2NtCUU3LJECbAVACkAkAmY7CBZ7dRHzw4EOVmiZEMAgDkDa7EQh81qHLZw/MOeV/so1t/u4VDlOxr9XK7jCGMfrmEp/Sncwlf6/kscJyJjNZ4bABDoaGsJDAimIboUJ6GjGQqXBgAAcC+mvklLxX7WsjXm0pGQUoE9s0QkAlObIRwVxUIlvsXJr3RMEdmZqQCgE6ibrGKAYujDKcdIi64BuuMvEoXsiSmYk8BQVZ/ZtZQafdHb9u/A95UTJ/Z49GhNt1TxOz4A7tKQ7zQVEootFpxG2KhhXto/AQgpecxtKU/cycyG0dAwJf2qU0P/yfc0k6EHlgOmTr6XSgCkqAoERGGTDqq7gXvUrcw2T97LurOK6i8BgJwRuR/Z9wsA8JebXYBtBSfa4rbZ3akh3DMAeRg0ABHZWjRzlQB8G+iA1hdBDs7cNCxB00G5UHw1ENYBmIBc1LTtSbExQCFGdR9VaGMeihppwyQWGgAHLApxADZsDcx53qz3U+pEmltDTppjHjeOakb4RTO01Lv9YXDABZGotDCDOdGdKe6whEX3+uc5p9zq7xyyXQNwPj6XleWsRnn5e9JZgBiozUxHVolbmU/69pmZAvyg5o2gAoGs26xzfTWO088PVrbV14vpW38GAPDYtNdBxrvmoNIGlFJcQQ9WtGYAMiTJcIYoedwGupTZm89jwR0L1Cnoz9KOxB7Uey/sEb3i0QZ0V1riBal8gWuKtgGHYPr/9ZxIAstKlx4S0klUJkaRogBASgD4YHg/lVmQPdqmmJoTB0KLAPH5EgACWCOCSllIYjvR9QEACbR9P/UyAjQA2HN/+NXrcVgDAKicwRY1awCq7GJWSKB6RftdAQAkD2gDdOcEMkEoumHeslqztqkSQECbhYKsj5dzD+MhAe4OJlII/gIAs7VMLBLKOujfJ5BcCQRQD7A58OCXn4gBAMelynQH4Aglkoftehy267EHIAB8cdvj7kHxg/fuioz2ws4dMj9ksrThM53xBtFzxP6+H1DB4/3EmkacpqCA6+rqeElEJkg42YeA6yPZP5MgASZpX6azoE8fsyma5YE4xamPHIJlfYMZ9YBP7fWl0x5zl7Wub2b/Ej3OeJTjYeo2uD0MAABcA2DCZOS4rAOnGZzps9enYPIhplKZXwAhhdZe0zzUrT/DD5ctOiUjmKaYA1uHIlkSAwIlHXpDte3NNkU3dDnBXJYAcuj/OQBA1jRdAMowvxEAKBGMSNr+AqmzuOSWJCkMYS/hJfPPvuY5TNZhlkhz6GeN9aRzAQB+uNoQUqorYU7zYnBqh3annWMEJLbOQx5Yb71TKKYlxAyANpfrgD7dhXjxH6Ic+2KpxWcjk9TBcXj27IYp91YMQKFsA5igz3sAUF0M7MGcE+QkNBQA0PXavANfjZQpt9akEtGiaS3LycvDVC1oCdQlImITevUvKTgYAHRsyUDgJ4yvuCYsgsxFx79XjR+HBgIvacHe/WzqH7cHCNgte6ntM/lIm7VnW6uQjWxOZSHZ9r7QxmssTK2EMzUAgJQqqMa1GxjvNQeBTAaAWJnWwGIAMERFAcMgkqVcj0emQDNe31aOl1pbDoZnHBhW/jMTxuvYxz5tZ/cAoGg1qOxZw+yjPNX+F6MYAUKtO/69PQ6EQ8BemAEwk8QA7CfIIBkfCgZ4WeYWAPBgm8yvF8Pgveg1xlkQTVgYQ6ask4xnzj69z/6X4Er39Uc/+5B774+//mLsVzuXdHAIyK2OnyvmV83KGwctdmsN5MEe4MhV+wh0AGDdCNs3XdLhfg9LyKxdIIqfoRiADFU0c2gHPxz8+L1bAwRgCDcW8Hasdg/wA64587SnpQBX+xeUP0SSAAAEARuAktvYmiqGylyfwdn/+cLOHVDb1AEAv18MAM5ohTaIdxaHHgfUrzVxT8wXSwI+RZlUkWZ3P35xxipBQVM0f8lEJoqhKSRLcqFMcWa0AGyqfVNrglbmDDV6QS8V8JnSL0MSAUrrbohGSJehvemYlPKcT9OKgb30W+XKfKhm7jaFknph/n9oTMLYTrpBmg7HOp0Hzca99gPAHRpZo+D34Q+dlgdv5X5l3kbuaUCKRJNzvxM9w3kAACAASURBVPutdH0lBvR3l0oxPz3Pgsl3x+hJaVeVAIRyyvgsA4EIWBwjGOdd8o2Yd5bwppF4BM5iTdN10krErYTw/wwAtJ7dUtdo+w4AMucgfcJUnpKS6whs0v74yDqYJypOrYOaA8Y6IaYFYnGmzLp4U58KeStY87pohakNrE3mzKHRT7W5XmAA6GFj4bEW7uw2YK0fmQQCCeqeuErFHGUpVIBKsMSbnG5IA4D0UTN4V7eG5xH0LgT2obucUPVvbzr3d+MQABOQ/mW8Hw5QmYqobivNwcz8NWRoVQAAfw4A4AALG71o1oBFUJ50FhCAq0Jgq00RJjvgxUI1BG+UULjZLJSqFYEuQ9L/AlcM+Q6UbGuy01hAQGyAU/bA96SlrEb7hlGCzwJZGZLCzErkY29xqgNiaFci8LiOeT9yHvpilvdkdBT8BAhZduIhHodDAYDNRsNfoouoazDY65l3hrAQaNE5ErPYNLFO42EliiRodR2VQsq8VlvDub/TcXEpEJ3llAnOk6H99Ufv81n9w6dfjvVVoAme4le62RkAsKdZU/VUo0c/PhhCz0QoTYAAKZgsIEbZaa9pkrUDJcZFObmpjL9WxiuAySDm7J9lLK+rHD7M/tfbsd/sDQC2A/4XBAD7RyYBFLHClMaTLCWGPLNEglZ30P8AAI/bFcsB0AQwgK5hhiwW5nhR9g8A8HyE9gMsDQDt4FCkGwR/Z7AHHjgFBmCFTgCVsqbJlVlPluCUYZdBDmOTgzVLWFBSiJ5e1I6tKgcoUwxEMjBLZJkpgGcGGhLPoNqYuQ9nTOUaNKBkKdDrHQzODW2yro1rnetZJQlL/KxOJNPs7AJii0/stfWdxX65VbASmtiVJ/0nc7fGKBDZaxsEKEG+Y4lyHsRqGz8LYHhbj1eHd0rwq5MGAk4kL7IcR5u52rcdU92dYcKB+he6P/oMC0MhtjaAK3ekn3OztV24IFoisQwTvM0ugDgBxoiowInPNHlBzDHeGeW9eC5JjsoxVe9d53QXiXfBvJ+br3SsfrDWOGAePVkcGcTggzQbkJRiDrIkwbbW3MFWsyGj1Cl6LaxAgNEkDzL+Vm0rAKCobQc8lR4MAlw/ZkDx67BFqFlREnA0sMH/rgOsT5Wbf0b+E06qAADvCwK0WvmwUYLT10ioncVRob3dOAPyddmxTfX9+8PfsLIsOzWKtjL+AIDW9od/IzJEn7DRYQcAVLamNJLNhf1uoRpEXEHoFHe6pz0bfQcr0pRrmn4iPQTQAsxNYSfriPV8kGkeu7oVuGkcNbi+LqAvVcNlPRcBiGUCMwCogU6Upn5me8ULMHjWuUsD2YpkQZDB05xJHQdhdBj8LhrKIyZGwDbSwhzKNJjxOFXR5qFn64KWf2cAQKEnb9p5bGCC49URmr6YHrfZZr2qVOJ2LNfS0eQIAEBfBAsBpxjMASjMkTOfZNX4PNA4ZDJZAgUDs/cI76FBReaF//VHGgf8D3/3+3E7SUik9jSUfY4WAqoKQgaJ5SK3MK70aZXlmvDkIXnW/R44/OG4h2x9I/OwKNr9FNKDztdHik6w4dr3ootHffsQAAKoItvb8jfKACoBrPePY7XZUawITwk8UwIrT0tTWW6M/RYgYD0e9utx2K0pCBSglKvg5QrB53U8Hy/j+fk0jgQA6lZhyQqg9YSuGKwrrCl5fhyp38D7idWidqC0ANiHMMISq6Z9RCmpE5jVeDo9V9siQYBFLiQCqFERG0Oth/UAOlQNrGxERZrcPibsBGigtpgXJ0ZkeDmdcowrnfwaeIzgm+t7gscFyd6/p5XPlFS4GSOi4eZjEgVymAQAyieIa5txWs6jsBVVA28eG3gdAu7benzv8D1pQpCI2byNrdqIcyzfxiEyMzx0nrD0hMMUzzPZucWuLDMYsNAJc8HJFjwKr+VgIfAxgUBRPQoV9R7RG6C9VoyfhvrI0yVl6Ky9OhsDom2LL2dQG2ZFGBXnynSB3QGAnHOMhO9iFgCujDyQ6Wyjb5UBLKbL57DGAQnBrHUiY+5ObrPNBdQWjRI4xUusQGqqDHB2WNrt4THuBbloQzHV1g/Fuz/jOtGfzQwlZQie+qZVUnP3zwVlJrwLxSprUW/yNC2aoGXaJMebmgcqA7lMWygMtCkF8VS8FawnUISZJYAIuVhNsHgnGZsuP6KVmzIb08exC2VAsZKe5jNW3YdFSUkHP7fdiznI2GMMZ0G9kpuVQV3PJ78Ky/mepZ6ctrKwLxEt6WB1D2xKeaYptdFT85IPO7zbsRlqfOpN9qnKWBSs2c+MIO92IwUVCdXqkGUH/m0cMc0M6m76FMQeGH3BoqVr+NP92iGjsx4nRyx9npR/VFLRFLUcpukM0L3kM6GoTQxAX1MKEfMQLtYr9H7VJCEi01jbenYZj0pGCgfkFE6q1VJsT8Dlq8MrARxses+jIIvgme8pheX6cB/f+9kHXKP/+L/+SLErB9/gZ1FOcmtpMpj9QSLUCL3SRRHAhDq5njE+ROZWoGav+ykNhg6y7KS0t4GWxfrEj6saIDCC28OZEjZZgfsiDIPWW4xmBt0PHwaxSpv1bjw8vBoP+wd2aEjMJXtR6HgIUda3sdnexm6P/eDfOwBNlZi26/24Xfbj9LTi7/PxOo5PT+P5zdfjcnkzrhdM+nvWuF8wARCeXTfjCjC0BoPjaZcn+WBkHogKW3DKw7+fxglg2vtFLM8Yb05Pnr+sD16OiNbDqBSjQB8vDBYBYiKA+GExmJZXBJ1yYMS8eDIIYViwb64qb2DdsQ3Yca+PPqbQkRm+26IJkhSn60S7AVjJKjyHP/4j14E18fjwIPqeMxJ0fSlhsr12bJRgef3yCMUluQ204k3rgGFUIdu3Hq92WP8xgnKpBeJitu2qS4LdNCwJxGpazJb8IEgnzI/k9sIc2vdJTc4wdQqt7eOFLL+VuNMGamYlsT2mQUpAADwBHh2L/QzVbaHXw307nZEgzfIuzxcnXPHYCbOH1xVYFQCCwDjdgXaX8Oe8jdX3dxt4aDED4N7zjSIdlD832Fc33ShTAVfCnNk2MftJC/HW4a+QgovMgYT7APOLbkSxYAGS6Tt6dVrTKc44Yh4yrRwlfimlf0ephdF0QomlCJIzmnTdl1lrExGWHmJCmIU7IFaQxuqqBBGBUw5Ivo2NKyKlDgCAfGXDuqkzPdO+yeC4AU2H0Q7W9BBeMkYf6kKYdF/uS1rz0GZFkxQDi9jwMoBjo0E8dXd/6zDzoVmAo5VfBEqamMtZXK9b6nW47VWlZylA64W91pfTOIMCBVhEfdWdcBCO0bENh4eFTXmVrENuUBgz4QasYakJ3YWNeGgMAlGU+ux5Fa3LwOITgreTS0nZlMmiEZxE3UKkaiMaccalFtb7KQAvf03UPDd/Wh1nsAAF+nRimNKaDDNUTnoCAGLCPCCGSn09b5iYvdo+EmRXXZeUmQBAfAfu1dc//tn7fCJ//3e/L/967jsLyZQpKJDv9xrHGlaCtdSqMZrhd3bD62dLp1o/pf+ICIthuMAAQQHpLd0X7V2o88UiiAkya4SEAUwHDhvYMGNNky7djcN2Px4fHsfj4RUzQQoEDQQIkvGecCpEt+F+jM1hNbaHzdjuYbyDgHkaGxhCnw/j9GY1Tn9aj8vzdRzfPI3j01fjevl6XC9vxun8hof4Gc/rCndOmEivx8m+IKcTylkCAuocUPkI9436AM8CQKyj8ZnLwc/nZ7sW5lzNkBcFX7a/tumYoXoFAq/jfFQXkNrJ4i0vZjHAC68BAICvBHo3lCsg4oS4GZtjGvyU6yNnoWg3pwMk647r0Tt7DzbMIFl/Z1EaEyqsn707naaYMPGEoku0W3KmwqU6rFgCMFOmvWsmwtsqMQBMzA5GVlbw90Q95WCBqsbA4PXsm0Fx5aa1AaeGWu2qOjancFsH9zyHAO76PIv7ODCjQk/w8rfY+RrQBFZJnTfyBUgXIVi5gEaXd3n9YngR12mDZYMmsiUWWMtnxS3izSo8OozVu/st3TJhxUi012pvrG97g0ZEVwEYWWUpnbFRt1UCyAJJNpIyAP/eYCLZrFgAt1JklG6zyOyKx8ji3gIARrOp54gWMqD2ItXRl6XpTZZSQf2LGYSkIgEJbClyDdwAoA5Y19WoB/Cc7WyYHI6i6pQdMRNtNVw8aHAw5E/8gOaxsWyhQbTAw47avg5ktND1ckkAkzdQmJZoMJINAg2LIkMJQwxAv7d9sXYRSleX5zPSI4G/RBFVLbMyYM2PZ3boPm4EaFVHAAIwRlVjgu27BO+XsTMDQHCkbVdQgv9tYSPdXZRMWVSprP8GlqNGP/vzOatI2yEZAK7NfAZlJ/itMc4Sd0UUmLU7GYDbcBf5WwCggqSBxwSEE6yhj/xkW/f5/Qowcl5T8A8AoB13AACB42o8rh/EsiXTwVU3BoA16DjXGcD96H+8x/f48pPP9dyoI3H9t4K7VjMASACAQNRkK1ShU2TQ3s+hp759MlDu47aLgNMBiTS4LGLJ7BIOdTkZy20BLNcgoiL9ODZkAsAc4LUfDw/j1SMYgEcJwla7sd8e5BGA6X1YB6gDr29jvV8RAOwedmN72I7tDvcWRZjNuJ324+nr2zh+fRuXp4sZgK/G5fzVuF6fxvmM32qNvZyx5wFkUb45SsxqAEBXuqSx9jGIoCudRQEAuHXH67E0UkpMUj/Wms3hH7EnFloyaIlo0QWErefMu30liMPeaCCCeTFAC5gnvBX3z7IFLqJAdQfoudqaiOs8CQr+DOBdeSL3quc+WJC7M4OFV6g5EOmsuY7xdETrpABAOtACAJLhCpzPVnFckBK91UBXxgZm7K3UJbTvGOr1Ko3UPIcmqxJQagGVgqRDmoQJ2n8zh+4AAJxVSoc9Ptap01oZ83d1TnIOixKCdCSwfRZr3doZaEDCnwd1UZdjVphng1vYxUrO0eCZJ6FzyB8pbMwPDjvZZbPXVTdLGF03KSWA9HbixyPwKF9m/A3rYc5gIs6y8C8LJXX5HJ5BLBkExMn0d0EqATEIcIEEG50rr/GEIR+mErm3g8Mfv2XYzOytFxM8sOtTygXWRZD6bkxIz5ZLO+LFFvYgGSbvWaZh2UGFyvQ2YOeAQKn1tejZTgmCSN8POwxALwEg0yWLpWOqygUSWWJMK/qQpzMgaSL6HJwoeurDmHJI3YOBoqfbMdcBgJ6Vglfo3dSuRKvPMgBZAOsB8N7IgNhuidIEs3ZlMjh4KCwMaPLiTkso1QFA8Dt1k2TxE2whC0NdzeCtAI17jKk5YuYPMZ6DW3kFyP415i4yKvLmp+OcNx/73NFS1n3QHCzqPsUgagKsnkVhSQAAKOtqZlJ2hgvBwn9jfc/udmEArmM8rg4yxXE7HvevZ1WUt8eizes6AADwqwCAdTOilhP8cD0CdPcAgHCP30eu1gHQ3G1zfmQJgABAJYAlSAQAUBsh1h3bBt3HzjZCB7U9jXqU3pLMAf2527J/H8LYV4eDAMDh1dhvH8Z2cxj7/ePYrPekZ58BLPk+fPGxOazH/nEvEAAAME6kkM/P6/Hm387j+avLOD9fxvHNm3F8+nqcjl+N2w1ukAIApxPWB5gDresb24WV/QME3AMAAJUAAJRbkH2nZIZ1CwYMfzcPj1lOwz2mtqYO8NnqmS4aCsUMAIoJSH84Dt38LA8NxRmwWhLJ2cWzAYAQp0neaO39fxl70y1Zt6tKbEebmae7jSSQABVdFdQL+Jf9DiBAoqnhN6iyQM+BhEU9AlVICDCGV/DwD7v+1fAPl6uGB2WBWiTde0+TGU1G1Jjd2ivinos5jCSvzsmM+OL79t5rrrnmmsvsaJWTYqblmFDBzkxbtYWXbkdrO5bupOV53o/xsNN1SJOgIhEBSczFctb7TcTYu6QA4AAnxTSj15h1ZQQ567oXTWKdguJpLFfNpo0AJr4ZiiU+2px+22MhjAQ7oez50pNXxz9cskTWLfh67/q05OfEvk6CLadK0y72zlDsS4zonQdugW4MQITyiaeVPBkEhL1bFABgAjAd0gICgpa6uQMPgrQ7WVw1DlMBzxdvdGiCZQBAzzRTA6PtqUUpnar8pwAAKu3RR99U9emDFRNg5BgU5mxqtsGcKeLRUVYUxQW1nRaVoNCEuvlQVWfi57myPdYGNoXrSYoat6r7COy8BV3aGIDcw0KJrYf8GgCw5egghNhBTNG/NnKRKYo/p9u2AADY6uffzmeYh73uR89MA2gKILTRthI3CQCQ5kxQYV8TKFNDyPRzQw+wXo39416lgP2hhIHp348BFK+k+Sfw/lkFi2lmBvxiACyUUw1NQk4+u2oxSisa0RkV3sxbnO2k7p/noBq3MluBnkwHkxCLAKC1C/V1W77wdWDMe6qMRAroMKi89y6RSfktaJfXz2fK2oCF73ZsxhpHRuyDzeQx+NvZs9aSGYDfBAMwxvjzr3/TT9/tHRclNwGAPTLMun4L9erncL2b3PISOpH6BjN4AQAyFCeObQIAKEHhWcY7AIcfOwiWq4FBKWIgxBbF1o+C2FsE+vW43a7Hk7u7cXf7bGzWd2O7eTJub5+N1fqW9CylIAi0Qt5juV2Oze12rG/AIuDwfeCa2d+fx5uXu3H/cj+OD8ex3z2Mw8ObsQcAOO3H4wnGYPAHAAOgpgfaoKMbhx0ABgC0EA4zoqFhYgikvaG9eGrR7CDC74oBI9CLGNJ7r4yAnLwE/Kfdk4ka6TQZNLtLub5rHHTZWvCeS6Qo3UdcVPOMAwBmK7hKBGmLDQggqxidQAvOaeGtLeeTleVeanu0j1T2HWP3gM+tDiWeIM0LoCdS2qVZrtF4CQBkkh/P8GaqxGsNY+X7edlLfxoiKAzifQ4X41yJbd7bZRnuB92TKt919X2LgW8DAPIjUKykP4Pr/Tn3WJVhXPbZFatf09lqP5fmAM+/awCY2Bgg4d/5b+5w4zmYAVP/4fQfPrlgMcb479f/nQKjH1gCQwxIiFjw4HYax6r/u0gRFUBCwSSzcLBMwKSeJsr9ZhPcX6oQ5tVBSic0toMIqsnRzCNHDVSSWaWUIdJDGTHo313o+9TbAxZa7V0BwIe3c10eqgxKorw06EV0eow18t6lCs/QIdv+4npvOA53/mHgCUo0oFLg8cAmqzrK851OgJ/MANDJLffXrztLAKi7WZ7Z7m1lzN4014xA1zdE63HNAFwCB7t1kTKByGU90H2ATA5iUQhhMh+APbG+P1m4ERH1GrmCJUoF7hTIQg/ocwWTRj+pN3MYik4S+l9wtLGmLc7ySKfo54zxUG1iACICRM1aADQZcWdLelbf7ynxTNo2WcoQAJnmPuqEyCEaIDb94bXe0cJ3c3ZPfPwFfIhSTWnntw7k8D6/+W++yHsMBoDZBx+LfQrCgFk9DQCQ9R8MFaBCWnQJp0W3OhEr5XCUIK8YACq00flhAEAq+jRWW4kMGfRpIATf/tW4WW/4bNX65jqQhgGOzc0EAFD3Y+DT3e3zsd0+Gdvts3F792Ks1k/GebEee7TwoVcf93kN18sl33O1XUNOMNZLtdPu3hzHqw9fj/uXu3FEF8DDwzju78dh/2ackaWfxFDBJRDZPgEAyjANAEQDkJkJvBcr2BWry0NZt30t2AKJGw9XzD0BAtZEKP9kajRHqsg31fo8/CmcmwDADXW0xpEF8mLcUMNRqTnDDhlB98lLKGf20+x3lQBY1oshlgN3WF5T6n0cfPZkwHnU/nEq1awP7VeCD3SPQHcKCwOU23D+xwkw67cPw0lgjEjaLccJLfFeIGOX87q1RheDUYAF95tyPN0DnQj+72Yny8A2XUgFcHUOdGOnXgJINPwkBkBwx9NlLSLPsDUliIovBajcAio2Q4mN4pjOs2vN2f92/D/eFkLr7xb/fwDgfzAAwAcUBWWhSAtXAADng2jbSwgw6fRQLmxxqmwzvc6qASbgXYuVeuDPIdQXKzLnGzwMe5CrjuLs2mN9qT61iIkHohWhae97IApu1GdDkPj5XgIhumrBmRm+lbe0w22DXrohS+r/+j6vEfcPIpqLNkoelNM9kYElbVxsIxOjQNEMB2Ao070ASY1CSztg6LDeBohnRi8DZxf9Huf1SgPylloWfoZW0jw4Zv9rz4L1mlrSEhBj88DXQACAtJ/RM8st7vVl8OSwjPThzxnpVQbgREYDMAvOuo8AVuXD/kEUME2LEPi96YiaFuwDTp1vbubJqfQSDA+VJgKkguVwUBtdjY3tpla6iwWerwd28F/lvpnNgZ+dtVIZS+Ve1HCYZIcQQZ3UE08q0c8jZQCuG4s8+7r9zX/9Rb4mGIAAgAgGw5YoQ1FrYA7TAIAMI9JhjhLTZa8z1fj8kggwrJCyPq9bC2cZjNH+hIwfIGDArAfZP/r+sVbUGUKqlq3/i7G5WY/t7XZsNmg3XAgA3D0bm83Tsbl5Pm6fvDvWmyfjtLgZj+fVeFzgazHO0BCAUXCHxGp5HtsVEMJxPLx5GK8+fDXuX70Zx91+HHa7cdgLBMBsB9eNFj/M9mC9n+YgULHtOdP+sMe/SwQYAIDPn8FqLANQ8X2yCM0OjmZZ9ntpCUj5m6nE7+i/s7cuS0wq20qdL2dDeYqoS8s6klDpBsF5rjqXzdpRlBh2ynMfnIxRue5st0Ayzh6bjxldeJ1P3UJAolVeArhm7cRiQPMD18gNgUBoejIAfOCyhgZwKsDZdAApV0mg2ED7hZ5Jo7zTJpvPWGclA6+GjdU+bWLwAAJtTwECYamAXGkXJPO6EmJfXMdM8frPMZAvZB+dEoAcRSeTiU4Yngmc1aN+gHKdJBAQuAuA4Qc5ncf/fvo//3EA8N6dZgGIfWgPoOZd69PiDUTfdKWobxhe4ah+a+MZHWkZpuI+8XzoHHTVbmfakgu5Z/9v4yaagUtAwArjyHHIWAiX+joVxD6ooWzuFAkOR5muPJL+hwoc9GAFLYOFfmi/NXvzhkPPs0Z5Wm1vil32sfaBbyLAqNoFVJD5AAD4/O/1odJTqM0qIsAEZAEAK9BbC4qClCfPgQJGEDXNioOC1H/RjbIHvaAg2rLBa0XElb++XMCi7HTv5gCMIPIOIgIAkC3ivwUA4AImUJaMh33jMSQBwIJVaUYT+36mrsXgQOtZAUo8B4iOcogiMr95eMOgT/GTAUCoRgDIjdRzJmlK4VGVfQGwTDV0K2BtuPM47fZC681DIHisSC8idFHd86AN8xIBncs4fu0AGTIBKcXYLIbXZBOr7dkqaLNPAGQEVc7qOQ88XS22Uf2Nf/1bvN/f+qNvCAB4/G4fCCbntDjT5YAMC+/x08oz9dnbpDMWtxoAUD1SwZ+1a9a8tQfXN9sLALBdrMd2Ade+NZ8lrYc4Y0O21KutAABEfB0A3N49H5utAMDNk/fGevuMAODm7h0DAJiGwSdAsy+wR+AIOPavx+JxP+5fvxmvPvxo3L96NWCv/bgHCAAAeNDapNMfmCqwADIJoshqt2PHSUoAKBmpaiRmR46aztg8YrwL+1boZNntxg6vA0bELV6p4aqU5tKaF1adRzqYFQDxHMFIcs+gpCIgWQxP2Ng0Y/J8gQZIosOPAQCfKWl3614TBDOecsoZDI0hnc6UFuV6bxfCdbJArcTjGDd4qPCRoibLpajMAlgtB4BRMZCZ7BcmwKZPnXGVLiVK/SX9GxTdtfcu3AyRAMFIKQQJj0JPX3WQp8DWx4IE3W619DmLYMw4WizgBBMBFdfAIz9LcMhmZu9nT89kuiS0JfM3nm0am073yKxFjyjP+/hCStOHIwA6KrZVZ94L55ucxuLFzYanFtBX/1MHvG1u+eF8g5Id1N+JTxd66TPpPWcbH7BU5O0G5SBE9g8r1vnAPp5h59p6EL4GAGAAZJfqXlPX19Pb38VtYQCw2VgCwICfzsH7DfNXCbjX18HFBAofFGZcrEzFx9UtgYsHOEsVFic6VuL60MZUCeDbgFj+MYE9ohgvclm32mQkQkB7o/Pet5JFNoo2rwJQt5IleGzWtf2+dQBQgk0LzrSCAgAulhMP77RFUZXhFq0MeYkPe22gK/SABVxr8qpEpKznyKwRhlQQjK1A8zLgqd0JJQAWOmRM71kOYD7IDY8tJuEFBPuehMamPIgM0hQl9YOQ9x1OhpX9X372rNNLQHBpmx13w35YiPYT9RsVtdz6orFQyx6ue3WCULIZeqkJW2lzmK92QCFofeFfowRwHt/62p8yK5WWT5+RugH6xmex2qvf/cm8rqJi8cJpkZzPFs94tn7GplV9+ehrRiDFeuFrQewJBmABBmA91udoYxTE4LKBOu1qg/795VhDxU8GACI+ZIlnTnzcQgOwfTa2t++M26fvj+3du2O5eTbWN8/G42I9NndPx9MX747Vdjte3z+M+93DWDwexu3pMA5vPqKr4+sPPxjf/+7fUdgH++APf/LjsV1vaAAEy2pm/3swAPiyZoVW3JoJ8niUnTB9AdhGqsCWhEPdQm4BlKqTACNjr12Ict++Dn48c4kP9zKKsjFYWqnxnEl9lw4grYBTtC0GoemzMogJ14ICyaLPa5HBE88C6o/sj1HiOCdrjg/LFUqM2f/6PTE+AhbzDNLa7cEKDCgULALg4SNstGa6CSBRAEwovRheIkIZKfUOMwqOI+im6Zg5cr2z/38yeFzh1FDlJ1Rq1Ots1tv6LSHdq+Fazt4669n/G22Q+d89eeJnwn1nG3Pa/uQXQ+bTvjS4Z4ytZn/xvFlSQiJHAKA/mdToB3Dh6IgyxM0WjJlaenFPCAB4Yc257foCE+jr3jkImQfRmc8Lto+70Qp+HhR7BilUN4D75DslD4T8NgBw3VJRKLAFQATUW1AkGRGcmnxrGZu+ydN+kxkgsmGM4+wAoAWfZOU98Gfx9rGYAADaYNP2mPW1ZPDM0hUfKUS2ml1lTXhZy0gpG470WAJdhCLuNO8KdFE+frOtVgAAIABJREFUaC9EAe3tAAA/cw0A8voRBZJaavR+7nv+rmetfL2uKE/XiAFitTflfzszCABg9t8AAFA5B5Q0I5zU+bNpAiCV9fqo8Xd1CDwSAIAyhuCJQQXP1NkW27RcAkDLUwY6AQCcj2Nssf8kCAjL50euDA41zrT9hQ4N5ccDnE6GZgDaYKiJ+ie1qpPKhxAPVtVpCwG2jax6qZm3pmvI4cq9RRGaunDsviJGx3VU3C0Z8egtVC46jy/8G5cAvvqnAkLUaTrwUychAID7xmmSyJZxAKVHuahYH6SeJ6FggaNLACCyc3kCSPgFY5oEh1Cb2E9gwli7PqEsAx2ATFqQIaNWDwAAC4nVFhoAAwAI+sAGbG/G9uYps34AgO3de2P75L2x2j4f733mc+PJ8/fH83ffH+ubOw77eQOTn/1+rE7HsfvJP4yxfzP2Dy/Hhz/+4fjoJz8YC9jvnh7H/avXNP45AQDsjmO/hw+Agj+0EXEb5DH6iJZhGLcAdE4AUAxArH5ZcXI4RnDfPTB7nyVDAaNkfgxREAnWfZPeSABAz4rrkdm/ekolBkwIi++Jzih+lScGBMkcdtBodLf1Vwlcaza9LsXmUlRMy1HrBGYimVZgApp6nUuVGGMAjITOMhJK3z6vr7p1RLHzPVPiMAvAMxg+HoL3jnvahzpMtaED4HXaRhauTB/nFXLw1OvJXGeHuu0vToCThbPpVU4JJjgpg16eT/iRaoO9OrsEAM7jtJKInKcCtqfbeyO2x/7ElXPIHMrFAABmctk9khJjdAkB+3w+is1oqQYQiZMsmeN3bre6W5n9bJV1BwG6Jj96UrVRUNsEhsN0fPFl8KOgEwq8hgCpeFJtagkwrEGX8GiKXDoAyGF6DQIIAEDneXGEPo5jHNtRhAfrEGegNi0F7PdIJz/Xb9o9SE0F96Neow2pCdW+3oCCk6im6lgNSIimTz6k79EB4OCWkdKs7QWcUCTjB5j7k/cMEOGiQY02198YgIg3007YAUY3Gkq7YO5xlS1a7boDhH4AkLbzBo/SuDBiYqrbAFnnswhQngCZ0ucDpjFE13Ta3JSBY4nXYFUAAOA7L8W4MmqqG8ppi3U2q8Bp3MSNj5RtjPURrXwWeUotJTDHDEaDXsRWWAldtVIdtHTS47U7zqYaYvHU/DcBnYAA0ZFO1H2AddBFoGiAEOqyHPTSciQCRK9ZXQ6eouZDnoHCtUtZJJ/GF75sEeDXviEbWrvIsC0yfiAum7A84HWfFiUdVmH+QlF6VC+dHjP1DBQ0WEAHrKqV6tDg5wM1ibonaU9YswooQxCoOja9f0T/w5V4C+t/9fJjgiAV/dubsblB8H8x1jcvGPzvnn9qbO/eGe9+6nPjp37m8+NTn/kcjW/e3D+wVQ+H6fr8OH787b8d23EYH/z4u+OH3//2OO4+GgOuf/dvxml/GA+vIApEoBYIABOA4L/fP3Bkdkxy0FePLwCAPbwCLPLc8WfS3ubokvkTAES7hxrnq4RpTncj+IZI2rqJsHOhhPFsOKzQKnKVAHQe5+xLHxuvAes0pVROabSNdTOXihFQnQcUyOphiZWe5TrtlWmSlUCajEfW1tqN+aPec2sFDAAQQ6ZPpABA1vNladgdVASHYvOAH+TEmtZCiYjpt2T0ERaD9tFC71X2flwIAFSXD68tA4IatetY0qe5Mhy6i+A6ec5njptlff4WG6hHWotpYytvFhMn1GqqKKdFUguFErNYj4i4Hf5bl06SDSdLNe+lzZKxW+Di3bsbMSd4RmnniNe4Mwb9s7NbPbXKNCpoux7JQ8K1G2aZrhOxjcqbPQFsUss2UahMcS6uBKIe/CvwNdEDaN+PAQB/Dm4mA4C6iOYFwPpzBgnVtEIt0IkVhaLYa9r1AdkQK7EdpawloJlgB9SVNqRes8bpCpZwslmywuq97cNpgjQDknz9DBZc9Ue7fs3gyElapJC1WLIYsw3zXQzBzHCT3eveR/uhDLLo7GsVsDR0lXlP17J0TgCFY0NmdLLupmi61dyovvwL86gExvgbXAkRob5H+QdUMQdpWDlvY2sZntiSGnkCIz1Vm6Y3UZY5QEegTJv0vgE+Dh61BPpZuoavkpBpQNRvaTd7qQFItqEMhAW0j/XKB0tT5W67wtxj6Ve81cgEhDWQaKdKMLynXuHRF7h7hWC7BQKCTgL28/g1A4D/5avfoBNcRlzjpQAAoImRh54EawUAcC3O/rn22hqBKx9cHtEWCAAQbSo+P6dBpgaZ1saori2ihZAR2T/MsfAdokCIoZQNAwCcx3IDM5+4+a2p5Mc0ueUaDMCzsX3yYmxcAnj67k+Npy8+PZ698+nxcz//y+Od9z49Xr56Mz569UqaIOgBDruxengznt8sxg++97fjO3//X8bi9Ho8PrwaL3/8I5o07F4fxuPuPI73AADoDoA4cDd2YA2g3LcdLDUA/LIY0AAAUwVtg8H7jM8jBzhN8qTGwDVdsgBtEiMZEopAZ+mHCUmSLRhluoafXsyAAK6ZsD4x7+FfKZDTDGucxgoMkGl2BjGD4JzVdDZ8CwPAn2V8SGZt4XdjtMgiMRILlEfElvMHgO8G7aLWAABsM9oUs+EswsCDK93t3fx82MdrgfkAbe0NnItunOfPy1UygT1ggQPfiDgFoguAc23ivBfdrprIjCSFZ+gkSPrlY+LwnLnVUtiS3JzUTEo4W0bxhaUk0PMeCaH3BwAwyCILYAYAIkoyD259bGWPsKX4zphjxggsHs98xKR3n94SjKGXmADA6mspSZ1hhfItvajb+tIyhMWcPmlnIKFsU/cCKi4A0AwndLMVPSZdOlFcDrlPyv4VvJANIOOACjZ1sDY2MlSxQtg020kiZsVnakxy4dIfDznmwtWIzQkA9GpaY3vM4+bgIJnHlGlQzGbYyqGFO+fV+1AHAwANgCleXkej2AXAGnoOUPK+UACEEYZRdRZBoocVwlmMqul1kQz6aDFtTKKuAgD2DBAQmsGf97zEibpbEpsZG17Ylur3xNxjnUwAEJtUnIhow0sfLz9vXt+yUuHg9P2LyfHtsnWsAEC0DMJHNiRyGONhGzc46wCYCeHZ7DULonQppg1pgEIvbjGcAreZBBikjYMcGUQyo6wMHz58Lf0dDyWr5b27zADIiCTrPOLVlABCD0rP4vpqQICH2MSb4FqzwWPXE/qoPzEA+PXf/xL33V8BAMAOF5nIckEyFMGfXwEAtDzX2mdGzoXvM4ImQSgTaCYI1nIAgMo+PjTdDSAQILFm7SFY8YIBWMDNAILeFbsaUNKB/kNGOA7+OCw3Z5r5bG4xCXA9xuZ2nBfbsbl5SgAA2h+Z/4v3PztevPfT43M/94vjsz/7z8bTZy/GTz74cHzw4UdU6r9683q8/MmPx6/8/M+N955tx4/+4b+O7/zdfxrj+NE4vPlwfPCD74/Hh+M4vn4cj7sxjvencXiAMHA/9rv7sd8BAGBSKED2YPDHBMEAAI5M5sAnOx7S9VB7hUpuj15OCSBtvdWV0eyXWYZJd1Cp86HZwJLCU0P3jASAHG1rOQ599y2C0zniLL4SqNNYQTzYxr/rsJYCH4Ebegf93swuK9vVyi1qfTKUCSAqZ8aURy89mQTsv5vFhuspswCsya1Es5xGHcySnPFqlrBxAghT4siiaFpR/d+IT+g6ovmYEw+OLKfx0GkcV2AxdS6mDVffde7g8ytVy4qd31lqodP1LAFcM+iJJz3GXQMAbCr4YAgAAA2hW0zvGdaQ10fxqm2/oQMAO+BEj//enlFYDoJF6/NQNsEf3qv3nt0RAGywKmmdKlUrD4kWlPECWDxQF9NA5y0ITbWedohy4aeuNTNiHqK9R5M0oo74/Ok15qDdfhP77xMpOqPTove4XQtG4pFfLx4zjVbfwmGTYSipxcaLXFm2BBZV9w8V5HvxcD4MjZR1J4SRcdXZGiUXFiAlAGwsTDe7AADe6AEDQuX1CRockNgHCH4a2bb2S/9OSgB5vWsWBlkMP59rxdwYtL+1+DPY96K3Np/34wCA2COjVln3FfXfAYDQNmg2uF5pY2aDFABgCUTDpFgDYxuMf85AhOCEG3xmy7NXnkONzWFhs4tbXsL6FNQpfdMXY/2oWmQHN8xE3JpUAKCUuO1aNTPSphyRKCjo5TNmbg+CYbQOM5uAYptWQHzA/KRVZkplbAqfmNRF0OUM88BefAGT2ao7KfrTAeNW9BmRXYPt+LU/+BLX9V9/9ZvjkVnkNMtB8IdzwuNCB2QOb4FgW84KqUl0CwDAqX5Q82vYEy336JGuUo/YJGUiKNNUay0ysMNebWsD7Yz62i63FMeiZkkAsF4w8IMsCwOwuVuPxWYz1k/eGUdYIW2eUPC34Pfn451PfXa89+mfGb/wS786PvWZz46nz5+Mh91p3N/fj4fdfvz4Rz8a3//ud8a//Be/MN55thlvXn9/fO/v/59x//J7YxxejTcf/GQ8fPhmPHy4H+fdUgDgHoZVuwIAMgaC8A/dgI+cIIiMn+2A7IzSfWVwc883s1ZPGkXt/4hpgB7eon03xXNhAMKqUbdkvwCuE/jYLwDVJET03KMKHhSO9q4uJ0EMlSlBWUTMfepjhh0r9pqH7iE86sdLALE0054oppFnj7oXouynn4GTxMqOMSpcNYw2DEixhDoUJHhgePVyDtDzv2Hx/PDYhykp27ddHfchBJxqV5VY1jUJDfuCFfnyUfMQkujwfZKYti4Ca7ZiiJSLwjh7S3AruM7T+uP/xezcf5iUbKVZwh7A8wsAUInN1xsGlKVIlJxVYkeM5ZyL7uHS9FQUTTroa/9OELd4//kT2GMLALilRZ6M/cCxkYUnNUF1WC1GJTYypeSLwBtioV4DAB7eWQBVMMUBrht+zQIECHQGoB5SFPDYXNYbVVCtOoo7A3yzRVlFZ2vmBEYlBgA5WBlsSBlpolkpT5HFBEGZLcFheT+OBABpJk2dLUiQWVlT/0ecI30MDkWoaKeytHriL6ZLdZlYzV4iAFhzmqGFmI0BCGggTefXSu0/k91wbwEAKPAyPVT0srsBAsIugFtl6dbQusRDPVADAIwTVwBAKZAAAI797WJbACCHCA9MHoapF+p5lD2oUawyUQ1CUaasbFrOWihjPI7F0s5n7FgYCiLRqJ0wTOemugDmZ8fvSA0dulR117UYiCDtMcbhjBpvRgknO5gMQHQP0kBcggTWYJfQiMgfIvdYYDPMqX0s+Gx1Es7nOcYOdGFrFQqYJiOGe38EQFTg5/Cp0xi/9pXf5q74m69+k8H/EffI9P8hDMAVAOARCkreIFslALStpVQ0NQCwe8apihIPggnGP0uMpVKNhKcAE9ijAihkABbQhK/HzfqGXxtOAcRz13ODjz8BwO1ybO5WY7G5GZtnnxqHMwDA7djcPafyf3nzdLz/mZ8dP/W5z4+f/fwvjafP3x23d08uTuPXr9+MDz/48Xj27Hbc3YI1/HB89+//7/HD7/7nsT7ds7//5Q8/GA8fHsb5YTEe71EGgAYAmoD7sdu/ppr6/h5BHFqQx/GAEgFEghABNgDAc5OT3zQIKG58VPhDxZ72SLdLag8Z0HkMMEsHpxPb4tRFIW+E8wLDtBoAqBJNrGy1h0LZp57PtQYnSwqoVfJL2W8CgBWFjwEA3M+tZRcAHntYXR9+H2fjKg8IzNCPwpbGDO7R+6CLRT2qFwCAQKMxyjn3lZnrJZkdL05jf96b2XV5gGd2FW2p9xAr4tIdK9LW+UDDs0IZYAZl/izfR1kif98rJ6zAjFXuoqhzamZq1xl/An//zi4AAFswaAUAIE5W6RGvJh+UHHAatIV3BbMEYynF1KsuAM/1wHslZpUmJAzA+8+e8pZsAX8upqc1OsQGBBxbSMrBBhCh0FGfAwX/FpqY6leP9y2E0igI1SmkQVDmYxRpQVUtktx8i6KqfmWx0tG0mihSL3oaY7Te/iZeyUbIUQ0AIKZAJBmDP3snJU6iiMkTEHm48vo0bQ6Bf7c8YTKoI5AeBpkSI+9SYWfSW1vAWmzJ35vAJtPW3J87l+cloiT7DiMLVdQv2BW/jeZNW0VbAKDoxSUzCtbP1xo7jPvThYAUMTZ2J4cJ7gMy5YOFgBWwDABU9tHUv0wu5aJmoFNNiwBgCdp4MkOTAfI9pNGP2mB6RwIFUT61SH0aALC32QBAdcd0BIh+RWwSpa9reX77lOs/otXUEJm9ucYtwGSQZPo6dCpmGehQ1IoqCjIiQNdICISKBdBz1N7VOOFUGLVX1B0g/OnPZtCrerDWIPiNh+OJWYFsVgUvSfRlDzw+KvPn3AIxAb/+ld/h3vvrr36DIlj48af+D0Ag+l8ZktrWnDG6DJFyG+71GrR8fA4gVFqKBcD3+AGActdo3ijYZXZDALEAgMVBtzH9LwbgdnPLNQnXPwKAG0wE1DCf1e1qkAHY3ozVk/fGHgBgezeePHt/LG+ejc3du+PTn/38+Omf+YXx87/0KxwhTBYTo3FX57G9wVrCY9+TRl2ujmNxejO+++3/NP7rf/6PYzuO426xHB989x/G/uV+jIfzON2fWBJ4hEUwBIC71wzEb15jmBXwwpEAIGUA5FLkn+AzgrMT7ai23yWI4/wT3Rdk6aj1xtdDzz/TIzUXA3VivM4O743W0xKgwVwIa16ATxoNs1quKyfocP/XRjVrxmTGupLG1MCkC/tNffhx8tRJxLo+16A0TNWGasFfWq0VQ9XVALExn3myUJ6PSADFjGmUtQYCSTORku3suy+Q7PWtWRKY1WI9Spi3+h4wIAbyoj6rVGEcV0fNiciBWQyvMU07fFNCmF4C9lJwCW9qdaYxT85UnZuXBm8SAartEQJFdoYiZnKWic8IflNqI38dnfYpYegwM2C01iJnKNcDkokL3livu3jvyTNWX5F/5QDkONCITLwA6TFuOh8INt2kRFHLxVjfogZ3SaEmk+L0slg5XkWxkBud/hc9Y6Qm2FcqSAaJKJCcy9MGEzVdq4sLBLgegpuPANcY9BlBI2KiUkb16RzCWNRrDq0BCyCAwJs4+Vw9TAimlmjlaC/bUXITBPbQfYGAAS/iOd0eVBBk2oFw+ySsxPEsajyZoui2ZMv6tHHLi3I4f5fHUJR7c0rM3/G5uQZOc5I2LpQL2r4L2LS7Qr+qk6vTw9HNwIvBL1PSnD+rzUXjpFmji0AlAlIALA5OMbiJRadFSrmfos+dxVThIgUMHaRhd/xiCv4+ZG836CFQoJ2dK94kzL7mNLwcXiVUhNPgARlSsne5HFY73GJJhzhtWOOVahWUCAs9KMumjNayV80X3yWi0kE62TCNQsaG2FulLdvkyCvTBgYG4Gj9Cc4J/f0XvvKv+AH/5o++OR6XsGPWAZzPIf3UHKNa99rPltQ0WQpkdxBJ4HPgc2MUL3qNyTXwOzYnnj8CHdYS7zsMmzYQbSJQScMCBcBmudEXSgFk4FZU+i83q7G+XY/V7ZpAYHWz5teAmdTTd8dxCcOf5+P22XvjvHoy1nfvjp/+uX8+Pvtzvzx++Vd/nuzG/QEB+XFsbhCMPxpj8TCevLgbp81m/OhH/zCe392OcdiN//J//cfx8gc/HDfHMd786INxfrMbi91xnNE9cP8wTruHsb9/M3YYFHRIwEdmDgCwJwjgxEAepQu2HTIhcKeQ1picBdnxE3BOZzwZexEQWTCo5Q4w9kjbbCRhGIFODcHpRO8LnicuewKcRWsUVrQDegVibYDeRlytx+0ZCyuYiK4OAwENXRY3ugJUxqjb4TFjbrl7rdERqImNNk+k8XjS1EZ8HoxWJmtg341oi1hqin0617g+L88HG2DN81XGXhHf5ntOEYn77E0B5muJRsIjAQL1asXv6TdSCKUm7MIFVO94ZBuOYgfONBnviLGkoZ8H/fB8if2yGRAWWskquk0Wnwm6Euq6VLunKNTDjpjNh0FhCQPlO80jSAs2n0svGfsM1X3XNVMz997dc5B0zAoKANi8oVNQsw1FA2V0Qe6pNwBIG7VeXIJCBhADgNygSCl8FV5EFZLqNs6aE45HZ0cWkOCwiSqWcMQDT3JwdhpVsd3BMa0fCZQ6P/1a7hsNLU86UgCANqsUT7nWY0Uu7iWRLpoQfICnRlY0Gehpj8OMG1vVuD0XgNKnt6T4HQD0YE1WJbVxLn63tPneR/2bjduBR81x6H3/UuTNjYnP1Z5dANx1DalENDMSq0bvUo8SYiFVAQYxAdr29kMgqEOdF1/NMIZOa3CKaxbHDQCoDucDjNlPG+mpxVUBVGWFSxOSbAZk2bcYltJoTTnVGQBwKqGYEb6O2Z1iKcyCdABQ7AZr4WBApkcADqN8JGFDZGxaV3kP3zaXlCyiSk01IGDKDMYBr2/AKwbM9tTOG04GwMqyJST8ja/8j9x7f/31bwzYKOHcS7vVNG5R6SiskU65WcdVixoYggPLLAn4OlFwz/AlLQCBKwAADkPqBdCXvCEAWHEtnwgAUAaAHwC+Ajo5AGuzYvAXAFjxCw6CY7sdawCAxXZs756N26fvjbF9PlY374z3P/uL4zM/84vj537hn4+bZ+hsGOwZv336OJab+7E/fjAel8fx4cNufP/7PxjvPXsxPv383fG9v/32+PG3vzvG6/04fPhyPL58PZa7/Tg/3I/T/f14fLgfh4d7ggC0gN7DIAitf2YAQJkfjmeaAmGlgxGIXW856LlrqIICz0tNGOJcePo3eC68wRgBwHgcewbKI0EAnhnEbQxTPk8i9oSoLBlzP4fDpGXbFqMUMILHXBoes1QWkGIDZ+6Kym/JLZ2EeYqsgI0KANO2WwlL+tsVWjGsacVyCa3ZPZmEPgApG6TPHsDGQlQBAMUjpgjVGZWhYykzKPJ0IV32J8/UJax4YcEMMBWR8jyjkr2LrXQGHrBPQkHaOLIc6fKCoNVDj9xd63Bna217LqhUDKtonYH4w8/DmRECAMrdJbNkW2CsxD17h9bfi7XnmpgcqEQhbA2skA3k0iINAPDu7bMzHg5MN1gCaOMMSdlU+48cyJIdxfSABwVKADc3YgC4CKcfcolPGDiDv4JAoiL2QW0M5c7iVnMSTcPHaKU5Z3t74hxzP5qWzPppIcxGiUfYlkNOKEmZKi1PiaDFHAvJ6TBia5JpUyFePGiFXIWZ8zhFRe0dxQ70JrzBONAI+dKLG5oZGzTaVC1Vi/gqC7wc8pBnVGCHLSGZrhYaq2eKEwqWwjVDc4wmgdRD8dehcAUAFLSVYVbwc4UvIZr3022gCRRhLciwuJYWpCw/eSBcqVv7pEOYrRAAcBTpFMNUKeljACBXESQ1afPQ5XlmvZyBA+UGNebW2siWTrMizHQbMFHFyrMa3PXBXmyv32QI9A1wxqCWI81VlxDSgKCIPQTA+ewLqbu2F6tRtfyklcoof7kYO8ziiM7EDAC9ezwXHiJA+g14OAwCKxgArLW/+eNvjsNpRQAQ0y4ejG6NzVoOAM1zjRgzAGAyAE4pyADgUJP4iha6ZABUTkL2D2OSLbJ7lwAoyOS+AxMA8K1MkeZOZgCWWwT/5VjSCnhDALB5+t44LTHd7wkZgOXti7G6fXc8e+9nxzuf/pnxz375X473f+rZeFyO8dH9R+Pu+Xk8f3c1Do8fjpf3H4y/+8H3x3e+893xzpPn4/Of+dx4+cOfjB99+7vj9PJhnF8/jMdXb8ZyBx3Awzg9gAUAAHgYewCBw55W02h1LgDAtYtsUrsGrAAPauoCzOC51o/DhrbcGV3tyaYyQAoAsGZgcRIDcBYDABCgc0YnR8TbsmGSqlyvgYmXWtO8Iu97BTedzTqFL/VRKuG5FCUSYrKg1TGG0OFMKsynh625+l9dRBQaO5CG/cXeP4IBQCeFu064321Nje+cJcFOhUQHMVlkAAAssS9KCS/KX0GfsLx9qW6tM8SaM3QRnGH1jPszwXnOuwnKM2a+nc8GAHTjQ5nMDAXuO7tXEBsXi8nQmA1g6ac8GZZjD6DoMnAAAJmyakXX+ffJAGDFMlNipJjDOsmb6VaoDcfcd26eEgCgjTTBOtlyGAAugLXq4CkDcNEkgwSAgNVhRFk9yyYTMFPbUJREOqar9JAqhPhIjMjKdQ88bq0+Z+wKePQTx+FqCXgCf2+FwqtjAYU6V5+trikHrQCFNixAgNr1JA5UlVpzytMIg8XnZgoFAxjLuFab+n+ABt4rDACpG2+yCP1w6JVA0Ahz0ryNxwm4aArSPIPMF+9MRx6/wLFbrvzMovhXBgcErj5dio6KXgISVTmoAkPhi+glREHlKmf2Lw8CF+UlWNICmYOQ3JrCCrhFbAEAuOZ4rqcVT59nahyC4llLpRf3XGcpcQb1hv4kcE27j4MLNuiGPbgT2LDMlRHMqX2HAfCNlT+AwIn6pnV9BcyqZCLaMIAvYjh1ZuS3pDFR+coUqcG3AoRKDCpjTJo+ZZZLANDYFQOAyQjYeAgA4Pd/j5f7N3/8LU3L8zz2XP81AKj11Lw+tH5AbT/4wJGeRdm/vocexueGBbCAFeL2hva9sDmmDwKu1RbA2Hc4RLke4WK2BQCABfDM/lc3K2qPFpvt2D59dzwu0Qb4ZNw9f2+sMQjo7t1x8+wz4+7FZ8bnf+lXxs/+4ufZrvv33//bsb7dj09/9slYrHfj5eufjO/+w/fZEYAZBC+2T8ebH78cr374ARmA8eYwVrvjWOxRAtiNRwCAB4wJRhngYRwO8AN4YBCHCBDZPucE+J7ipIDjYGW4HggkJlUiSmoj8GyR/TPDFlgjaGPpByyLOjLAeEKzkC9mn8WSaR3Pscr+35gVgDKEEIlLdFqrWuduIo7nTYy93K6Y8b0BAHIe1SAkfAOwiYg5pdgEf3EgYgEKAGAvVaK4GIezhlhpdWsbkYHwALoAFZ4flWlDLS8AdKwRyg7sPp2T+ctwLOJbQqUZv5bnsXu+2DFSAAAgAElEQVS8l1zRsSodK6r3GzDpYHdJwLfxLQAAdxUgBx4WBACcxmgrYNuTaxpjTJmW42GPpzrngUy2JoDHZ0NPDil5EDdwZAnA961Kh/zEvFABv1CaCv788RfbJwQA8WEOFeQ1UhkyAqiGdwgE9MOx948nAEncl1G5HpPbavLpTww1HAAwlaZYkEZxaRIsTCDAkMEipJjQG2lfgovgX+cyRHA4gCSy4eQs/7wE6WYUZKnvVho4kwkEMECXLbrqcwIDWrDILNzuXEAo1F5ud4JRz4x5n1EfPUIFrRDQRW45dAMmkgn3bL1YjKj8U2g2ou+MQg53vEdMWRC0wQCobm90GxGgyzg5OPjcw/I4ECWI8eoNKAh4iCD1AKJYNoYrJoFgYyzGDsyARWyhuMQ2aVNODUP1bsqZz20tOEC7yCX35BIAuASQbgUDADBd9BCwhqSYoqaDuRjJeTXNL9Qut5jBb55P6ozpitFrR2w1mY3JjnlUqqfBKRPHAYuSBA4MtRtOkKEokQNYJR95ThTNej6PW4yD5RquTu7xhS//Hl/nr78OBkB97J9UAuB+Cch5CwA4jT03jcoybreqWQBoAUQZRIN08B33PAwAxG0bzG6gmNUmWQxiYAZUMNwi8AMAMPtfDQR/MAH43wQAT94Z5yVKAE/H7bN3CAgAArZPPkUg8OnPfX784q/+yjivT+P/+97/Ow7jo/HO+1sCgPvdR+P1/StqeyBluP/gNZX/j68P4/zmMPYfvBk3pyW9Is4P+/H4sB9HGAERBOyo4AcIQE0fY4IBAMhc4TNjbwMAYGYA1PsWArJ2z5ZhlX4wd4AHDwKMR5sHAGhdKsNk6yAa/qgDAAhQ9ptpdNhzzD7zZSaAdWQLy8Js1dli9oA19/TnV6u00hXN1oj+3eC/GEIkCA0A8HPZN8dvwnIf9hlaCwEE8Knz+zgfWASayRHXsQFA1p26euxzUNoFxwEn+dp3NEYovKqkwRqFYgQmW4yNIQAQtiAYSbqsAADlqRat1+eSERGeA5+lOxMy0hfACbfyBqWqaKGchCQBwOdmuajPImmD0FQkEQBwX8LUAdHraMFhdirBX2qEPhkA+Gefb+74+FUfmdTpxQFDowNNY2PQTf07NWOr4yWiszrZ6C6PAQMIoqLnAzUdrGx89lB2ADDzbX3s0ELq/5glABy6YCAYfDL20odVBDbYGBpdKQouSti0T0BFSiqNp3kDAMhEmP2HXpPXdiSKriyztsgRln5fBoIEBPonuKxQdRi3QxoAPHKcrI2GHJgqm6eRj9rhVGfSz6VnH/cDvdI4wEjNl0HMzIizGwLcOgBAPbADgFqopgxDszHwZ424nTKvmwDGoMxWH30PA0AGIVYQ6eX1/8YCBgDoI3ZzDWlLCgOh/+0OFR4m0gygZpay1Nz5qanPwJz+6sluua2tsRi9DFZACwez13ufAZHnvOP7zwAaABLxJv53Xre/vq5Hdy9eB2Ri4mbIgxAAQKA7oq8AdHotcBDM5D/EsrmrxtkXMpDUbUOj/tr/9Nv8pf/1638Gszs5NTqTfFsJIGdCXZ89EcAAnAYU6QEAMfeybTIym5M+P8fkgsq1ux3OBY4BDgDwXVCddwpct2AA1hoElOC/9AwAqPtvnryQE+Ddk7G9ez7W/HpnrDEL4PbFePbeZ8Yv/Mq/GHcv7sZPXv9w7MfLsbrZj/3jy3E4vh67h1fjxdNn47R7HD/6zg/Hmx+/GuPhNPYf3vO/b87rsdidxukeHQAAAQcGfzgCsof/ccd2LAj/AAJE9eMo4RxDnjkH9O8DJMDT3wGDtDHtqOXkORMNJRn8O9LGEFnaN74xAAz+Z/TBw8pS9Dqzf+iW2PZp7we8CwD1QaLBfh4w67VoNayd5kAkw5xOkHGn5GmM84ZTDwUAMkY7gS3NBgygnnBHWhynOYOphlnhuEWTagqrEbqqxCSAy2tmdu72dKvawUSwfGljsJnATHbD4bzCW7L7rGe83+G8awxWKH478xWwvwQAXMNW3+8tjM8Zx9KLpzFij9KpNmUWD4NKSRgrAD4jbDkuJ1q9lxjG+KDkk1iQmRiHDhM834vMf4qIc5bq+3z2BAvPtgIAoOdcwW8q46Yq5CKMRsCq7PSposYBS838u5XjHYPdbNDm1Shmfzhl4x5nK/zi65ghdhLMWklMipZzPCYBAERaGR/ZhFpquVEPakx6qkffu4D9uGjjIwI3AMDGoS2JAABVtWlfoxrVHQE2SQZBS/x4RROnHAD6z2v5Y7V2Ppjjpcq+gnBbELFjJsVnwRwX8RjjZoNZAr0uPW0pZzANeazrrLY/MAC4+tTQnOFzcyLwmAUwhJ3x1f/lrSZgQnvVFUsesSLGj1U9vYGA7Ejs6z2zhqsJW7yfCiLIHAWILgEAxU92KhM46W2frnP5c0UHEJQsoyIBgATF3KuUDLrxU1+/oiRNr6ENMuCrCV4V/LXm5zOYOhv2gvMDpQ30qoWzHNNsjc2xpTrAuVu5/+zQZxFs+nyTrUUQyGsX1HcJZoxf//Lvcu381df/jHR1Z1quAQAASB2uBiizJRN8tQSYdUS5ZSzgZgI5+3L0Hndkhti/BoZRPst4SxodAABM/SMAAAuwXZARADMAAHB792xsbp+Mzc3tWG1vx9jcjdXt87F58i5bAm+evzc+/dnPjqfvPxvL2/NY3aGO/mo8HD8cC7AXjw8DI71f/eTl+OD7PxmHV4dxvj+Nhw/ux/HVYSx25zF2GPv8qDbAB9gBwxFwRxOj0wkgAMI/WwADADA7Q+lyxSCHLBEzAQACkL1rPyOgQdgG2l/Uf76o1zDTiOdOnRI7ASQ6w2twIMx4HDswBM6wO/0P34c4P7JlGeJWn8+TrcWeUmsZzlAq+QMAzDqojc+qdtoHu2vKDB360VmKrUmd85gIGA0tTmEiO4J0vsiFf10MwKymzVp7JR5mEsKSyrtAbY3FUOVcj/C7KPDmPdCodDbAcRrg1FrptSYA0PkzaY0wtQEABz/LXuKUDkAMAMpddQYQ/dgwjn8LBk9TJHP/cr4oQQaMdAl37jD9plnWg5mAXvvv9yOvN89Ax6qnm1t9rgYM8otdRCAUqmw99YTKiDy3+xoApJUQF4pxmmn/SI2ZwZ8qb0/K0ycyfXNZAhBV5roQQYBvImmh01RpO+tkbYQHsydceUHzIajiUSwRNxVHYbpply+NA7OJADHt0KN82Qng97UDNfOfEEjzoJxHIo0kmkjxIooa+SfYUFjZBGkJnkHWrFk7c+LrnM7jbntTiLHmEfihRmvAkkTTWgQA0Fea0LVtIvysa4YBfmEAZrXbAcuBhZQzncPMAkRohHvPCNC0AmGcqKAfIpDbII/cQ5qRLFdstXorAFih5UxGJQIacVHLHdY6oYjIffPZOHEqZIAmq6NPls+L9RtNRDwKomb2btbPkg2RUPWi1aqmuTWw0MSaOri8amiYczlTPVsh39M6xrZX14cFAOyQyB9UrTVdIAIAYkhSh00W9Rtf/j2uSQAAWp23UgsPjGQs7J0XAOC9I8jrngwQbImVm39Cu2ovBQDogJsgLkKs6rKI42YyKGeBG9D9a5UAAALoBQAGAJ0Bm824ffJs3NzejS3bkVfjBB8CTAa8e8HvAAPbZ0/H9unNeP7pp+PFp27Hcbweu9OrcXszxrOb1Xj94Yfje9/+3vjoRx+N5WFJEHB4eRw355uxe7kjAHh8eByn3YnzAGAJDBBwgq7hEcOFMK0vMwDE+mFVnVGfZSszhHvHscMoZAMAmuMsYGMN/YPtqGMXHh1A1hW1JhMA4DUIBAAAOMxJ0xoJAGTNU8GftXr6MAAAeLJeWY7nMPQoaIAAe0JkdDE7jgwA6MrohJA0/hngZg7iYdfOxIJuZVO2TGYiAMCABAAAnzxSxOvAdXFWOkhPUa6C5oxV86fJhvoM7PvSqZpD75x42VlBnT+zBKDzx61zTasDRgMijWsAEAYLcywoArwCAARzxahif8psqItweV47Qcb5ExA0q9rpSlpSAzEZAO/TdlMSUzr7w718t9oylxUN1IVicaHSm4DeUheAanh5vqCegZwp2GltVKU38POA2jfZST9kS+xQdIEZAFqIKlCLm3BfuUWAAAByapSIRgMOBCCcBzbTIjv0+UAmyg0j4J7MI0oKfC3V5OEYtcB8BLhcYTSpWQAGf084iQYA7/do1FzBv63avhClfdA/VmuMUWJnTAhUqiSjn89rXyNdRE7US9Myhc+Bg0hjSt0/kdY1vpAO8TlOVO07ec9cb2X+7l0VgzGDTF1PsvrkgEal/Pc4P/LF9fv8XJ47gfcAOwIAADu568+mGr8EPKmf577IlAdGJVCYe154AmxcEV0Xq7q57yMPs3VMViwAjBMbB5/oIQUUcKPndxMIq8Qjdqk/M90beSLEvc132C2n6ZQJdaoMrOtXOLvA6zMluCoF2cslAABiuhL2pJxhH3HWMc2OmKflpfzWH0gD8Ff/MwBAH2Tkz6IPzPUSDUCeaQZ+id2AyBU/oxa/uk8lvBLI6cKra0CQZAK+GzxTzHBpj4gBwMAVsgAb2ALDHlYaAHgErDebsb29Gbe3t2O52Ywz+qrXt2N1I0fA8/qOnUrrpxAMrsf6yXkstodxXu7IAGDwzwmtfG8OHPhzehjj7K/FfjkeXu7GeTcY/DER8Lh/JADYPcDC9zD2u1dSkXOvwFRVAEDKdjnaQbkf4Z5KbmI0mbOcjhx6JApfjo1qB4zQToweav/0EoiUGPqP5aARGUsAPosZ/J200FPe+w0lgOgwUr7isznLWc6DKTRulufIkWAFHRjRegUARMeFZ7kDAG/98eWRYT3S7fbmQkfF+gjWNv0R1McO5qGU+e38c3c1yya4ZlwHEiCBRvl74JoiUE+Q03mRtvUJTq/BAm91MWpzBDPLme4YAADgA3uLBkDDfFBGlXkPz2M8h+Vq3GzUyYISAK/HnWtJxAI04CKJI2cyKDMhw888PEBk29q0+zwWljACKGYpv7p03MXU41C91i0AAM/jGX7q8KqhPfrsabtTjzS81zN9bTUwzbBPQ3KcKSS4BUXtAJI2QX7YUKbCHn4j7Yzca4r8cBRbBFglAEVrHkDYNKEti3Z3fQgZkwQll7Xp6tOni7adpEINoKDPCYlQq3pEKd8us7ZTBjCjoPR+0qT5OF7IXJQt+FehI0p0lC9yB1omnoB40Z7lnwtLgBtF50IP79DZgTqk9RoOXCl9+ISmFSuz9bYjJi1oOspmP/h74SsLgWIM4t/tHgYMH+kAaEMquK4MFkoAxE0hBqADgB7kcygoM1croYJMpnvZaTDujFXnumwDrHhm+pkHWex28ZyMwC98K6JXyLXnGeP9W5ajaYsTtM3NGgVxwv8szURMK3JkAoCyk4bxlmuAEuHa+c9GOnqPBEg47s32W1YJ42fuayVxG/B1PhMA4Jn+JYyA2J55VYIxmI6LZAJ7GIB5wGAPYK0JcCaTSoklzE0/3Lm/CToEPPhZWI4BAABbKEdDtYmqC4AAYA3gFiCwGmQG+IWf2Yyb2+1YrTfMus/LzVjdPB3L7RNY/4zlzc1Y3W3H+m45FnD42QgAjPOeI4FPu8N43OP7eZx3C3+NMQAAPtrjx8Zxf+LPcCQwWAB8HfbjcHjD9iGco6yJBwCwNusZC6btlbnL2InubVT6owTotj1shXiO2JYdgZvtmAj+Gb/thOdxtRg7DLOBt4Jb7AgADB7KDjr95RUUtYDV3y6/Cnaz8IKgXRAAQGDTBEPtFwjbUqzV/BRLuNNWl04n67zwgNX6Z5teHlAadsO9hvVPFGRnUJ8podwT9AWGpcWhpsyT/dSRBk2CS5YNjIuhS/tjNmw7nMM8pmEpHT9x/XTyofNXwsXKfv155OSH+2WdAkrSS7Sxrhj4AQbi5kkQ4JZBXg2r7AsCSjY2trJF4hm+h2lMkLg4p/F5qQNKe/F8rknSohfL7xXDcbPenueMdofgFsiyiZX4aaxj6pB4ESh4sVGlLvaGditFD2h0L/JGL+RY1pPJ2bUYszMCAJQ/6CYq+OP/xbJPznysFeaE50OVGE7TpZCJKRutoGfnqNDiEAHKjcteAGwH1H9ftOlVK6CDC40cdICXD8FFo4juKWk3D9rIfQkDwAVNX3T9S88C83dCoA4iV+UBWX962pOH+dRUrbSaWdUbEFDZeUSTnW0wPV+ClCv6Pl4CFRCSKfu9zKVctAFyAV7V/+NaxvooFnmbRlglgxwKni0RmpqA5Prf2jjOhFuuFe/YAFsFKKFpOXUJ2SfwS7AoloLPQ+i3gpRa9ewPlrah9E9ftA5O1iY6gNzT0tMwz5IGIBkYrpNo3ZaxzHDWdnpLrTFUPD8HTHVUxuDr0u7U94cCXU8vvGj1HeO3fv93+fn+4mt/qtbXdi5OMC019sXRGYV2Oboh01V/P3cC76tG2Op1UE6aoC2tWbFE9jmoPmezOnTgtAsgzxnOqUDnigHAesngD3X1arMYm1sIge0XwA4UDXxYbm7FBGzv2C2wYBvhYiy2j+O4eBinBTz492MFgI4a7OE0zofFWByXzPjP+wW/dq+O43Q4j0fS/0eWxxT8lVHv9/f2xlBJi7EXX9j7zCVUt0cwRfBP/V9nxnngkumECFDLYU2Y8In+OmXv+91O50jGBLntGcwCPOx30ETRDVaUM8GpM3/V2y0QdgcUA0GJlhdjg2l8BAC2H7SOCmAFAQvXjeegZzI7ZtQ6DgDoAG7g343OeN7boCgiR4ESBUz87AIiOb4u9qOzQe5JJSLI9rUneglqMgAov0gPMDtkeL8c/Kf4bYJk/LslOHaRnRtAYEculLMkqyRB8ge9Dj5PAQD8D08rZBkm7DjYFGg4cm57wFnl3ACNAAC9gubEieeGE+0SsUecnTMbzxEJAtuhJ5MXcKc4bRFi28g8P7erDe+NzjHXDqrX2gHX1EM57zWTFG5KbHRTjHVjQlmb/Ot6AB4KfrBBdbn1PPwMjVMCmG0cGJjgUgBTzvnFSZlF3OoBMVj4IYON5MEESgZZr4VZDFZU10oDQJOWfB0FAMgElIrf1C5qdiqK8xOqB9O9pf7MqZlr5146ESbjkbWxgFQS8QT9nplXMG41alFcRnsUDLkFJgdF2+T4qQRmkkVhLAicHOD8zHi9ydS9yABgegtK2ID8bAic2dvqsGvgkQWoPtqoabVheFCiRt+6H0LjxUgnmzAtdGIIJmVYA0cuSifdDEMfSiAy8+XbXIEGAGRX7OEfuV4DAdbXsz+KBbic1BjUHZQdUBcKLiCG9VXPKqRbnu+Vbs/0WaANM+4P15jXfAS13g9IoJIBxRIBj5hBGBk0smLc7jL7Oo8v/YGsgP/sD//dRXkubaPd0TFujKGN00IbUAUAEEqESQHq9ZtpO5o2UFGJHmxCxiGN5+luQRCIKyScAMMCSBDI82ajUcI39BHYDkzSXt0exmoLMTBAgm2bV5uxwJCnlSyCF+sNDryx2C7GaXUYp9V+HAd4fon66EdPR+PlwMcZ+8U4gfbfL8bhHgr68ziQ/hcAQNnpsEd7HwYA7eQjwsTWmRhbs3Q20BKX9ft43et/ay9incq5UZm7GABQ+AQBp/PYPTzoiHSGTpGe25jRgvywcJbeQHbKBxQHmzVLKYyryAwCcvPtCiLiuWfL0tfBH222PD8tzCQH4MBODUC6eDwjo7tl5ud4hvILeod5BvBa+Fn0rCN447heilMGM34tFdWA50RBxazH496Dv7TnSyTodnHdvFl2mxm0R9u7SpbSlF5jRSv4sHkskzdQknOdAGCzkhFQWA7aAcuECesWPiUCMIo3jKXxWkCr6F6dZTzVLLLtjDLKWyzrurSbEmWAOkTX6SKQyRjAUzoBoEFQG2JEuQI/KIOtNmQA0Jk5wYHMDnIjc/N0A51lGK4IIUH8NW9wD+ZR9rL3t3rMdRnJgnooF9PgjIgLUgIiBUO7Q5E6uwQAUNImTwkwqjojGBICAI8iNdrsmdaZXQAGDXTwQosLMnc/Fd9MvoZpV18db2qcsBLYjUf4OUlhOchm4XVHPiK0jR5/qO/r7wEDhSKrn1yLRra6oui0t4zwAXTcRkOzxzAWztZ5gOMTZPpjlX20OpMVgoFI/b8zGNdgoTZ+O2BYWjQDlMxa90cIGk/ubQBAQdi0oIWRtbhz/d42GlaTlWcEUyWi3t4W9XwUzXP4lDIVtze59JHugICfuJgFCOid5CnBT9J9wpPJGKikhIFsmLTqXFp6br7+KiXYhx97Lv8eJi6Hkt4CDFgAgMyseNASAAgUglpnjREZgkspX7QGAAAg0ykr+Jd+Q4dtuVrGvCbBwyUUVKWleRCY3YKWJwDQfQFNnsyf32OawfqzXEijupbwE7VTlQLKSwH7JOYqHQDcnMfqdjeWm6OBR8YNQx+C9uAtQcCCdsIYHrQY583jOC3347TAdZ3HaQ+wDwCArHuQBTgdUPM/jyPU//uzAABa/NLnH1+D03ncQwtAy2f05JvWDqVOR0Xn/FTy+7/DBNTI6yna6wAAzxJsA4/vuGyapsdNBwDYoQRjJ7rs5+g98PvUbTWTn2J42AEzxhbrI0kK2QUgZdtA07nQ48LtLMizNqAZGgAYfcW7v9tl50xLW3gAimcKyAcE5Iuc/BhPmCASNXlE+3lswd7wdfEl05vsH8YStEFmZgjXvRlVB9uwgElii2p3WR+flwmnwVtAexgAaXA+GQCMG3Qx2KPA4EYljzDjrfXSOvfyx3OCWTY3qfWnjIoWyu1GHR8uv+N8n10ZOjtkTBYhsh1tuf8mAJjmaWIZF5vlWuZodQTkEJ01X2XlueXuBjAAUG0e9XXZ6SbgKbDMfkXUsJIZlRDMyFTZ6QQnLAN4GJAJHdFErtOoFVBwUvprjDtMNm64YjSTcrDATKaQmRJNdmt7DV4H6TLZQSL4x1OHQKaN5lSwkQCRAICZ+NQAhCIOjazEbbIAOWgzyAdCpvLj9s/1elAo5CC3mU2KhBBzp0UfdM8r8oERPwR1QBiJhsbCzyHbeEufe5QJmAbGR+SaeA+1fObk5ibwULZ6RR87wDLw+7UcNqHoIgOQzxfxTgBAwJpAnTMnvYrpCr0/11jpSQRY8QfZmi/JwHaKfQKC6n77YAvaJ95sDEB5mQcemdfU+mzDQljT08LO4SIXwMsWIB4c7FIJrvfdrf/tdUMq3kCn6FtnjwYA1qeKQ2PdNmZJWF96TrEi/tIf/C7Xyre++u8vrai9DvT8JgCIqIpsgAFA2JTsSQAACPbStpd9IgCAZ6esf05LlMmWXIh0rzg+GFMBGez1vXzY7TkCEI6skAzAzeNYP3kYy82BgAedAXQXRMAHtZ2v5XosoSXYLsfYnsZ5hdY6XdcRVP8j5sajBEBSQEF/h8Es+t/Hg6x+YVGd9Ul6/DTo5HbkIBkc0qDMdR4ombFIlItIbmJif+SJADhwIMMmIM6WYzIAsKkXSOY8+5RcLGLGs+HBvwBZAQCgrLrvrdDVLGulEyp1fp8VZB6otraivgGAYn0fj+Xil9bEEvICoODz2gSMQmwHuTBHVVZrDAWyY2J0WFmTtvKycpuWpk1yRWgNkMb16CyyLSlj4L7Zw937I/4barVNl8A8D+SoqSCh89L7w0I87UB7c5hCD4P21hLAFla8jdlwiSMOjTmp+LJ2KpZvgs/UOmNU4tA51kpvFq3TD8RXfiHi9pmudekyAL1LBCvksBohp54gE//1cs37gDGcFzUI38jKPOsf3ZPMDEa0Hewa0bAa72IdtEpn4kYGCnBmx7MfMzWkDBISYMENUE00ByjbkK40AFw/zvzpe060aVY+Z2jitNYnyxWhh/hPrGGJjssDkStiLwNrNWsDyqRFCX1mzgs4ROXMz+3MOgAg9e7UjfAz01AGToYhgGZ9KcGwf+9lgQkQ1MWRTKmycKv9Y8iTDIBHj/URvB7Oi7fxiFuJCuw4yEWDEOHbRbIdOrD0EDP4B7XlAMgwoGwIxmpOhtnoAfm1csCqR362wEyWqo4LBUWWIC9H5oaxotHHQRlqvqYGIJagPJX1/q5NxugkRILEWpfDTLTMENCPta4SdHumK0AZw5RMJNARIwoUUyXnpysgYxU8738AgOQ0/kNeX1a6/lu9TBTDNuNxK14OB3z/kjUAf/61P/0YAEiGGABAdbv7tplpXA+PymTF9ZLZ/wQAytOQQUr8q4mIKQUksJ+RIBgcAPxnnDAHRCFw25K7hGRWVsP/YnX7OLbP92OsHyQUBAhBeyCfFWrHq7Fa33HYChkAYAIwogAAywOzyoc353E6LinGwl4gGwAGYK9CPoABTX445c9iM3fbQPi3P6GXG9MOH2kDHGe8JAUC40qUdG7FVl1+AGgPzF4kG4cBdziXcW7BROkRomsbndnwLO3MEP/tIMDsDECxpjqLWYJx2aDKCE60iUswS4LMhRxB4wnCtc2S72O5CxIfhP53G+C5lfBoTGUGMMlGRMw6WBtj6Q3JoUbYyexcUEYo63ULwGFUxM8NtT0MsQCaRKPL4yIAIMyXh+YYAHAEsRnsSW0GAACwGNa0+j5jjxN3lTA/WQT4uEZJRiUcqSKlcZDQN2bYjvI+/PJj2K98ztFORztjJhe7pe6j8k2xvhZmxvwuDED2uCq9erMVpq1Sm5OBaxLhLjYYjH0C9eIPGP68AYAwAKHzRGWKwuRBBR98F8nbGeZ+ZOWQAQBhAfihyjTCgoqiT6cHgMJ6fl8Pt8ZDph4K8Yy9xKXsr9NRN8DUDg9wK4t5BFXbRUOD4ZWKUJi92XgtitnM1bB+65nYstK3OCwTuPweuCBkDWJHjEhqYXvgkk+2HuDnpxgUG2mvvMXwAnVHZPBuu8qC4fPxYUERmTN0AoAydXJ3wkE1KJqPZIyl5wIgtBQA6Bc1Q5BKC/m3rvw3mgWDwLJGWIDsBW4RKrQAACAASURBVB8Ay83WD9ftfmxh1CvSRz/inprAkDeLQ2So/TwDMwOupbNN0FhDJQn3zrMPW7azs3nArVcxQDJIIpjFJnIWKppdglTNmLcGw+tY3t5YftpsoudEDztEiyPjOGmBUH1egZ7MTcdb7JlB60RUqSAaAYmSOMuAL9XWIB0jdQCEOWHW5EPuiwYA3/ran44tBxdd7psCAaZesV/TQiZGzoyXnF484Q8AYEODHgoTzdBFBNXHIZeIE/dpr3HFFAaaBcChxeC/hJIavnbyjw8LtV2v6bG+vjmN23dA6e/IBAYEEOjbOX4NLQA+4xptg/ghuNuhdx6Z52LsdujFhhobYj+gtaUGg8mmjuOcCQD2h3E8SFWemi5a/WBli4mM2KfYK7RmNhBLLReJA64trIg0G+rlfwAbYJtbCP+Q+XMegAMhEggGOvpsOAFJlo31geuR3tJrq50VWF8+r1FrDxAIgOAJ94A5ye5Q4T7RWpf9rqa64lfZZeCyTjp5mMUiQJoxSgeQBIs+FxqrmeeXyaI4owCAGFeONoqy535+BusiBmNYwzBTAgjQWiEHeyEAVIePBh3R44MljZQJ2yHv8wWLtyecFZvcqbJGguLzO+XZ7H/cxyNLO6r7qyqXUqKM1LSv/cXBYdMuGYCHbA/ORM//KCY3ugFm+E5K59E3E5q1fE4Y/CN8K62SAhaCv7xfgICVNC7uzABoZKfFA+mhjpHJSgiS7T9xVUPO4/GeYL8hrtPxI6ERVZ+x81zJyKUyb1MbUTUC9SkX8uzvPnnN0Xx/hAo2D86Hu28EMj+JDDNAwlRB6UwmwNAwCg+GsJVlhgrpCbf+fAZ0ZYj0QcC/G6aF4sqzAMJlW5qnXUV9yHvB+6HPqJVQHLWFXxB5ZerXZYDPYouRRRepqKyhDI9jR5ldpe8fugI98DjycWgGBpbEy8H3FleDJjIJVlQbL8rdtbsp4tLBEvqJP7tajdeHXYn4ijVq1tCpL1Z27QDC+wF6y1lDrfICCjrRogwOyBCYmbdU9ffhGrFbjvJADQKo8cAhgE0GoZhNo+TyiOBiYYyZKzKqAA7wiHdgzYEUTwuxMDgg3aVBQCzzFx62PFiWDBwRh2XN8DVZQluylxssWIkbk8E7G+CwGAZ9F/gJBnRg4w/65rGP2EoHa11sdmRldmoLo0IKkZe1Gr/zFfgALMaf//E3ytq6QQBtNy5ZrduAGLUyNcky4inq/fBEgRENvf2RaUwr33rd8jvX31AfgwmAZ1CIWr/U0/jeEXBhMuBmU/Q4nxdU1v6cq/V53D6HN8CJngB434B0ttlxUMpldwJaCRWMRZMeDniGKhWB6mepJhL+sRwH1v1VAkCQx78z8GEvr9bj/vBIAMD9BQDArFkFSvxBHzx+gYPFLA7LWYns/aPznmuA3VQsA0j9v5Q/c9mPc7+7BMrT0L77O5yhtsUu9i6B2p0IGSTEogMTqZm1nh6O4wxgY8OnMF3pjJlnjT5PLwMRQLv7KNlpsE+WUBIg7WUJadPiSadPa5oorjwpWaqukOVK7oUGJlyLMQ0zxCB4Tqtiys8GyswBPQwn5dILJrDNCbgEynMyIEFXSnktwYyGAXud913UMF0O+bw9SVH21yrJksJ3Vx1LRRB9YtaEk5vslSlUdFyOUHFu0hRAi1kKo0awnBIDNAQosRrscN2kxffpcn1WzV3IQfUFB2TS3aBefDBW+4/+N1vN2CfKUW52TjJMMlzRBsa4WgulTC/hHUJDk3Kn2Y5aQBSA5gGBA1bjUCP0c6bkzRVKTTdYHFsUo6JZVNtKjRwHCg/3onpnn+hUeWt4RWj6OGLlwaW1JwYwOLT0sO3o7gglAJA76myMZ6oyP32S89hsjGSvvARywF9a4XYqW2GElGWvXyEQpA7qVhKNIZ0GQVHaZ2YbDUjYbjVbErMIrwFAHTIIdKvVeIMxr+1+VbbfhXWmDQMGkkEy8K09jYwfYtZfSIu6NbIHf/x3zy50SyMSk5lKRDU8MFxr1cGHjIWqUK11GHcYACjczVYqAiq0U1nIWetDj82gGQt4ivpoMlUiLZ5KpIWjAwAYDLUJ/waaxKCW633Hz2zgmfuMfSYGIFocmlT4IlCagBW3QjWEcsiOse/4/Mz20BfCmSKu6Xe+8q+4kAAAZO06AYUl4jPL5zRDi2S7X7lgiWh1j22FTbUAgMdoZzP78O8CV94LHoAyXVFtfM7VyBrRrAtlxfgqv3t6X4yxvQMAWBAAsJxmGREpd+srJOBVGRB7m2UgH4pyvRRDI4of9y3MCdgBBPeTJv3BL8CMDs/OxWrsSEtfAoAs5QA06UhkEEM3PNw7vOY4jQ/OuwEamaIxB394jkzjMdjBun3Va3gObluOHYxkGgCItkhnoUt+bEWE974AgNgAt7ni9wFqPK67Mu/YukcX4uQtey/085ZOmwKF0uhoXeR/4/6a+XZgn5MeCQB87+N8J+jk2n+z3e7JhRgYDtYdwI8TAIil4NrxlTAA+9oIQnwEc3+ZJeP6q9Z0C6Z9FAEAiM2bXhnF1rorgXuWh7o8Dsg8RLcW7Y7fWPHD+w379hHzZlpimPtogF97pnW6FWOHx4i1o0Cos8XaibABEofbOdDeFEwEnq+3ZwRdPCB9wBZc4zPeaAm1/1wCAKJ2HtRG/DxL1FtYyn8HPApXgkjTt417ddQhRho9Pf28CRkuZBHXJJr1QSP6qhHQEsYoQKQcIwBQdq72d+NNZbBJ25cPZmbyHhKTsoRdB6sWw400KS5lAxPdIqth4Mem8oJTOSMsgEBKyirELW5RK2q1HZyh0N/KAFBV5AUaoaEBQMQwAVwXDoFhAEAhk62ZAKDaaPx6ASABn/0ake0+WMWb38tmA3LHf9fv+54ryHlBujZZFKZ/hneqygC+b+0AymwHrli/Hp3UkBmaimPAJt1lG2uscK5hU6FYK8icsXEcT5lFI9NKPVBj8qYAMt0RUU2XX6X6vnnZrKcgWxPQqOyfLyUam3Q91gQBgMYqC5Q5/2lgMOvE7lRa3Q0AwLGSOhWDIGTHfO1q1ZplH97n1Wr8NgHAGH/+dQGACyMVay+yflBeytrrLancQ3w9LXIxAA7+BsMR/VaJzHsg18Z676Mkw8pOusZB9zPPo2bcZ9Y9fmt5HqutDkEAAIE719zru3/OIEDnsMsl7I4A0zNV4HgMPsP5wRDw8QUmZwcTIA7VUaKULhYAgAQwDW+q5evsX+sKLXcMsPh3AIDz43i5OIwjNCxgKojzxADEdTTBRG3D85wW47cYe5Qtcv6aeWUJyboRDR8SANBEQVZ+yzsAyRd8EPq5nfWTvSUGeJ6vYpL0dwAAPEeb/0ovk6QuqzNbrGqs4QkA0Bnj+5ffy/mgUoTjUjsTK1ij/2JtMMM2RU8ctEslfuVoEaqqaJdaIYF6CWtmYqvryZonAOAxI/qef6ocqyjP7BtvZoM7PkP7KvGyTUxnzkLACx4E9CYBAMW+5ixvGf+VTFh7ZoEEUklbMv8k9ML1M6nvLABXzjvbO5YUUdfKQyqGw5QK3mC2VUwGO1oAeu4frBJNLdE1kNSkVCIw7WQAQGERJwFKgSs8Pu1mlZGoRs1DhJnTbPcjgjewQB8kUZWYcFlythIAGQgjIBM1WlTOxnD4cfO5dyHZ/xzmItqGtXPbeMhDYGaiXNQ+1KkvAI1oAxReZwRtPuRm3zfoybkou0gxz/4fAwDcUANip9nuFgV+MsjOuJQ9ZmpToJANAGo+QOvJxzXsbESSjdjWpMdRakNMRG0620GSga05gyVjZ2BLttyy6giAXPZWJmEKkJ/FqleZ5dhMJFaqcOFCvziNPFyY8s9pcljgf9ghW5lFkWvWKoGLAk4DAF53Zf5pY8TaEtCrkTgEAE245MNEbBf+nztksF7BEPhQzoEjQNm6SmoEcQK/34koRUkHVwGNjTSEpK4zz6ANxhIAmCUAZJuYF6Ds10GXLX0K5qQQnQ3FybOyPdOvAQBk/dzTrUNJ6zJsYD5XSo68JzC8ESIuZqxToARlfcwtQHpoTszcW8OOGDMCMByIak3PSFjw75m4cKmJqfPbeP+bdvfn08EPNkIHPgHA8TwO1gDUuF8HeRqN3dzYOU8si9omdTbgA6GUlM8ANgNrEwEe58P+/DheL4409OH51gb4aN1FyT7XQ5javA/KFiyjtimKKdfiuWioTKyEnbw4KOE5blZblcAM2HMuZv8RsHsGRBhWnjEWVRMA2Oq2l5uyP3Ne9ISwuhoAAFCCaWfF2wL+RdLh4CgABC2HOmnwmtwD0S/5eGEXSjoQSgwclgDaJyRRjhvs7AjbJRCgNl8zQjMLKrV+ecD4bOAmImgxM2zqP/qNMACJS+g2of28Ac4FS2Y25G3BP4kBh2IxcCcIWgtnPUA0B0nvdWXDAAAiFtT4G0UiDt61OHp9hxbOXXT9yf7MaFOJwp7IMfS6MzM6OSUzrz7ITKfrfcHTdCfZ+QzMPEmY/YgO80hcXCu9q53x23ULdQ53knADqCXCXv9+iDkkibbTUmgqZ5YAEvht4mD0bNWVW1PsFOcBHFxMqL+yhow2xdlp3TdQBF1sbmkivzok/UzmMBwvSP9sNAD0cTCC7cGysuyuJPUwkELa9BAQ4/FJAABe1Dnw6+DPJmTGK3h7PSq3eotTCkgUSS3QvxcwFGENt1sybd8DLvbWYyzmSYcthmHo/VUGUH0YRh4y4wj4CGdDlG0aTvVE31e3e4YCTZmIWdB14Hd5QsSgSFGSoK5fiwFQCaB3mAidK3AzOAKAo9eeiuuIx9KdcG0vrfYxhhb3PfPBPGKN4fCT93hqkXljgnV3afAgX6/Gl+ADsFiMv/jjb7BmCbMSdEvYM4Z0eY3rhUjTnQT9+eO/3dBW7UsCAO36DUyZaaWVNkyY+Y4TE5BsylRXYtyCDhWtLdirBghkjbDNa2UA4EFUHG6HkgRKAtDXWJAYvxCddZ7fjhKQA68SzQR/nCeKkgz6aPE7QOWvMlqEfnh+65stDa0kDM6AKAFT3iMbafEZ0WDGDBO6Bk6P4w1G+iRbzBHLhTl1KcneuAfS9mVgDeAWcV2AYBg9Lf84o8rVD8LDlDPxfbu5VaDDfYmGqwIm2pzdhgiqPwyNjYjwTG9xvtu6Gmst/eoRGxfiSgZvsxsZsqn9UgF2PvN+3vTgnyBZQj2XARgGDEjmGlQvPkpoBT4clPM6VOGbAZjiaLcZ2n1QK9MMbpG4pt0LqGvf0ZHQ9zBgk7oUrLEMq+OURYvIMS56LwD8TwUA3a8Dr4uuF+2HafddNHhKMT6lUjjka7xY3/Hki1KxZ3ZEHBYr0Ims1TNmjWcaQrCuFRtK193jmgYGIJlbz5pD+WmGiEBHqF9jLj5AvDYPYS94JVjWC0Bk6GlIRG48IuUwF7FDxFVEss6+eFZbuLhABpLaUGZOk9JRJrY/7k1PijrTXIG05Uw6P/UXegmA1sIYSShoqdA3y9E2kI4H1XbfRv0HCU4RYASNWiwEAFZN+6ypGtysNnw8cBY9ZxYgNdFoAK5LAPEB6Id/ghWZUMb/y2E2OvmcVvm/s8GrRldKcjsOtGl2HQwwEKdkEIbHvtoavIIDTQCAnuosAxgA4JDp8nMuNWWE6Yjg5DYH+MpUu04kwb59Hq7PAGUDOJYX0q9qcCOQ59XswC8A4JZaAFYITavup59/2/1E0NfQGX2PRoJuaRDfZUx08zLAOycDxIKGrgf78Ytf/l1e1l/822+O8xGta2IAou9DBhkGYAO7vVaa6Ae1MktQEK7rmopUbVV/Ii5Ll0IXqvH6WgKSoFlsk73kGfgdQDmX3lcUJEVxp42vBADg/CnVPER/hhXOsuf9x5mCTwcBXj7jLB8q63tA3Z81fvX50+wnFDEC92at3v82dCvEK4OvnSVxlkUozLvDscGn8ea0Jx2fNY+SVGhc3DN1XajVIgJYgF+UGnIuBjATANCK1jbtfg60Rre3v5hM8wgInNsb5Zku33KojXUvWONhcCRim2Ua3uPFcmxRdrE2JFqTDO8hC2IvhICHKn96v5woYtZ+ynOfAV4CzuvzsdagWxXJ8MTi2z/vxmJSZFVS6AxQGD20xJH1EVBiGb/ASLDpLOF+DJDYUZVhPjMOrDvAc6Yjp9GASjjSAOg9OPdJDJjPlGsgpChR3Pxks13mkOxFJQDXKsrBNu36xZwm+8dPP8NwbLsVVQtfhjkYAOCGlJdwc1zTg3LAfvQoS6O4LPguFkvdSWpsHb584ExgZruIbIXtIWBaXnSfRCoUAlHxDdtPUH6rcQ9xm9aQEDgHcEiF3dXV1wCAQTS2m0Vu6HBI/Rgvgz5VonsvZtxnUo7OOEg5ugSQPlCwIpx2RfQfSZoPxZg88BrVx94D9gUF5PvRF0Wvj1n2UQhasdbgLffSAC4e3TmUssk0K+GTRYDVx+sDff7+bLvM5iukHTrMgTQ19aop9ulW1mVEZNe/85zMPHrXIBl0LGrEKFICAJd4aBLjQAEWIAyAirxaW3FzZM0PJY6yjZ5MDjddhlVVvd9GK4ZzAl942Udlml4PAgaTgcI+0B+zEY0hw5oigJWUwX8APuVHHqDH509rU9SfEag1IMbyCw4eydhtfE7ZqOoFS8RpAABnsd/68u+IATAAwGtqgqT3HwAUDUTUTz9dxHSJfT1yHKwPrzoc5yemxsifvj6Phv0oSKHL4XpN5jDEugFtzsDWyjMqfbU3qZq3RYRgAND25xIA91m6T8hEWad0BgBA7Z1cr5+bMsDMfnnY7dPaXU5/Uvk7GNZ+FrjM/lNfvQ2Y3DJcjKb3B+7cHraDXiL8XDZLYnmUj8NtanbBY4LjoUPIOFcQnEUwC+tnDqORHz3WOstEFG6DubCRka6ezMPAsDYzpOwcQeLCEdlicxyZSgMQR9GszWgAsiZ6/b9KpTn3udathPc+4WiXDBNqa4trGJ/LwuTrMoBKiyoVCwCoDs+9Y3Aufxh3pWX4lypNAtC4NwexQXokOtPSriv2ZMLHjwV/JxM89wIAKJ5Urp324SQdJBtaS7ZkaBPOZknnXuo8n103PfvXtcgISedcEwEaUGCVQvhOoKGRRbY3WIzFk3HDj6b8NBmNF3VqhhhW4T7PuO/lIgMA6FsdSjPZlgUf6p3XpuDCTe3cu5cDLS4O2NnrK20Rsjq5ZEmRzRKfqDQsjPV6vEF/rhNO+m7j1rMVy1a4fqi8bt/LZCikF1la7eyDa/K+J5rfzeO3XAtBo+rA10HDwKJoIDdB0KnYSGnNSwZV2lQdFrz/G/z+RHj9cMV/RwiTv78AABc9rKH7LgFA9wHgLWg+ANwEBgApqwSJX4OOvjjzGrlsVWIUuHh92WAO4FG/m62vQKCNI+FO2u3U22CNhwMYg6g1AxQ0YfY6aGtkUeldqRajBYVJDDKE3JnUpZY+Mh7ONhCaIGJMBq7KlxYnmZcY31R/jPZK2viU9Z1sg7uuCYsKaMryQaUnaPb7r8PlPHbs057GV5Ql0blLAKCGoZBmRZBWxs7M0FWH9MVT/e9RqwFb5eSYeRjrdQ0D+st/+03S/7hHZcDEez87QtBD3F0O8xlyOKKPux/goTJzipYRVLop2khXlA41uRL7xR05RkIpZ7ANkEPPRLNqnemg530VWphjvk3nYd0DAOAmVd0/SYvLUcvT49gmgFotnRqw6Hz4MGDYkUoC7IawIjwJV7JcnrklQpaoJIc3ghm7OShIbpMxufbcnpnP5JHkKUlQi8Dgr1InR/W6ZRLlmy3AjVkG3B9OolulG0RrmSUzBH+CALFHBADQCHCuvbujqAPRjpKmyWC06GslWfqsKc2Q/C5QSMARx9EqE5mdNQBQMiVY6IbYKQw2ayIAYEdTM4AB0xdnk8u3YUSLYTTIAbhNWYrDkoxpeA+wR/eadVKJV+3FJJXpbJgluUsgoISRn9udQzEWqcycZQ/NhiATQr3gtI1OifoaAGiPfTIAIL47Ht2hrv1BGEvBom4xAABAW+KXnQnAADzhjyFTwvdOuzjUaSFQ0CTYFApDF2rDCrLY9m7OQrQ1ZOqtoZ04FSt1dB/oVO4K6pRWnnRZtMEei0may65JMP8hAFiuxgFoGJuzU02ovdrE5GH3YCkFpTK10EjH4UPBCMevbbJW7EYyabIUUtJKRS36PxQ+qUYKURX4qAFAB4D7yPUyrnfVY/DCh75ieWnPOwGWQFky8CxQnXd9Mc5ZDsoUk2zqCnHvqeOwojYlBf4YQVK4sP7Ol//d3y/Bn8Y2mWzqQ1YvN+tZAZbpSWebNzUc6E+Vyxt1Em5j6qNDQ5MTpDQNgNzA5MiG+r98xHTQ5RmQIUKpJgEjB76/h5EA+IbLxCndLnmG/vjcgFbGCczlqatVCX82LnHx/UsdPAH1BGz6ebxmTHXwOTwOvAXZeOBrrTLT8X6TjakyDBxsuEcqe2Du+MbiR5XMyECFxfBBrIRyMb7kNkAAAABquWJ2U665T4r+d5raMz1c2YF9zi4BFP3aapoxzmG3kVmWCLag3/FnodaFCQTa9eQnUEDfWaz256WKHEBJJXN5PSgBaIHDVCm1XD4Ulf2p1/75FgyD9mCGNSXDxv9OsC2HvwAPBzPUvOmeZ+OtdJmotGx/dhpLCbjlnNNapSWr1aWODCYo6O1BahzT3hz8PWUQewDXCGZ0+XgceIloJPq5CWBwc3MjQO5sGAEFIIBlH1gRkymdwlTe46bBgbak2OUGcMh0AOCyFOkExlS+BNpiFmF1zIDndtckgmwhJ8OzLROjnDqJRTxO7SuTfXRxMpnNIeZr+hPtQ8UoKf+tkjco4P5wsgoGwHpzAUVrEwLQUWbk3WlupdxGZhS0riIin0Lh0HoE8E2HldJj/i4tnAHOF0zKFfX/sbMfn+30aGZc2hLh34pGBMqdAdCTYgngKQEAS2QNwQUdRqTWp5GxR9OUF+M3HiDbqOYNFVMe21zVyCXWUvAPC5CpUwhOdfgwS/DUqPRzu2aaKcD4dwAA1gKBXrlBtFkKYEgbxUWHTLE4dostQl/RY+zoVjDevNye6Tsg9kJ1M6wQKouDiOk01Yx8VNLXBC4bASk8mV6UC7iDlQxpeD9b20cCfRZE3wy9VTPgina5bVeEgsxfBQAwSwq6zqYqZ7H+Cp8c/PsG5XWxZckZVkCQW6zysxVsfbjrbPDz4zUl0/Df5fCxYI6b1zU0lYwkAOQhhmA6iZ3aiDIz0XMprUfU/Ow+0YpARnUEWEydsTFhCdYpacmQZAKAfD6KzNoBWn9vqlFe5j6QLMpiCQO1d8+OD4XOrUswNBmASwAgQyDWKu10FgAADQBpX2tmmN0w85MKPFeP/VgA4I+/YfqwmftYg1CZPE//S5qyMjA6zakul1ptTF4SbAk43VOeOkf3Mmd7GkCAbXaT7QMESNSJYUZzfQZkRQSLCYIBAITpycTbWFWtIeeb0SfQW+A07lC+ycAeixZLCc4ardrCuN59b7I2tA6bha7ZNJ4PLu3JRvlIAMAvmkuFMcPJa58UU7j8qDRGAijRcY7f0HTBAAEnDbDpHaex6VbVTGbkaAmAgNKQAof0OmIDoGUQANjXFNaZYKUkzAwy0ygNHpVNdpHmPDfD5OV8JYCN850Nr8AvaA8rRw19nX1zzYAm6NV50kA2g699WPKeYhXzvGdJtyjzluyyXGYRavQnbHttokSCMDKQakkMqM7rUVzazxmeX/JaDjDhIw1I9f3LnqwuguicLrocKlz7GV4Kg/n5IXJkYjW1MYE7+CWZ34mF5+fydl48Wz47y+REbXCTAhEgEOoTBa1fngeg2i7U+rYZazEArXhSaA0Uvz8wgjO+VKM3d0lKxIeqqdr8U0rj/J4ZJNYASPAlqnS7vuHNpU0kMip+idZldlGrX/xLz2ZVAsAB0BHwBAG4A0d4befodx01h34QpgkSIVm8YY2zlNhGvu+xgVQYiROcphld1lX7ou8b4jI0m/q8kIh4pzvbwc+z3aQYi2nDzPcIACkRiN5hHv6TbXjbNTG4YwE6G87vhUZnbpDDux3iVWTDi8KIx3U7BusGAEjJeyhN6qtE0O4A4HP3LZ9CGSF2lRF0OE1kLOozkh5q+JcYRjRv2PVnr33hKYGdieE6XmtzcUhlymnFNKAEII+LsGi4TtVicQhaK+kHK0MRrGv8TrpHkr3ZAtjBX9cBMAMWD2KszQQAvK86/Fjbb4c27h8AAA6Cb/3Rv5eFaetCScY/15oG+PTH1/c3NdxXQi1Lkvi5j/vDzLbSGeR2LbwxrFRJKxsoKE65rXahccZtOdf+VV3Vs0O4/wXSZU1uWX0DJp0iDmXL0Er3uZxBsxuD7oem0yaTMoEQ7j8BHFXMocDsQUCNkEqQfNYo2xz3rK+nNENNA89HtQmm/MSlw2FkAgCyh4AAEO3OYjrJUPgHV22ccAkkrTMBAMikULYGworWsx0Ox4POSjOl2SP9O2N+Ml/RebrHXk88tzzMKOd1n5mR0dE585kAmglQsVZeHHm+18EfH1EqercW+2yabYRNYRVvBzOQycxT/iFAIACPv4xcWunXYtM4JvpgJZ0scY95yBfLMM0SW/tDw+ii+FfJRPEkVQ4+Jp+D7uHRiOgqXXa2za9qoKHY0RjVxvzy2TQAIBFgdErhynA8gcGJyMRePHjd58sX5/MJhzecpvRGUWiKLhIvzmOGAVV+ZXpj1TTgo36zcB9ptUbVacYrpGug2/OYobMNQlePh4MNYCvCKoUnoAopT0pK7S7a36KLl+MObSxWbuL1AwBAD2tskTsCuJu11AoE0Ap3fVEC4L9bHIn/Fk7WcmVtFpaj0EVQ/aksIkFGKyn0gzssUgKgr71qMYXrXE7oAr158E5l7D8GAsQozM/FT9kCWlrAeB+uDSY84Kh70V+//3VA7EAAB/UJ88J7dGhrhHUxiyrr95zZi4JTbTXdGZWte3PhV3PYlwAAIABJREFU2wbzyl3r7QKa1GjD1Zgc97vPjNHVTVNjAgQ5rLjqV1uVi5pFcT5z1skFLdc+Kw+2vBgpWQXd3lrKEltQradrck9cCY504dJEaCqegEMOv2QfXNVzeAEbfBBMkP3HBpiAzNcZDUAFyPN5fPErv8dV82df+xOWAMmUWMkfAFCsHLLPNio1mZZKgxoIxtw4mXVKMT6QKUIsnY/PDrfxAniBweE+RYnAzovc5waCZACuQGnoZQI4K/Ij1oq3RLoCEsAiEsvBLKr7PB5tNU5GzWeYfNWl/mKJIQ6IFldx3brnn86A7DrSWYP7gTOCQuE1jKCk3TgCALgEINttfaGUU6yGuXZZLwsEcNooDvAYSzmbYxDh2WO3yi5EppOgdkaEaGWVjLINWxkFAAR/PrkEkHvPHXVlxoW/okjXs0R4XluwWWI8t91W8I/1taN+tF0fW+duIsJciX5ukT20a2k905yArQShwN88Vqy5Ipz2rA/uKc9u6AxAsn0mT040k8ClfBemfLVUv3+VG/FfVUJZyGeHTykeNRHjJRG8TEpzH8Q44bUVvHviOveDSwD4C48WFtyYkBkAoLqTqpPEAIAuU+MRneRVZ9XvmmKi8liUq0JXjinP/16sxu3ytpyMsoFcgCGgQA0oAECLoPVM8308DMQ1IX04B3qKf+Z78qEWwKd8bNwwgGteNPuqyTQgc5/Cw6nqnOGNNxQMxkK/n1s2g7+CiOr/fhgQH2438pNn7etUKlz+MFNSt7VIOcRzOFPiSGGnllyitpnh5eH3Ay8HU9doTCpa6s4CAM5ERDnrEwWtX3i4e0Hh+dDpygxAD3x90VUW3Gq4ofFPxz1FSBebNAs2qDQiHps6pXygJFU1KjOUDoNVtBmb5QQAgU4xA+K9JQk6yzRC1sHXosAE0Gbgz3sR1K025eIXEFAZrg+bTv11+pugilbGcx54Obn576jEVnpXyTXbsoxRsjYnAEj2f2nLnCx0jucOm4EsD5myauZxAuSzbAwAP4MFZAQA5/P45lf/HYcJqRXUrZyGR/N5SqDIGnibRa5ZE5wS45JEYK0PKws5cyYgoHb6noEZbbwsEXqACjoGrPmJLodaHwNA7gXhJFdz4WMSJ1OJS+J1UHu0ARPuCPfXCyBpWqGGxRhECynb+0EZYfQoOhrbfQXreIwwUBohtsU6+AMA8NxE/z0ss6GXYDugjZvKqtgCLhz2FhJTYwOGAaCIcwekecLxztIXSjtoJ4MIs7NcKQFE5+BBQmu3RYqBgogWg4swSlgI9poBCFBSNHBS0bw4AsYFQqwHQ/DHfAd3bLAEYG8E7lmIDnH77ADKM8Qnb09y+lnXhX/EIAaP6VIp9sAgU0RFzJ9ioVw/pc4Bl3S0p6L81yHEwVGd7vf5rdKAAE88A3j+28RJItX5HHWkLuggGXK8yiHm072UK8vvIPqfCgDAAPG9mKl3C8p5omS0uizQ3YX3fPkOlHs8PumS1RzgqBi0CxWn3vGXFAYvbjACMABAPcYZYPNGOawpOLEOgAtAzBYK5mIAFP1E0RqtSTEbcGI0Z5SHHwd9v30cHGkqhLwwxSRqWIpZqawj8plXqHxrsxDFOOtezin5ABVIQthgQyP7z0AZ+hSAwnPmVwDAfV3aVFJVo50lWXiVFEDnpXPhLfaPWfCV/aVXtWrRAgDiNqyMjtFGAwCpmSfAZVORurYI6TrrzX26BiDJANUzDydHqZtnluSFZ1QcINFbBCM66wAg9JUQrD4PvgPBalWYjbKpDQ9b6AfO3ph01NOdncUq1TB5Hz2go7JLriP58etxXfoshNZmDbTV5Xho+P6zzZQAShkr7gPHe1Z7rRRdjMUOMmIH3QrlFqNsVUYPuoKxOFUHUWhb+eXHziNshgAAXfvsNZ82VlwmRaRpPTIo/s3f/50LAJASgLo4PEa4Norr0c6KLzIwBDgMFbWldlgH0a16gsnSBNwb0KByfzkeAQKQZMBi93AcI8Y2FuYC0AgV2j76ot8eJVBlWGJz7M8BVsPDsLhqDLYIZH1QqsMDGhKp3gP6ROGGdVRgjKArpS5qKw7IohFM8Ww1tZIsAFWuLL46oJj1o3GaW9bcjsozl5MkNfiIpQC3cXIokadI0kuEw6HE1aYNVvsaHIqxpYF0B7s8J9m15PHtSJLYRqupeqS4L0qgl5MFCwBUVhbrq9kxxvfzaFvNF3EJDtcK3YO1X8yCM5rYw67QwRKmkHHmqktpttFaO9Szfwub+/mYIo3cENP2G3DnAV7tPdKCyz1ulrdrADjrhSUrAd4wPwK2iJ3YfyrzZqyPSp9S48MpV69n4y+XpXuSwiXTWiFzH/oZnHO0khMnyhoHbmDL3lXN2NCSDxOajpl4SZzH4sXq3fPijOxfAKDTnch6RbHG4XyuMAYbB2hYGK7PaNOZVoa56FDP2JS9BIDbkYEUpE6MIPtAkgjFeFQ2UJB6Tt5jfRpje4Sbl+qm2CRYYJ7kaVMgtVsEACSbzaGLDPOy7pUAlFs4A8qk9zR4CNtxDVRfBuJ+yg0AyJ9aB5JiRPgEPcHU1D5Gz/s+pw2wNkbVjxwQK/zrIOF1eXMRgVs1D9ovGVxH1awLNgr3mmrKYkybWKeA2VNPjwbboMalVvbcUtV6ToIOqU5Opd/WToYW2dUG9s/iYMxayncubQOA1dABgmNGOZFgKkGDDUIIAHiw2w42FLMFlB0ABHRdA4CaYBkFseQL7CDgnqCrmOd7XwEAghrfkBKpXeguJIZM8J+lANHvHQBI3TIr9ZKGqVsnTnnpS679XxmzGDIAALzmN/7wT8YGolb/oOqN04NA4E+4nF+glVsQJ15ZaZZ8fBO4xiLEWizYnfAxQJBkA9MQV+uxR1aFqYnIlmCdi84QBxEwGzxvrgCA9o1Kgby2ZrKFZADiYs1isBFM0fcRXogh3J0O/N1qL6zg5UCYCNHm1IO2liMgrkFTHyWuwtkGnZOdQ1kWCDdr7YnTNZa7oimygp01fAMAjR72LBMKSeUsifubNlhl8F4MxaJZ/FqUtzNi8dQKxmR1ZfwkT4WPMwB9efL+V6HbgrLynXEJFM/MY4z57MjO4WcFy1kZDYHC2c1inNSFNgH4JwGAZP79O64L5kydocNi4F43AECHDPc0g3A6aJSwhInT+jaDhUy/aQC4xlZo8dU6vLy+x7FmCUDTHqM9EoPkvWP9jEoA7lbxd3PhZj99fl+VaqMD+CQAcHuzEUMVq3EyaPPzJM4pKXKygyXzbPPijMC1oghFvLooNi0wLhBONUovbVor8pKS2S9OEi6pIq4/ydjwodebDZFmdQFwkwTRI3t3daVNJAuFg9eSEcykdRL88cDWZwGADYoByBSQrcValQIxBW8q+X2QXlLVKgFkA+TqZwVF1K2GN8gTW1PHJgBYwMmsFPHyARBVqLuBDBatNAooEpKQjvc9iDESryt+BP6QWMjJQClAoaI7fIQAgIcVXxzMYXNUipHd855jZXut14skB8iVwKTWg0VDaIeLIh2vLzMXZA8J/thUUyxWOg6KZFqNMV0CzsChASA6TltO6pZXuoYCShX9pB3AMBNS1DWnwQDAa1l6iMkqdMGmgOzsjmDwuhrHm/sf2k+1Vzv5gb52YCcAMMig7tasP8xaWAEIIvL1q5sm40F9HRRESvwXBiDUO6nHM+GzP4/vqTUN6Xzg4VulslkK0jrWnviNLwsAfPMP/4QdNRNoJ0OfPgBiaUSThkFKQMAhi2BHd0KIGrFXHWhjqbzdwmvPQJCe8gGqouzRh44y4f5hNw67PSfTZeofngV+X+eBwC1DalNSb2/utMftuSGA5c4MAwAFgOlRoVY8rZn7RznxKWhMGpdsPgV5VpJbq6K/gzWwJgOeIbIytSoAgCek8xPXimdW8dPjfJOZYY3Evx7sTTwCOBoXmSMNf+AzgfsGMZcYQ4B5jva2CyO1W8UC2inU+5n7yudnaHtemzU47FLxwR0mNOcfw0LWt0FYAa0GALguOMBoTm3kSCqzqNHnmN9V8HcZVQFa95iBvNz0tM8uEg47wCbBwVMEAKguDdtp85ILAOB8d3DnsayySRKxmRgKSJHqd7cOj3AmVJiLobH3BE/s7ID24TQYCuwgSyZFNK+Of9wPO8GKUZfx3YWI0tdW/gXNEfE6Vk32Pfv6PJ7c3bqsMX0IMrODJdKUMy5l/GOxwTAgWGFCKeqaMQOKfZ1j1hD1bDI5bn4/qAUo+LP6OEO7dnqb9yDGB/zuNgSL1EjRUMQyD9WeoeO94gSXARehqrPobrC1+Xxn1pfsL5Q7HmiGZwRA8DfYtqe2HL2Cln4HMjRCqjY0wewp2pvzurV59Aqxe8UrbUAd+UGEQhQ+8JAhm5gw2MfhzAru1KoK9LSSROrenBbvNlVRXqZM/YnYkujMrmJnFA+5LwFkTXEfJqBbESsKtOyzxJLavJyKlpun873K36FVY/CUA6tbIfZML++Pg44bhhTd9FgnXQeAlQYYsx0pA5ASvqoZt3LwrPn6uTFIdEMiU3KiBg2KozTH53bwY03Tdbh+gEpLorUQi+Ki5jsTtEkbp1gAsGllNWskr2uYFUQGpww9sReDSHDmohyJnNG3Wdkqg2H/LccXwACMMf7yj745HmFFSwp/RgGKXUEbO7DxPiaImJlKQi1gFBEfgoCAmQBA/AHQPqupfOHXEwAITFBLPxwIANCWhQAbI6fOSEQZ8t84e/ceyfIjO+zms6qH1C65+jaCBViADBuQ9eDKuzND6S9Bhv7w2ssx92toSYowbMA2LAjizFD0riTrAcEGhBVkG4Y+jzXTlVmZaZxXRNzbNbOUm2hWT3dV5s3fI+LEiRMRfFLcycOBAIJNv4bOZAI7NOSqC53yO/cSgON/WS6cQ497gs99wuwDgAP0/b9KnwTMlamROsduX4NhNhRPG0TC9XP6nuj+x04RJ8+Hy/0AgKixAjC83ZczAgSvU/QOAACgjpGnJwPGS6e5J5kopyhegVWXkrkL3jjoAu3DNsqruWoLJYQI4hQRdwrH6RrvuaVFVc0yrrgieyoWMwl2tDVmesG2bgB6dWlUp0mKwHHDTF+neiX3h34n+hSmVfBZlDIWoFVVBISTirlw9sdUSlSxuW8ImyHR+as0Np9D9ylBqffSz300AM0ak41LypNNhry6wy6KntRpxbrq3ssu6+ehi3M2yl8zIVH+tn9VIy3eTwn8ioXjPQ/15Z8xkJqsRoCEPrFFh/vz2QBABgNUPSNlH6qmUD1j2aKeGDUgSIzyPD3g4CSESq4nB246f9LdXOlBz1I1KmHMWxQ4N9kUXkW19TklfkAGf9JVPgO1grq/w3E4Msc3UB52e20hSoEAQWr8LHP+bvRRG+gyNM1RGOIy5/C4RuZN6dQTHXrxczgYXKAPQuj+zEU0mtaaeGqi8+CJ/ynoWtAJDzT0qHxyLFCgAYyE83x8X0fjOqFA0GpkkmYm1dTEzpPrPz5Poqco9kH/p1pESnMBkrQXZjtk2/3Y/x6PxANRe5XIUnW3okjFesgJC8Qlf65oA/heGhB3nNyU2PDQ+7Okh4WixOTOuoSPSt7qKKiIMedSrJjV+76hSgEA5HapIZd1GgNEAZnWlw6HofVxLk++F8kNYERoes3bQoW6jMlg+2ZWwhyW3avoVhkHVowvR4rMurzP5LMAwHJY/tqPPuGa/9FPf7ncH+h0ZweQ8+FhRrhz0TskjN3S8azeRQkf5l+grSqdpZsw1Zz6jA3G9DZR4tTTuBwwKQ4AAI4nR3dRR+RoRZwoqpgXhTa4nMv9dFpuw/mTbYmgj2XSncZMlFW9CvboAwE1vNsgY+YAAD9YswIAqukOAEBkiz/z/BsACK8LoMG4q1lTQIDOrkT8KcVTIyekO56Ww3IAYDKjhmcjA8Ao/+q8v1Neps5j09pWmyGJbbSDNxcpR8cIfpbUKSV2Ass7NTwlCI5mQ4BF9jfpX70RjixAfwnpHIGLUNb9ka6hWaQwbNE/sEQ53TqTw2b6wBU1tiVhhamxCMtMRsTUuofwBTCqhbWDALdCFhAQAAiIyNLUBMWhpcN5k/23tRuaA81iSAVYQyIFNrURpZnTeWm2MRVqAQJpp55nDnAK61rCVN/RdDeE4HL+KmdvPzf/O5BHIOJ4FAAgTd0AgI6FqFKon5e0OikZ1WRq1G23HO+aP76meRrdzLr/gIq8NhWx0QAMx779QLUoM4TDQnCa17cDgOTZiw0Y5V6i8wQAjI3EAozmMxSAuPFPckCISumYMCnL+HpunE6oDoVoZeUqC735c/CCZthSSkfs/CvxOhZDGDCxoJTviEChriVSHgeP751Mw+gMNbPw6tQFGOF6X9WDSUxlym8FAOjMWiSEc0Fls8FS6HE2hrFxT196sS1NEWrdUkOnB+caZq3NRrB1qT93AQBTwHi9E+oAWCalPZR2xW7L+xgDOAGA9ltDWeKwk8wiCHBvAtKSRu1IZRGAGUDgbGOWe1VRVPlPgwDNr+jXa4rQgJkAQmsh4RDa+YZy7w2N2npHwa77cIC+BQCoyXHS89hPVAQvg4k8NUD+bvnBjz7lC//qp18KRlqEOynXnIGqHhk19aRFbXh4J9BY5vK63C523o6Qw2jheRkN75CzRl8K+G4BgCO0O2FEoE6/iPqOI2dEnjx/0lEFAA7L/vyk2R/+xTM0Q9Rxf3JHAy7gTF4xjpeaJ/1QwAaqCzQq3RH/fSdHPZTe2LUIr3lO4GDQN8QOBuuaWR8sevBsAuw8ZyC83pbTQxJqjnI2COA0UawpdDt2tDwjnuYYmzZFzpXKqvJSubjcYzFiXXMO1gIAABqmCQDYmGg4+kyzSwA2TTDuAdpxbwEA19EpF84TYEmj6u3D/AnsL6yqCgDAfY6jC6O1om/MtomWjyDSue1iANxKm820GvBQi5A5GjSMqdCS7UxkzLNYMhFpaxL9c42dHtDnkf5pRuwrABC7n/RqpdMkDC1dRPDZvFcF/usProDrFA8OB85MWYkR3Mb3TACQOj5rfQ5UDgAAkFnxsJUMewjtzXpfR8ahOKnipvBtRxYA/3sLACTqT1RY+SOtNzcb8e+6l50+TlIBofzjIMZ95k5BePJtDAAcUdIS2/QCIyeIjhKZJ5KwE+J7RlDnw4SNZw7uFTlAAYCoqHnwXeqmz6d0Ab8nbVJN3RqWV/5QiXD9rnpyi1dkwL0uZjQYEeMQoZWwxXaypFVMIYPG/9cerZy/b/KFeWUh9i0LUHbUbMYUS1aU5ROfCD1CvdB2XPN8JjvbpAOoLxklmAFeRNxvAIAV/WZx6HnR9L8JACpVQEvmaN+vVwY1z+U56ErTtHo5CFuGXbqN1Rkn8NotV4i+UAqUHPkGBIRRiGOabArXCmV0/EvfMnilIbzzZeDG8jv2MEowcnJGu5tSYHTeJehN+WxrDHAKVa++X377R5/y+3/1s1/SKXdfAZ2xALGZgivaMXSsS61gH6CIv2ImB5z3qwRQGeMrQK2YVd1EbjL8AQAw1D6l1LmwI6CYHvw6n58CsYt6rXuJEcH+99Rxxz7MtMW0GTOYwFLfD6DR/Z7+7MzVshZfmh5G/6w4icLdki9qeqaAzdopUsw6LWoAda+6fzXjEQBAekKNyFzeZhDAs+RccwAo7ya1AOogSlAKEePlYmPqMdcbAJDznomCtEPWI7GKk3ZcIDBOTWdAq8ZpdrGLI3WbVCjKFNmUaDh52Z3BAGRUrQ1K2VuYHHaC9bwO24noZ8RqWRuQgMpEhoKyPcu9kTrrFIBFrBSGS3NVKTSmmqNU1sMcmJKRjcyvagDlslf+m/VCMrFhrAXUtgCgzqDtd1VAOXhKWlEsbtv2CbxKlzHYLDErerfY33XCoE96vq9YM9qvFPLzdRC63KGhJgAIxZd8k7rE9SZS4ch8kawTUCryfRrnaHGOS7UUsek1mQawfSsAEChItSTKKGx0EhmP6HkCgOnAdcgQ/bgO0p9d79sLAQpnCwDqQOPimaJVY6LkR0z/Gu0FRXPzLcZjhzULFNN3Zz5rDNKMqkqdX/kwRXtxHuUo3cQjn3Ee0MkCAABgHvo24HFmQikMH+4tBKBoE9MOKVbq/W/FkvNtafDk2miR9hagIQd1gjhJ9Dyi9YwCDQBgHtlDMnh2LMBKjpgi6bWF7s5yTgHgn/O5CwR44hb6QAAApNthGACu/2ByAigSPfHf8TwAgAaRUwOwBQBiAbolNAVVh93ynlFtRy7c77oAEgYmKpASubUB9PlwCAYANNLIobtsyBhHRtAAgBE+6swRkaMAFyk4fA4uohvDuAkKjTSHt4gq1Yjs/fLXzQB8CQZgpxROGS3/MWc5e1N5WEcpBARgD48HNrhBvhwAAHMwRJG7K1r6IBg+UbiG5wMLgPPzUPkiIQL7FmjkLu86HNQJIkCBl6SCsIdqBoPmR+dIUwo0BMhO3QId6bgpZC4QBR4NpJ3WS1QvVbWjRGsz+Lnu2VMXfZmtoI6Cr+FIM2JNk1zq5aN9kxBNDGJy3mkkU2LAtB9OepTgD1oKTEH1aN7HY/n6/dc1yTCprhSKJj/fwkh1KCSIYMkoPg8EgYmOkwrSIUj+nXaRRQg6DTobcoIo4VTjpMyU0EkKAJA5TqfD9WjfLoWzAHrYGJYW5hxHZ9A4mWLSCQC6W6VLWcfsCtkPR+xUDTSNCSDq61sxWSTDtQhDRlgOlSjd53TTBG9CigRdHTB59LJTmSiNb7dsSx/MHGbWDn8CgJXNnFUMQ8ydlEOCmAjIvbcgG5Wtp1H3rGK2RcUF88Q7UthDHMWHMEKFsXq9uA7XedrYvjj71PyHOuXRGgCApVkjQo4hykLPD7EFAFJdfzsDMAFAGblBybBuOzniYdxiPCiCq8igtQopB9GdWLvgKVhLaV4ARoRVdTGQo6/OY+kiNzPjvkB5BhvKXB4AgDUF4slyjgTkfLTTcd61xmjVClwYHYkj5og1tVX+bKH/8zpew9PTqfLzMH4pNwyY4jAMAwDODnB5EMt5WPZk4eQ0dH7tRBkxOgF3WXuKLJkC6MoMiqOGyCf6DdKnNpzUqnCOwWPZecz0igEYlL3KhYYGYZSb3QwAMt8h9KVYjyIfWhMQ3UGOC9tip+8FITZTAGEA0nRmyoWYxR8pAJRBegV9l6UbUbJI/y9WTzcdt/V3P/sh//zFzz5nVM5IK5FGAIAPyYxEAoqklpcTQBkhHQjq1j3/QmJYsSmKIFUGKSdpuh2UOADETTXw24gyIq0Dpynq2bMPrMbBxLvDiXvPj2txrpxV+gG48Ymdf4RzOdMFACjWU6VQN2bynSEycbfKlAICCLCJDRiYpPtcrsncP9a7R9VWiogVEDLdoqNF1zGYMrDmDAQ3BEoaMQp5AVop6HOE3r9/L52AU3YKtlKqt2O3P50DrwvvAdKaGBcMAAk2VwAg6nitTxT4jjgzMMvOP1YPgL9SAO6qp3gyZ0SWLpoJAsfQC9QQuD8CF6Uny8Y3qZGWwZ+RdVJwVdZmw4DRusL9aN7ULjIMgNVgPI/5hTbacUlx+OmFge+CzdiWkRerQDGwX2kwf/rEcgvUfzjEaW2KYcF+WS74/LPqwC+Xl00aIz64gsxVjr8+zge9NmLDyWJ6EiSTJgcRhz4aQntcFjIre0Z2OCikua1QZ6nRFLrdl+Xl5eqaxy65C/3GV2f+TxvIjbRhyqofkMcf+cW3HH4QzJbCl7huTYJsGYCkNqaLXuUCA2hCfYY29n9TJLf5NSP9CEHy+lKsy2ngd3LaVUkwoBsNpQFAq18lTkyU7avbUfqqEQqUy31Zjc8r98/14sFsADATASyZpEYnVHHvTwBcNABb+p+rjn07wRh1rbqcb0cPBDzME2rqlvSGyiHTcetwqAQouegBqFSG2sNmaI9D67GCAzqQw3LwVL4wAOq46HKgMnrdCYu5bTh/GJ0M7jDLlWiMUWKm2VkgqzsikAwG4OWg9tZ1Ns0shAnY0oPFpNlgQ4Gul3Q6BD014PD4TKq4kUPvuI6sgkWAxzFNTWBPzkyVKlpwGkrvM1bsd1AFsFuWz3/2xQoAZI9tcXXqE5XZcCvyN1OGtWelR8q4jEVHJIdZCNEs4DCyLz4NkYeJ3Q90pFhXlrjhrLh6SM7uWNmxaEDwDACWqLABAES0GPsSmpxO0uJdUq3QFzBH73QOgB0ZALcidl8BvY6iS7ZkTuqMjdzVZCXlXmx6M/C3HL9nNmjxuCCqN++59fF/6hLoQWpmxuD851RM6qvSihhPZmbWQTWHKAUA8G74c3CtDAS097wMlUZgbTvvIAJZlbWVQK5yyaMpm1NoenZZu+wZ9RMu5Q1rVf0FDAbkWpKQTGVABL0CQAEA0szoXKWOXwGZey0MXxK6Xu8rHU1NYloFbh/S//hO+B79anYD7Ai1ILY7/Jx0oO6MO6Zshg2Ji1jddwOAfodukMWfA8OZSbNDvV+fIKDco5dXni5rAO2D/5c13vZKILh1GbfKZR/L7t/d/t30iR84uf/4N/48AcDr9UrjBLTIchUrpVWzvlvev79o5HoORcorLMqKOrtQjg8pl5wjOVWFMCnGrcOv/x7gQcYO8wg2KsjeS22rtQ3zw5agpZmg1efPhk1nUxu8eVZ1MtRBjvNXFCpDpnagrn5IGaQjazi/AxjYtLEc9LiEQT0ONmmIABwZKrAzEH75CFMApZWJQ1JfglYJTxqJz8xytiDsrpgQhZ76fEezXi+mXhKlI4edPJ3pQH5c13unJjVRQtgmGHAAADHQPY56jqLmBUWEa1FhgFvOg6KnVwKA9GYIA5AOi8l5RswZIwmHQFHiBABvaAAmAIgGwCopAoDXEwbaiMQT4EoL6Kb6cyRXwNOVDpcLBhKnIYsYADp+WWyVR8klVg8AMmY2bucz6oA7zVDDTuwU8bl592oIy04AYFmWL/7e5xx2xecKAOaxclfEMH0hGSKkAAAgAElEQVQj7cMoxrlIQAs4EEKMsGpaiPp9Pp9UkuhIS6VYyrnvb8vy9ODuqWkX+4WAklfgIGeuaX8cgGMjhmcFA4DUT8qAK+VjipvnwfXm7EOSQWEczqP7Sebm6IZOadKS7niuPiA7QbGwO6zha8ZaexpqBkFx6Wb+x//NbnhOtbWdU3Qoh61piOymZ1tL5RVsI/YvANq9SCaLSJFdiREzKEtfSYx4mBvnXeBkeX0AAGjTMcvBde0sT7uhYdgkpbO3SdMOU5kRvxb4rYV+s3psRNmzHwtTmOCBRivtEs3qXIV1yjAtASpXBMmVVfnfGgSY+6Ry3/Q/dRmjuZ0BgGxlp4CxNgIBYppy9jgaOk3P4khTajx8yRb0Z8UCnFMJgUvMc+9eKmK99d2537QCAwAkQNYdtX12klAWA629D8ufXP/PD3z6/Is/FQD8R9/5czTyEPfooIxWoyUnw7/rMivXOBrNuMsdjCVRd3ooGygQ3cN4vEoDkJKgLQOQKExUrKO6GExEAq57T1QutzioeoYapr9GWUjlcsBwWNgUanMCkJQhMvIZ31cGDxfNJWLqz+3oq5TxYAFw8WSI+QmcnyYiZumU0zAGNCqd6Xy5KCyDVEeOaXCz3ADQet2FsnUEFYXigneddx0+Gie35syzuqEKjUecQIUrfm4fTuazC9g0vMo6ZX0aeVrZ7lMIu8VhUodTGbjkqHiIXTUhFNcakaKq7azhQIv5cFQyKyU0z7wrOwIAkgJIFQnZJFx4n22N/1UJph6AN1EtWU0xs+vkabdcqfx24xLn45KmSNtjXUyVmaU9sZC5OjSKjNOoTNHn2kcIxbTSLjmyFiDH4en5Ixl2P39AI+4kzmNEsGnvDYPz8X/7Q36WL37+xfKw91LApXpsdfVzV8uUoI9ueTrCEmiB/8ksAZ05tyN1xHZiPwHd01CgHEcLZu36WHZXlPKqxTbHd8NZhwEA/epuhGVjxkwB9J3/M+cnpnEU8QJ4Wg/iFs8UzI0JdEkDCGzcljs0NH3dzBynZM4lgGZnIgYUXS/x5eGm9s/4JQFsGButERqHiRH0M9rCiyXVsBMGg06N8ZhF1+TGVAFnXF/vUwIuBUB63k5VudtfAiamDg5MBUXkfTxoeiTAWUCjzqwoefYpKE+mD1jMfbRa2K9EsEPLA0aCJaoEizgnThgNFbzsb6p1TJMbOBLgUR4DpkeOWEBeyfHojbSuK7xZYloqlXb75XRSlUHKMiPQyWchg2KWIkFWtcM205RGQ5rgORqB2bdUsDXYsuxZBQVlleWk9V6adid9QoNo7rN9ahqRYR1Xttt3dM6Cwc9h3fEzf/Lyb78dAJz2IK9UuhJ6RefIxtJRAWpSaRixmM5PJQLED17ZstLd7ZLLT17FzpjiHnexC1LnplJU2CMry4mPvgArAGC5RARt+HnV7favCQByKUPZJp8S54hFhyFaOfYYQjyDhTiKWi2IXKmgSdZSDMI6cTfnmCCgnAZ7xne0TJ0FLq8BAOmv1KCb+q3TXXn/3h+CGkJATHSUQEfNJJT/mnc3fcXJGFicxXWFgRgMQJ77mwCAXaEOYt7BrYSDVAkAhhBlDs9IV1VmD8AQLHs2QsHnDMDLc6cMTymIQc9NkQvrvOEgk8zKVwm7jOstBlRHy60IUL37jbJ9xvnZBitR1s9lkmmSAwYAVQB0JIOmzc8WCLCDZ5mXf+cMBgAQE1psNgEAp6UxQtJXtT6RK8B/nZ7eVfSS6BE/rz2XU9S5tEJ9WZaPf/w3eM9/+fMvlz0aESUH6fIzgrZXC+CYarBKPWN/HXlQUmiaVndL0WxKybRcBj5Q7LNzpAeqgIGBp39BMxp18oSjviANgLWnUBB9CNIpsqdrJiV52u2X7+yPy+PVXfFSRhqAhs9FIKDXox0yHU/whX9BGWa4lZR/WSCbmpBiWGpyZTQB9+Xk86MzEkGuS0V9L5N2SA62rBXuMGdxKOLjvSLWcwV/yuIGFRybhmcu0DfHjfPcNgNAobCdYVrR4i2OxxMjRQC0Cobo/N3ZMdMG673z1K0XwbnB+Ve63cxQOVPtdd1fEordV6MAgIFi0l0UtDKtJ73EmSkkD3niXupcV8M6Nzqr6NnKNgpqMevFAID3pRiABCwuS1beW1vojplhUdmTxGmY6oo5QvzSWAwhYFjWyQQktE8KsGwK7ee666HRZPXACYjYAgCVrup851fARXzaFgUkuN2dDqdHFoR7XLWV+pG8aaZ4gW5Lr3E2H/CGEhUZgePnusxE2mXlZJ0HozxdxlYO1Yd+GPU+jL0oMwWw/aCcShY4NyLAep2Rh58Ucv6dVLArAJS36rKeCHSmQwsdk/cEtcmyHrMAPJxBpuxVIno6WoA4WV0ZqGAiAkR2VuVTPDi+/KHQk/OLAEa0rTqwyUBn8pXyV3wNYhMbhCE0ChCSO5HRynOF5v6grMoINs6fdBabscj98nnsSKfilc7E+XOeA7ybQSYAAIw/cvFF64duDlvjM5P1Wqlp8c42lqVZ4Ht0yZ7Oi6BLwG3SNaRyB/tCWtnUKAwx9xIAw90aKcJyO1Iqsfc79pJP5UNQPLfPecIY/YDIMF0TAOjPHwIAgiBG9wKZAAFuuVYAYAcDRzAJY46JgEf+OfQgq1VQuorpb8i/L/flkz/4m1yLX/38y+X07mmdwnETGgB/LD39U1T3Y2AYdRvohMYmRzLQBADsgoc7FeJFQDdBhGalq3Mb9C+P969kghAJ4SzC+aMwNa1ayJxZka/IW68HMAXm4AygbgBAc2iKOxPnkvrg17QQniwdB/DpvDDS02lWFoMiRjU6053Ub6bZOAAHjkoprNiWkY8rcS4jVs4OUHlgW+vdcjiriibOv3QYPpfR4ITF0mPI4OO8sQJmpP0IbPg5dK/Vc04rF2chJwRAhs6H3aFOIHaWA/Y4XXsFjxrX+1cfDNpP9w6xXwggYCdGA+qe+WbNiLVHItbcOtiDhfC0nJo4GQCXUGa4Gc81x+3q/uSup402/jsBYnxdpwP0A6e0f3bOX3dXTAlFmnUelG6gNUn6E/cfQ6zigAe7M20h+1oMBqDSpxYBpynRTINXUBRmMQAxvQ0YdKPBlFJkye3PVYif7QPnXcR5PR6BXYGK1MiFJWqj1l0GzAp9RNq4dP5dIqkRaegB1q+Dt1MPc9NfXqhuEdqikBn9z8gpziqbUR/QmwDqcP7apgBCU0fQke8NAEAjHBr2KteK8MqXzD2zE9lOMKADtqb4igUwg/r0dDIAUK26Il3JNhR6qRmNSgBdYuTcK+lYHyo+70atDz+KDmxsr6tZIXT++E12AYfZU8XUEtiiyVB4Fl7R+Y5ms366wpWJ/EljO//PISzWOEiL4DXcqGEVUSjymu8hBkPNVaoMMrfYeUA63oDGUX2QSygQ6kNdGow1AFhhY6cC0jOAZtERl4RHc8aBrApa1LK8yr0yUk2QNMAL5rw7KgmFKIPk/gFR3rqmOExSvocMAJlNrbK66PX/2Cs+LZd5FtWBjIYae4YIjg72sJyPZ/0+YMCVXu/l/Xv2rND89yuf9eM/+Bs873/0818uh+eT+hCMFEBmnsf5TMPEPfFnQ7RWrAPTbMpn0kVBm2JxShhDaj5cT0+2A47q/ZXOL0xUAIBANFTWAjNqvwtAotw/gBrb2KKhDlIKrNbx5Dbn/2f/kTj/gL/cJfbv931kjpfnVc4f6weRZd6/dZgW1wIADA1EBT+DRWW6g7/RO0T19orbFHQdCQAk/OU7RlRoFrQ8m89u2wCBX6WwkgdP8OLzx50QgzabbkUThL2E/aq9L9YrJXPKwUf0p/OddIDKKF8xi4siblH+urMOPnx/9HwyiLG7PnFOG2cOg6e/0g56qKL7EDBtxrhTrXQJpgisor+Zrq+nWopCT1XM6NAoR7Gc8OykzcU0SJQ5WBS3Ui5x6AAADAAws8GpjumHtOYOiIUiCgQUgCAzFcZsrYOLMJrNoMwuTAYA5wIAYLf/dgCwdf61SscTsLMWhLMAjO7ptC12YLDmw0p1qnPUROBsj6g6duWYXd9rijxvxAikFNRahQCAOP1Emzkcckja2ChHtx8kORRusDcl6/zragDomNjJrsmaciiVl40p8IZu6DhE+KXmzQVKNPFYlqd3Z+kbPEBIAhaXCiXSWLXA1FVNLjbOsQwXDYeMBylhtk2N6l4GkgDA+1kAwBdliwo55GcAAN8LrQlrlrvPQkVgLgPjQXZb2hIG2inPvQzTUMOZTLlyRV1aFSNUJUIBAd7UCUJW1NoAAPLlFlUZ0PTdawagGAinXNTYSiCm2sQ6H5lubCrB6lKq/JkOfObwRpQcIFv6AJdxKSCymKnCIt0LaeL1P/xJufMeMQwAwLQd+4k/llfnyRH5w/k/n56W8/GJQ6hwdr7+6iuC8Mvl/XJ9XPisv/PjH3J///jnv1weFOA4xzpblToSzCyO3L+5rzBSqMOn/WBdNj4TDKJUGOl7r3OjFroHAhzVIOG/by/ScJCi9yRPgAAFDaNE0s2FztCNnE4CABB4XS/LHeAGdsZTESn4dBVAUj7p4cDh4EO4FW1EhGUW+xcTwCEwRS+NYgxeFMxRcWVL5alVbkquYr9bLhwa5Na++LM9Ac+zh4spNafUWZo6leN3nKAozXfS55zrGq1GhL+mhXVvh13zbIbKPxeg1oTB+s2znKSIq1O4Zm2BYy9v+8fyeta+BQCwpLqakRlAx/F7UEgxZU6ZME0E7QbBj/IwnqZMG0cAai2Jmnx5MJqV+RU3lJPVKG0CagMYaVfdnplnW04ZAI5VF54fgM+miNoAnmA799XMuP2NtCUia42i5OQtlE21U/1bxLNV5ux0C7svvg0AEIAEAPA50/o3A+7c4Et2ToLvma6m1qYeb4RDx6cnpQDumlZV6C15e9dsh5LKhK5iAmiYyJ/VYvHDV7mITkwQjC6gUwBufUmFqgV7cQA8iJuyhkIt8xQaVKW2ewUmqq7S5UHfIAKM40sONBFlFlwAxLRP0PkGbMDIJWKuz1Cpj2U5P50ocBKCdb96o1ccLJURS3yl2uKeKFW5wHJs8q5x0rQHQxSmVICoPR4CfzPywUklZO60DinAmwGAQQDB1FivMBBJKUwQYBwi2xQBHR9uLcIMDUua1XXpFQeNErzscynNEykNMDBKeH2vzNT4YRLNBQyk/a+iyRYuhu1ChE1HHTGQLyk/QxTLplMDimKMFVe16IuXGIasGBZrG6obme6ZlshpsaIPGwCAwmeJpNvOJhqS3gTNY1S7jXj+esQJgA8/Lk/H8/J0fF6ejk/LmUOodsv7r75mpcT1elleb2ArXpff/vGn/Ah//NMvlzstYIsTE+Fn/HEirfx3MViMSnYEAAApKr1Wtz8o3jX4x2kAR/tkN8xwqKf+stzBsMAgBwBANGxmSg2BFHQSDO2gGTksT8cTf1PAdruwq14CjQyaCUND8GkGMtqW0PQ09hzeo6g/lTvUHVg1n/SR+jqkZDWMjapw1ERTjp8MkaNhNqrx5D5+BQBINJe8tlNoZND8WXGUZQf9S6Gk7Af/LDvCP6Y6wU5KNiMaHYvN8nc4V24dq6BYoHfFMppdkkPxNFjdNG7EDJZuh2W5npcF/TAAksSi6c9xykwBuEughKXNIOB84HNQJDoAQOteBCSjm2G61YwNzyEA8FXDnozXe8E8oj7PK624+eEMv7J+A2JDKf8z1l4gIKAof462Is6WS0gK3jvlr7NSRgxKBNkGB2ERUAVwz4TPMfQIa2gAEgeOvQ4AiO1W3wo9a9nOKWjf78VgjtLpOlKHpyelAG6cJ6e/jzIxy+jyF+ZjPDyHAMAUs/I2KiMJRT/pQtEpUk5G5BWUQiTKEj0d5gkA+uM0qtHjjfGmeWo7xAkAwgDwg2+qAPLaRXuPHgUx+gG7ERvxvQcAaEfvsh8DqHrulNXhcEM4iclXzmUlr8x1yYxso94AgIjQEpXmcwj9yjCkCuDISWO+VFaBKg3grlvYHxyUwQDkUOLH2I1s0+VudoGMcaCa19F9i0AplbHO0flqPWzX6nt/4vyT35Wa1tTuTB84FRMwRmPofGhYgDfPRyhSb9ZcJ7ECA1aO4U7Ym4z3VOSxTkmEFkwKJrQynT1TY6yV5CMRBHnM6TzP6kngvhBjwBCZtlCq6Qe/Uw4/AADAhEE68/xYLybE6biwlhfUsbspDSL/5+M7AgCOyH4sy+XlRaN62br6yul/f+3HH9OQ/uOffLHsME/8ILV09AnKh/vOwshinDSm9bmEL/cVURaYBhnPAQDY7hfnQtEbN5o5f7XTDcsBm3InxelWSjDwSKmhQRXq9tktz2LpB0Z375cnAp3Tcj5IwQ640AAArIMnzfm+xfnPLpWxl6G0FQiYPbLjD+9H1bydfyLqTP2kddo5hRoKvETCYgAAYsBOUAMArULG+4J2xmdNADaCjXjPsEQV/Y9pgCzxQ0oEz0YHO5wrpzGmksSiQvwduv/5OWkT2OOl5Lx2eFEPVFjbZi1RgG0x5mBcnjAPA5fUKQzF3Y7A1R2QbXrTMXAo5QkAGOGrSoRsJ1I5ZET1m/oA21CWklIHYI0DBKNwcLQ331QNYG2UmcoSA5rh1XTSpAxMpZYGxIA94DDaCvsrVqiQgW4QVb7DgWOd/+FT48dwZ27367eKAMMexhdVCtEMwLJTCqAcu5kEMiqeppvXyFf64DMYAFx0133WpRiOFkeDhyQo3HSJhlaIZiZlNVMGMIKbdEL6TFMslZGGWCBSyEJQ69xQIyXQ5fjFsrA3GIB6Rf5bx+K5PKGbqqf/MMACBy7fCYIeYg0cSIoMvboZrlPG3SUpeI1yuOP1sabcOIizTtqQFQAwCOB5cpQL468yQJcRRZfhNVLkLBDAXt5sohatQFB4AwBccIINA4BJS6VEMNUOYgzVvEj95pserFPmciU6PH5WNYqSar+FPETLnuSo9AXlYULtMPgpM1Riz4xF9t1CSJ+tALD5tYDcKNWLyE+fQhtZ0XZ6FViwVWkAGmGsj4BQNA5JfWQNJoBoZhUiLIlAFaQhwlIuMTQ/KWgLdiZTpL9zLTrzyFq/A8bD7tUjAYbp9XJlsxINKMKaS3wHiwcG4PW4ZzMn0OpojPN8el6eEJW71dftgj4dYDjQuvpKxu8//+x3uEL/5Ce/WE4fPVHpx/LE00lntCh4NZOBA3t5eWHfeeZcjcQ0OKfnNogB0P/Y/Q/n83iSjgNiV0ar0jng0yF1wOYzLiVjTTjK5jyWHM6TYkEyADuCmjNq/8l0nJSG3CMPjOdSJQCicDSFSjlgnC5y8Hw953RlS+R8FOtKJJjIn811MG+eEZTON53cdHQ8XxosQ6eXEtECmJofz/bGnB8CyCZQpJwzAMLbfRhiY9iwqnJ80kqkuyqjQjydWxYrb+F0gqt9GNRwDRVlsyyWjaYk3k4ZdVg7OUgbJH9twGT7kMFb0Hyc0Qcjw6ukjRADYvuRcjWKSvXapRfC/kNIij0zEAHg5XRJBCYWAuLfeT7ZBlmpuDSFen15b8GrmWjNb1r9onap0lzas8wf4Lj2OHBfbH1+hVW8/2aIwhjHvjB4ZRvr1o19IIROWXEEgmGQmQ7ENd6kEJ0+EGCKvsHssNd0MgD7w4ksQM5LUgn5Op3/qhPgd8/nB5puXFy7LoOu3L42w93dQLFEEuM6W9Js3rQSsOkJiuJJLpeOeFQCRAOrJRb10gxK00OzYU2cTRn9OEOUoUTJXg5lvf1ZrDjNlTNJqVEBkHlutKgt2go67DwQncJwMnltIbxB9yT6S6Tuf/d1koLWVrXyZ+T6Nl3AxL87X4T/AP0IsVW/l4DUqLQw/TQRYiHQx355vcJAqDUpEDeF/Yc5T17pCdYQs0Zc44U5NZAGHpcdQaTKD/HemaQmmq53XLClAQzXi8Cuc9C8eCVGgt9AmSNEja4H5mS4HsbhtjGlA5kXQBGejEyi/Ch2adCdu54AtEurzDaFnUqlwmBbIq7GJ2ItvKOuCIBowOAAHV2yocioB2f042ljfB7X/zPSdD8AUboamMWvFp3RjDEHqR4TNQPdQk2BBrRavi07GNP8vt+Wv/zZx7yr/+Inny+7j3bL7rxfTucn9t3HG6AW/4qZ9NSqYFyCIi3MqIfehyml6FcRkbmKRoIhN76yXozACj7yhsFdiv6jJeL+HBDDu26DXUOhy3GZF35G/nnZ36UhOO1B/59bA4Bm1hjnSzHJwrI65uDlr9lZEHuPZ9eUQV8iGu37glEWalEc5XzQjb5iOqFwsUAAK0dC15s0LcBp55xqEYlHdxX9Jx3alDa6FVpMa9pXYE3ntaK/tDbG97qsUQ4QGgQvkMWACVZmO2axaLLPvPtuFoPPcXu19qXoe0frFFV2CS72xey+RbEoIdY0TGmFEkjJskdUJwAcQWzX0Ovup/GRtDcJjsJ8VqXYKMGeoB4g+MC6UnfoG/1Ogv4nGzoDmjhDNqmi/VE5JNaemqD0ULDDxqdSkypxL9WkCkALDK9tNRrnZUAQIbz3N2nmWL94qbQ6nrAlvTTSkIk2zQFX2W6H0ofj2bb5Qxae7GWYvKQhA0S+ZwDwnhS9QH3U/Wz3S4pEl0e/0v4qNKcqA9i0Ip3sLOKYdZAzEq8SOCNI9YtO+0a9S6jViFWiRM7Bni4aFMxLmpm6sUTocL5WMht8/NndKipcVS3EaeZrHDMNuCke5Q3lUCpn5hrr0hDUewbl+jNl/UpbLPQncKLXjWgFk63S0xo7Amda62+6XTl3qa4xTVXR1rrG9oN0SSLfVSplv9xf/X4EAGB7NE6WDoRlBqNPuikwtUlVgvd4yoAPWVw8fwOAiDl17NPQZu6hWv1uAYDL6ByJ8pRUWsPVDSlZenQKK595sjF4L0bb7NPguQ4Gu9xLdDLsSSICfW7aAwOZPu1TExCgx0+lIJgXlIwYW9OawTAASLOSzG9PaSyjwSOi7lYtq8QMy+5ugNTiqOu5MnReS18IdnawxoRiPMcuLKHC86OTJ0e+qmwNyvm//KNP6Mz+j//ul8vjCXQg1OhnPgveHkHB+wsof/XtZ1MhRrE3Of9EJohg4cB9lrnDNh2KMlWlIsX/woY5zOUv6nfPyXhuh8puaIgk0+nNaUPeYQsGd/c9AQCqHE6YA0CxnZJKrD5Ab4kjfsNRyqQCTCDyvl3hVBUJc+Qy9+i+HNEICD9b2ho57VQGXdHq3M41jr/guoGA8YGgoWl6lv3azsWxVUloxKb7w3J3bj9pPwA+TFecaVWea4OAAl5Vpz+526QqbVOqYyP2wpULqZ7ymcNHF3BtYAOGifMBGBCoCoDvknkxxlAUe6plnYIV61oIZM2EEfymz4dZwTBouDosL3e1COxqyla3QD7/HdtBG3zHMDuXFCZoMHMayzurE2Jj4xQV8HiyptlOgAnZCWkpdNe7lTZTl9VvAkOVkDpzKTqe/yIAgDvCc2LNTyVWZsp5VglEnGo/FrubYFJp13VQSYbiCAZA1XbbNPwEPPnMxYh//+mJZ4IAgFZyDv2xAML0uxyiLmfNaz945KfHWWpDRkvHQdcnf8q7TJ8nNSsXZzScKnRjSjnGu+ipoJeUm+z3ywvV0ELxoWIDJLh9SZCkNsUnKOkEdcKSCKgpl3AeHwKA/Fw29uIyrkSlypN3D+0GLonePM/ZwzWYVkg3L8OwCQCQe10BAN832qj9YzmdEPE0BZSoIWuQCzPTJ/Vn3sSjc3RrAKB0GwyHKhbgCOLGZRxl4MAGcS8N5LCfGelK+rLItPz0BoiV82t9RwQ9fF9e0qQ0Rm7RF+V6QyvdwRwNNS3PbRioNzpJiu5Q1Fk6A5+t6BxSIcAoatB41CgwhxnHvGYAgvnY4c7EWKj12XNhf3Lb0d2RxoifHaNoX0XRcoBSMQATAOgz752DxxnQlXOrWrAz+IvbbTm4Xh0G93w4LH/ls08JVv71//DHy+6dGABOddwfWK75/npdviblj/JBlQOD+mc3PpeTMrUEY3bMPAmtD8+JS6nojtI7n113bTPQswDUq4gO9ie4IoqncU1E2a+j/vtKc0BzAOePn2dOeKcUApvw4MwCkHJPBUaY+6cAD0xB6vi1zljXkwFAbJPH3hUAwITDAAC6udmxz1F7AAABJc+U0gGh7gNAKwcb8R3WhwyQm2fxIRSFBgCQMnfb6EwBzPnZ2rwG1mkJLlA6Gf1pY/W5pN2RoNjozSLTdoLeE9ftC9jYH3AYhGyY9l8RMh2vxxZPABDWlA798aCWI63M5zqVDbcf2QY0fFMDgKoc8kY0QxiGMX0Kmj3UXih1x/SAplUp+jcD0LbT0xdTaoy1ot3DZ0QqR4J4crLXVzYnA/Ol1w9kl/1MQyp+c9IlNhYdxFkDkXSBq0QClBQ4WkY9+gBsAUDWLOvR/u2x7P7s8zPszHJx8wtG2qa3FIKoS2AcHS8mkV9KUQQYjjeU9tg4BgBU1tyuizfHZSxGT7woQFaIEKZx3Wx4baZpnnyoqOovHOohACDraRQcAGI1d1IaMppGdsyhGwBQUZn8F124DCwpHDvYiNUCQBY08pOKmM7B7y/xSrZea6BmIU3NK4I3q0CkzmweYTajP1Lhu+XFveLfBAH7x3KmtkCAY9I9efbtxckh81OBM5XaPSkAqG5pkARYkoszg2ihqBwxHjNDePS8EqknUgzdXlFrpQDaVGUscEBJ4pm5nPoMHSXHseNKXV/fFwCYnzkswMyBzRps7k51YtO5ydkoI5k+A7Wva6CBz4Ucto62qFXRxM0SwTiMrrpqJepmLogzAABgSEiZerIdjAciVjqC6Av6FHp0jlXgVnazDM9AmJGNx3w/Q9xHmCdA8Hw8LX/pv/mYjuHf/E//dDl994QwrGZmXF5vy79//56/AQCoXLfIrHK4ZmSoRj+iFbJBgifcqXWqUA+NYxiASk9A4yDWh6WMAGE/K3oAACAASURBVAAQKXpWexwdPw8cikEE0wcWSQIAcLQuAABeBecV9L8ZgIg1Gf07BSA9gVk3pllui9qIZPMRnIiRip6E4lmRoZpdMsrnAgh49x3tJ0fPz+DeEdMAB5DS2eC+w4kkXUOnZgqeOfMBlq0D6IpEd7az3c6NEgFPi9P2q4537J6/Uix4dCfMsAdiS2kP3DlUZZ0SPIuwVH5HDFb6x4zUXRhNlxFPUMjqhdjR5UEtR2zzjFIDtttSdPRbjtnANpGxSuRE5fD81TokuGiWtAMlt7KOGLIaAIkB4HqagUlxJPeVAE8gIH1X6MfAll2uAgFgVD0AKQAzTEBsY6onCNztl+TLeu9pXwzSuLMDAOD9s75ZsynEDwtQNjOp8gCA17S/TNmfHZfy9kDWosM48xwgydP9uPlopAAGwPWdirZtJCcIiIjFyDgMAJ0GFKKV8/1QDFgirHRE2vTkR8RSlLyRdS+SDUjyuFOB6nNsACu6spTaOkjljErl2cwFN8HtdFPtkIuezVPZVq6ic17pOhgGhC9jgRFBABfZuojd8vJykWGvLiTWJ1Nndl8wzjLAIgi6ItXRKnkCgYmQkcuXiAWG1l0F2ZnMAMAXycGJ7pcdMqEby9AMZDBgD/t5E23MHHegbvEHWVWtC5ySGJC61r3uvH3+N7MkfUmkTIUAbObPZg1sQNHKAI/zKWNtCr+M0hhXGmX2bPNpR88IBhHm9SLHMEqgFFkZFAMoOQESA5LLD/J6h0YwFtWKRdnR+SPyZC6xaNxoAHLH0otf0QsYAAKcqKfZp39ZvvPuHdM5Es8dl3fH0/Kf/Vf/BVNb/9ff/+fL7unANAheFToPRP//71dfL18RAFwIAsS2ZlCJojsOyaFqXwAA+x1nG6CAn1N5l1MAgwFISRNLRG+vywUNleB0PI003TkBhmh6UNYF8aA7HarXPLCBAACMEZwReu+znStSCQSIAgAoFyO+IBgXSMO5Ocx54sTfbgtrm1UzETzvPkGS0j3r2e6J8Bjc2E6m3LTvnDvMRavjDnT1egEAZn8KntjxkpxOQzDstTt8DhhTJ5wUMXvNGxzGJus/CawKAExbZapE8Z5EcMJNBgLUPgkAnNjISHe42DZe8e4jgnMgzYLXvwIpMFIQYaT74OhHEEc1Uq5xYsXCMqXkuzdatCsYsRYqSbEI+6bei820bgSj0DCJQNP+yKIZAJBp8lTb9DDhHkOwKvYz+4efRwoHWgBw00hZcamtF5u6MRJkHNYWN9sgfgasAQBhlknjOy2TCSETMM0UaOaOfAAAfuv89KBARQCbyEUPoouhzWSCSKYb9cKgPFPWtYOoZ1mOrxiIYWM3KVKjLx4Zqj1Ci3U9K6NR1/p+SJPpsOBS5+HjIibCmc6/cv6jHz0u/oph4Iutx5lqnKgPp8enprVlHF/SBHqonhxFUc6gmZWu6JqU3DVfCZfzmq4dTAIYgJ5jLa+E5Uwdpz6nYkehRVcBUHymZ59Aio/paVaT9puGiLnolFE6R68L5XI4G4WVceH363pAg4EStAxsUadaiX5UQ58+Cnr2aACyJviasjuvfvUVL5hgxy91dlYxJwFAA5361pF5zkd9V0SjGyEMf8oiJjp0907IPdBF07Ln7+r7nDe9Xy4tVGNO2GDId0GpE1HSiUorjwsDgF78jAAF/oTD7gQBAFJiFrLiWkPOMwfrQ3GcZmmQ9q6pZy0Y/OjpibQ/mAD8+TtPT8t/8nd+m475//nFv1reoz0wnOX9ztz/15fL8tXLy/LV119TCPjCRiQyVKTNLZhCpQKiINSCs78+dQIZ9WuwgADheHJb6x54w0oLl6OBflWjHDEABLPu/salj10yAGD9AAAIS7fAwF3ZfwDLh+j/AwDgRjzSLrinAEvOVL0BJlfdKQwjNwCgghTsY54lGhE0RgOAtjaGKR6LM0M0sNR5BCBlqMkqdQtdnD0O9nEqdarApwMhUBsuHrNUckYd/NZ5EwBQioHEvDvdyaZZsU9xpcOdYlBlZ3Q/0WkyA850z0oit3tUq16KP8sOOnngipK8X9nYBHEWAQYA8HY7Cg4bMAH/lhWgVsekdNu4dUpC0bLZyeH8a0+W12otTel7Utl+FsYg9l21v9FE7PYEzYniqWuxTyMAeNxY0RP7GeBfaQAKB9cAQAxt5n4kLZ1GUW3nYQcSWHRIZbZiMNUpB5w+lADn+2gFjA/gh5j0wQQA7JxFYYs4xbTsxKE4AEFeHgIAI/qP4YXp4jAKHGwmlQUC4nTYOcxd8AgAknvp0FvqKp2M+toUkhBbRVsRspiCwk+wkUKFr3IgM6pyFacQbKn+8Zwq2yNNGRVrxI5eYOWQ0z5SUwHpYEmnN4dQjmSdCan308fT/HHLcRgJ4mBFBEhQEUVUxIAcx9rDd6ZzzxpNNLi9XBC7XCzCcNDCzlj+WI5sfeiMOSlHc7YD9SFQKAQv087d3QSEDJbXehX9Rxcgp4oyuqCvOHiJhMywyOvQqJWcw+IacTaiKmM8poPOn9swubZ9DO6JKFxtlKUIrl9FB/pi+X2zpmzQgzr90MKDCcl9IgCgAXYEEQYahhwqajggqpyTOjArhmcMAChmq8WApGdhKDCNjg2IDK+QtjNiwSd5foJq/rh85/mZvwEC/uJ/+QMCi//7H/6r5avLCx04cuVw9gAAX19eSgTI3DkBQMAXKkSkV+BdhggQqn3W7K+HIrGskdUh1uL4rqamGfuD/gOZRa+SOqdTfN85i4F4B0wHF8sDrSROYz9EapOU/xcAwDGUfuRyeXHlgo6J+imoxJIMwEENmabzBKDlXSELgGZDroDJPI20jd5DlIhZBV3dQTBUEXNzU8UO2rGkYQ7jR587ifEcFM0zmj4WniZKc0YW/rGgxoT2j/fFps6Ak86LraKjieh8NHP17CGglsyaNzG5gqSYBgNAjUbCEN1jjBMW4LaKPiWvnVUTIHFEnuCJP2Nqm4JDlwzP1B3+bitkK9/itVJ/H9uUDPSxIxZLp1bSYrFmFYJcKE4QGQB0j7SoE89a3RHY5dBnfQyTUgm5NTtzjLtnGmTEcgUhBZw89DMpoASjsxnfAAAS4Sf1JDvn5NGor5JvnIFebP0EAAIXZjgAAGRUHZkYpSqP0mVWONBy3hZM2VOAPAEA2L9orneEejPiFUmNRcbUqx7TmUPEr6iDNDKLaKw4YD2KfiWNkMvpMiMMw8k87jZRntznTlw1MMbUVDaXBtxRB51VokDndfCeMFAUQXmGOZ15PYMBEY6SleZiNKoXpjbGiLsi364oJCOg91ZrZWkBoqjvXJaiO0fS/BnNadC2dI+E5A2n85tOcTpDGEgMs8E+yOlDOa7tpgbAy653s4NJygjlYRjmhgPFg2VmxVFsypBCq8mFDwbD64ICmnCDVXozaP+uvTXwGBqRMCG/DgDA5+7RxKYcfbRo6xFBhtlpCFC9xnXB3FTEZUloTHNEnpul2uld0NEGfobd7BjWWjRn4Rv2BADgun8sd55z5y9zdFLTne5wrgAQA4BXRp7/IQBiAMBIL8Jdl2195/mJE9UCAN6dz8tf+Ft/lUv2b//BP19e0KDm/lgur1fS/XD+AAEXqOZRJhwAoHCD5zQ9QBhRoiY7475hrCqi0WlHBKRo04YnJarex6fzkw2zRVPuKhlQDwZMnIrivZrQV7S25g7gIgAAnM5KAbi/3/Ly8t6NsBz9U4Gvsi3dCyb+VmWAqQJgQAARpxtpqWmW9jrDjZDDVpmsQBDBlOc0FFVvJXw7r64YqegRDsjtgNUIx8GRDUjGHU8KWVUdYlbEMukdJuAUABDLFBYtpai8jhiFQkTvMc5Ofuq+uv+BqX/Z8mYA8OdTuiB6LLvuWMbb6NIoqCYcKW0FAUBs4wAAGe4WBmCbAp72V/0h2vfo08+WugKNOn7rjrWRNAMAcNItSvnIFjiojI03cxJBI6cQcqKkAhNWCDgiypAqgriUc7ryqNct6xe7nxkKU+MQW7lQG2NOsWJh12R0qnTj/CcYSApgy6TsfnN/cGWIcpTzV3LK+PqCYRtWS8vbpPn1QgBwfN2RAaDjseCuDXqPr2XU77wYjXqEezZUifBpqJWQF9vNvhW0Ct2umOjJIiPUCvsy09Gm77SFSNwn53OU1WmIgsPzDAEULVs7UZW4KRKk2tM/UxFoKD3TcdXp0PW7LeBYt9rMRmp+ehpBRDAoajM0MMsBfXCbQpQVbj0AymDcmREGJP3/R+3ndP50G/43/D3Hr0J97W6CEESe0XQDinLErBlCk2IK1tRH6W0AwKA/zxqZa1qlLsuZIp/SjkqwaDBAI+8WvFWLb0MWRiadItOuNTFKzitL3wZ6nhoA7t+oL66Of/5hHGtcXqb4BgAoJoXiN2s7HdHge1F5AWDISWxX1NlbOTzy5AGJKKWT85cBzhRBIC408ME4VQCAYMYa7MI+ABoUZX1x9LeR5RAAHKDy9+dkU5uIS80WPT+hZv6wPJ+P7KGPnOtf/Ns/4N7+yf/yz5Z///6F1D/y/e+vF7IAFyj+zVwAHCh6SkpHbAVbyu52y4XNbWaFRByHAcARItM186I6dN235+dn/7tKz/Bm0VNg7wgACNylAeC9qESY3osE4wn9/3Gv1JEQ9CundMJ+2b+5VQBBCVITWK9KIaVFM84459aI9kZ5JH6e45XdNTMBBRwvAADBBHPtEgXjN20CBI5gDXw+pYaXzABjeDG7AVqPRP68q7ZQofVZOuhnifOXk5fzO8M60bc6ReZzBl0JrAVEuuo4Kq6sKlHcyvlxlZZLuScFGOL0FHmh6kIzHlTSG/YheYen09Gz6502dsCWMmGJKZ3GDWgbfTzEOkR83VFs7vHGNVWwyGjew+pi3+Pk9NWw0cCEfKzPMMGAR5NpkozZDgMejVVvf1PBJ4GlKh0ABJLqVAMvjben83W6iO9jdsLkqACa94+nlwHfWgPA7/DPyV6LBaAdLf8lL0D75vVM6nOyJsJHWt8VO1oAAMYpUbZXewsAqAOQNq2ofMCR42NPAIAIqCbXhR/Ozlk8USKKlFIId7PpjJpMmJ6aAADPxXFbGcIyhHmySssJ4L8o4dYUkDqJercwVOqknSda7svTMTlWb7gPbA4wF7MOrssYNwAg0T8vq8tLhO9koJrGUMSujdBvCi0tJEn0PyQEJZzJRKuQfM4s87OD0kwb19A8s+Z4XqYAAB4MRKCYE8+e32IABADY1qLG0OrQSnbCmlNfJDAAF0aA/rQ55TUyNQAgSlt8dgOAXHx34FMNsTAfL7CjZirNh0GmzCBGpqKUrKmZn3F5twAgNCAdNH4eE9VIH2sNc2HUN0DCpYAAAQo0P2oAsEcVi4VbKv0pQoOv5Rl1avhSDtoNXQAA9motIqCaSWpdPidaUoLMNswyWijvO6CbGxkANcAhg0cnKC3K+ax6+aejZr9jiM5/+rf/Opf3X//P/2T56j2mBN6Xl+uFtD8cOnL/aHpCdrD6S8hqUXBIpkoRNMsEE4ukaVGEku56J0NY/A6/W/TsThoBp81YdTQBQIlvBQAkjrXmxlAY/8JoHPQ/2zAj5SJxVwCAXl/XsO4LS7cAaFXFEa0TP2/qvvEsYQCYBtD91iYr8n53OittZK0Uon+UBlekaIc/jTI+O8cZo4ubq6Bi2AMA8h48r6MFeNZ6AgAxoLaNifQd9RcAoD5BwCaDkahXkX6yDrnYStdLMsWISnuR5Qw+IkD0nAem8Bxd577oelon5ZkH+bvcLzICZjXbqn94j+O4piNrgO7URbxq+QG9f9iABHB6DaWrXZQnO1diZTMzduY8o0gF15rqPmessyrn5PTD3gh3uySe+L31Je343f4l7+xeC7lTUwMgO67DK8YkDcrUYo2CVweKW21cB45vAIDv748P0BiQyDHntVGrC0VpWh4eHJOfWAqYdpdQ3EL9eNstO54sIciViCLQZqIez+XWob7z4qrEkA1tXZNvkgN/DRGg8zByCmFpYLzvyxPM0Sz5cFME1lK7+UVzAE0mOtu2HNFJjwBEJ5qbQF5epUD6c+YVaLNrYaECd2c3OtbKgVqYYwflnzKQNEVlH5f8YzqUqREQ3sNRtY1rAwkjVo7TlSGKolrpm7UYMKhvS6Xp1O6sodYlgKPAeEw3Uqt+3AUAiJzXAOBKxbURd1Ruqf1G5za2UpaoUP4viNuXl+sGClYNqWzLxMi41EbnQir1zBCQo0UnNOWJZuQ/c2Fw6hOgdfmP51vASYL5OJ/VatQjmxF51iAc90DIcUb3Q1CVaKOqXuxOLzAP3s6uzahyDCw7xPOmSQwAmCEC9zfVH576i1UNg6Le0PrN3vmo2MDe3+5kIvBMMPYyVvhuGY50atTeCtz9pb/zuzzn//v/+MfL+xd8TnUERQqAzguCvgyqorN2/4XRDU/WoendSvVY+1LVH63M1d56pGtiDoqkIjimc8V46/RU0JQ4/dKdvN8hXO6R2mETAgDUkBLGEalFzUDgqUpKxVMJA2JoXNPIiIGOAH8JtcggPcgArACA9aPvjgIA6Y8SAIC5CXpOgcaZiw1oYRO07qzcNthpFAYwBk5xHjMFAPv3jvX0jg8dbHFfOGcFzJY0ABQnck/NsAZ0oow7enfbk5wxRZxgiBP5u1SNQZIC+zSNgwi0AIAZCX5Od7qU3W77KSeutGbJe0eFV6VZvfv5MnVO/LP7UmydfPIhYlUDCPrF8r4aPdXRdYBphqahP4bOrc5Exr1nVob85mBu4ke9h38aAADI1v36MAWQdG0AgMSzZqrZvVLossvXu3Pt1JyQqTAkqjTnb+2PbAV8tUApYrqKjOgMNUlL6kcLQOCPMWgDLRRBgd7QDbBn2gf9JL+jTlKT9tBrkuqHAOOM4R+lK61hN/HdoPVqwmDaKhoogHk4wwg6v4T3oQH2iGLlNkT7a4uzUS6d4jm2jC2jFl3SEgpaE+Tiwjt9wM9EFbKn6VEjIBHgLANMyiESBolfnAIgBW2EaM8nG5hpWgJFcf711fwge/GzgVMLFv9DAQAV4I7vwU6grJCUeGpRB9sRIETHBl0EUogoP3PEJyPr3v7um8559jbf6lQntkG0H6Jnt/HE6833SvtTGzBRl4pe2tAoMk5v8bdAwAQ+1Qs7lNnjsTwtj+X5dFyeoJY/qxUuvu/9y4tauI5GSAEAeE32Jt9jOh2m8egzsIsZHAWFYPI5Sa89kItk6+EWwwL4svadYijdGAI/l1Lihz969063hxStpneCNULpHMpvAQIwIQ/lWMcTBvuIUYPh0VQ+M1HMW6s74F/9vU95J//lf/+/qsHPXd3/2P4Xjotjss3GWBWfKZNUruOJXL1ThjdRTxphmdZkhJ1UGhvlqHmSjJZbSPP13Ip6zD7HzyHVonc0AIAwFgAF708dhIfcgMFhU6wPAYBSWdoMGuxM9vMzVkkNwRPYmRYq48wRALAFchg+wRcyAAelAGATqfhnK2WtI4cnsReCgMwsyVIoqmdfBU5D1BxrE8ZkW0YaAADHUG40EaGV/3Rc4yxGU8N6fFQxsD2TUnTMhI69CHNZ3A2PqIOkjAGnDVMfCN2vMR6XU/Y0F2AyAAn0AgBSxx+nv6LfNwAg9q0cHIO/nj5Yf+9qnARrFQQOhbxANWXwyWhU+inpBNiEEJt4SYC6+C+KFJNijrbFDEBwb2bZKOxRFV18B3bghlTfAAAJvAOKFLCIdWIQlfSEA+j4Z0sSVmny9EJoxjSphmXZfX93eFDF7fGbNG5V7hSj6miSxtfFJ8yXhm5EOc2BFyrCFQpKRm4GQ0lKgGDaToyTxDuPYyg7U8CGKgQAFmdV90EPWamcB8oQQYFG/ZKKhhH9g6fI4gsAREWMFpTYFNSRu1Kh6GdFPIlGO+/cZBWpdncaI62W6D+Dpm2yBB4FpmgIUmpmCo3DIGgMHfHT+TuixgHhAdWpKRhiAMBmPFzrka8yA5DIIUj2mxgAtCJVsxk50xNUveI8yunos+rd09UOBw5DQDAKFIc6uevUWKvlKkRgAgCZaBcAEKdGLa6dOvPNuSRWYac9rah/nRHl35QDZL5uXOq3NACNpMeUQlyox315XkDjHpd3794RBOCsIfoHAIAwDn8ufULOpBkppF5Ux+x2w+zgJjFYJj0G/N5dCZNOcUZBMkAGnWmLTQDAO/Xgc6kBjQwBx9dyKt8r++tDIoNWP3D+iFbUBU8zFJIHr7SLQcAPfu+HPEv/G1oBo2wTThUtcyFiA5BxRz8CuzQ6ccezNDkiAMhciDB/cCpVQ63zento2E0axgAAsO0vqWio8DG2WGwOQCeEbar7l6HkJE3eGeljcFIDAHAGSOkDkJ0wzCgAAK/fDEAU7jTWziHlc8S2JM+rVE0DAEbx1r3QwY26e2oAWFEgYEcG6XhglB0AgD4EMdphAXg3PSXvhPkLjmTV9MihSigS2ySZBAUEceIEAJZGtmbGd9QOR42nzK6yKssj0h0aHfcGMJ5lIT4ZFSiKjPt/CSFFXc7Ok/iZYgBsI2LzNR57DQCUg3cA4PBwOv1t9J/XChaY0W1pZiYza3AV7YruoByLKPTk+ClCsq0T/ahl7l4gBNUlbfLUyBLJK4VYIvRR5RJf+k0MgEAA7t2HAEBEtw5AAIDI9wYALJ0ka9oBkXyMSxGr9FlAuxkA6yy+t+wJAJjDxU/64KXjUJiAQlzM/ygHpL7UUa4fzU4qFzoBAAw/AYDRUVH4jvSYfT4gWorQxVGTWwfw0FOD58jJToh5KBubE4ZZ5PUZnXj4hPnkAIBE0mzagG7k7CSG90MnOWZTBtYciJp/Hdm+v2c8R/JpoZkjaonDrgPFmdeemEfDqmPZAMC0v7sAKteBA6LuJXH+xo9VFcme5qtGOk0bCnzMPvstAtSLIiJDpzpdes4AcBfAzJ2vHgNeAxoTR2/swo7tNwBIlzU5f41+5ZjPKldU444oCngtaaBs1BzlM+VkhgUAIPQbEbPV5HCyWGsCjG8BAFujMcHA4X5fPtoty0enkwDA8xPPNqffXTT9Dr9pBJ3Hhn0MXYf3hZCrxJo26jSGZgEIaPDb0WFNcyOap+TTUYfaidJooWbdIPb5/ORyqYgLQEVjtOyVAADxMaI4RpgnsAwCzpy4iPuFvDqa5DgFg3v92/+1AMA//nufLw+kHe4WNzHy9+AnVwehp7tAQEr6PKuAD+pzGRGD8+MVcXt/KU7MgB4zAFTKAwBgf3kV5PwJAIYTjLZlz6EXOKs6A2ArwPYhfuU4WaZAkLbTiF5NWRNTAuZESne8dvcjqHtdjXtCnZvu9Xow/eRSYN1vQXKcbAAA8fzKFx/OJ803MAuQVt4fpOIAEl/vy9PTs8Es9rwBQDpL0s6NCiixAGLC0APimfsvPl5spZ+VKTNHq7YenZIKugAjBDGkJjOW/oDnWJMLbaWiALAg2ykAVw+FAZBj1y+GEX7utwCAAhR9d90npzCjY8rdDQCoQNLOjQ69coadmpXt1FOwnfZIo2TqpvaD39HTVO3A9UyyuJoFkxb2ziRV7xSLdB31F4CwJoAAeKsBsDHXazYACDWvNG6nReR/dS54TM0ABAAwGBoiv23df6oyss4FtH5z2RkAYJyoekATeZfoqBvMxOlIXKTN15mCIztJqJbDaxAQ2tfZdOVJqk7T9YhQ6+5vyw0XllGHUwX0XN5DG7Q5XEOLomjjeIMYMYdIRzg5dJyv2U1TKEgA4AjqjvXC6CXfXaqELscIgbhffmaLB0sxrGesKoAYwEF4kV5jne8cSdkAACrkvCfXEQ1PyJrog6MOO5cwlJzwrC8PXWqDl760urwapNOjfWcOnDXObNZhA4zGHgEApr4lWkyWzPll+yKq2PdqJqRaba2uvgoEsDkGBwylaYdFgDYp6xpsjw12vh95aPXczghU0ZlMAxgAQNT2bSmAlEXmzEwAsL/dlu/udmsGYL/niFY4fhjv9ygjGyK2bmaiW4FxtxECRWxWACCaCQItR5XOJRJI75blTBAAY4Te+PSOqiv30B0OS2HpnZtHmQVgB8TbYzmzDsQgj306JABUpId79UrHAOFiQAAYAOzoH/30FxwS6CSBRzWD7ZPeAp+VDtogskbihnKFA2dtfqghjSnmVdFh1pyKqgBC9Y/Ev8lJcwSw2TLcZ2bgWZeuJDUBHs7v4bTsUFKI3iV3RNhmgFiljJSM2gDDw7M7IJk1OLKrI1qJGiodVWVe6dqXPg1KaTHfG0Bapa9JJIoGBwD4CAAQ1T9gMHDPDQDw30oBdJe7GdmqX/x9eXr3jqxRetCnMWFShTy/oy9B5aEDACAopG3lXPACAGpAFbYgliMVFA0AOJ8x9sk17HQuGNNc0wAzKTHFc9qwaHV1pxxppiLHAIA295uqAMi8rqt45j2ljZ/leAm8kirMuQtDGi3SChSExY58UixwAMD+YH7EQGGWlAeAtPDRTGjEvDT+LkNXFFCzIlIRsE0BVAm8AcANDLoHEjUL0gzAFgDUepgBuMJ/2PzTz7gaLOuYCZRZy3qP3yD5AQN+4DwtXdpckDEcwqugiF8XI4SKDqbG+XJoiflh0iIVtSpP58aZrWLkAtyXxwGUo/PoNjrcvy6LplFjr3NyHKOs4Y5WxBoywgvJA5xGNBYovUbBqktg6SKpR1Qg3HdXOdM4fjeL2Jb8qWWukCG/WhtgcbGpWf1X6BvBBQllOHaSLV8l+AioQoQyAUD1ArDwSq1YxU11SYneh2Ug7pSXDR+7QwOQMbpBtLMKgMicaYRWmcpeR8cgQEAXMS6xANJjue3uyzWHJikkABizF0oBZNiIUgsY3zkjRGbLGcCkCkQUP4oDWB9Bi+1+485vJhrDc6PGPZeCZ+ANxiOGMdQhHTro48dj+Wi3Wz46HVmOhhQALgguDQAAvn71/uuK/jkvXn7Ja6LZ53TAZZycqnCukCVlaSPq+5OIAnv4lU4bRwAAIABJREFUDD2Nx6cGAGgYjCJCNc3R2a7Z9dQAXMkSnAAAPLs+yVx2bjN5CwpemgXloPGYP/g9jQP+FQDAtWM2Ucu6X+lgCBV8SmQZ++a9vA4shcRqOACIViGMFd6XosQ56c+yMjWocfqKjY1kQKk/sS2BhkR39UgQoLypmAp8fgqRAZBYAgj7AGoUAMAsQCbbQdRgAABdsfKprvrAJwgwq5I5raG0SN38SmDToHrZLX/m3XfY+50NxziOWP1OACIBALDg6yhM0RPaxeLvn57f6XxZA7GK9DiNEgyOUjFk7CyExRoAMD0TiOgcJnJWuaHEfmwvLYK3egXoDCscwmfjhMaMd2cs4FSTAUDSABntHf9Ke1r22K9JoBoHiz71cvKTw8w9xNdt/r/uqO1whM2TBUhen2vBMsvYKL1PpwwGI2ymMWkApUYfy/GENY12y2LRmGcHGxVfOQcfe0R2FO9vkJfUtwC97N4r+qyUtW8GQXYaQQH2NSztHD8vAE2fa3Fsgknqp9yqn0yof4kJ012JP0AKM2saFor28jeWHQvQbkcNKwl6kRMVmuEGmZaZKLQdtHtqzy5L1bpTW951i2IX5NsDWQCgrh7o68Wx88977EFrunylCo5SJQaq+fogA0BD4Xwc/Zdbl+IiagNSlIeNEWVKUINOYIhHRplPKKN2pl2WVjlDJVzYMEWvbhBk56kckMCAOl65gQifc4ygZM6/L6zupUsP9zs2YpGKN50SbVoNxFiyN9Z/nF2t9SiJawOhkZcwcAcY1QgXLZZqyaT2ytdK/EkQOY33Y7ku2L81a1LPwLxVNBdhBUIgOQcIFRvEXO6GFwerwT1gQNL4NJApqy3EAQfFKqx0VBs0ooALcsYAFPq8VdOrG7IcUUoKMd/ptDydzrxAuFwx6tEAMN/mBidx4GE9pENQN7SscYRCuDcCND69TP+4qgQiRJeR8TxyOBaQj4axKAqOg9YhQ0RNupClmnAQ0gt0dYSU5x1pgEJGBN19In7n9z/hnv+SAODq8+l9MpiX+dFaMw1wOCw3ju5V9M4hKLg/Rfsj+Naz1plxdIe/EyCxANDg1el4d7VrF8G9jJralDuMGvYIjIvwxn25I/2nVjBiqbQhLO1j7bQ7AbIKxc+F16Xzr0Oqux17gH/AXsf511d7vai25WgOy/n01BSze8srmUyLsFyu0Bg1JZ3IpnQ9Vt/JSMNhq2+AUm/qKpq89Yy0k6fe3a4C1tRJGIimmRTTobpHEaVqpn1H8qf9OZ20V0nQclp4LpaUTtSbXDTu50s2rlc0SvUBNKZdCgvHv9tQ2xMASJvU7OY2FYCLfwEQlttfBQJxgBHCzZ9tVgEMlVtrJ3RzINggwwEnz7k+BdLa9DduA+0c4JjcaVs3Ar3YjB6sJEB2Bc3pdssz1R3MxE6Y3N+ujOkAzSJyMiUCgWqk1FMPX2E//ZlWAAB9AFjrC2oSn8y0W0RVGvsJ5+XI1xHaVMxy2U39zk0l3ZAddyjNRU9uZYgNOW62OkzZ2KVdqpuaCMG6CqEoaeXgUAmAfgSiSa03qGlkHkJhzqKKPVg3j8gGiF3liKTgrOYm+Kn8l44X0Xe0CM5t8WJVi1QVjGdzQoOqxlRgIN3DSszBC6qUhRyM9fjm1iQylMFNE4/uia8FPmEa1xCl5OA2Crbow447+5QGI1gHAQDXihrMxOkHxCmF4z5sAYX7x3J9XKzqdhDofY8BAcvClADrx1Ny5NbR6OGODQxt6FPfjIjG0PJX2Z8RTYBNQDhn0U4NVGmKhT/KmmyOvW4AQNqMoiu1AkUqAQ4GXwnsPZOdkZ0FiDqHiQylrNljGFZaiXpsK7+fe6m1B9gCAOHn8mfln0lfK/fPoTn4mLh3zIWlGUuPFOXH8rAcGgt6CfdJyKz1kcKSE1eTKwEApVN+9/c/5rN8+ZPPyQMi8iaPYfFdSpvUa4K1ZEDYBAAY/APxJysaUtZpEBD6tFKJ48wFxDNqS127009ckxyYnL+NupoVF8eTOra5v77EkqYKGYmyvoB5/zRQCQinkNJ9APh34/1EnXqsttkTMgg8O2rlnLSg+2O6Fy90B2fnYFVigGgyiUysz+VyqfkJAohp9y0LqUZF+Vll6SPaZMnsMO4qzMmchZTVuocHa9d1x0TjiKliKslCb6Y0hr4G/w5nVhxy7DPZWV07dfCzE5QBHyW3cGDrYVwCY+2MWSs/7uOM3lX9ACFn9+/I3VEA0JvUQugGBDjLaGRGJmK0/92Cjfnf81mwX8xABQ26B0TZfk/BjG/AG4VxAvOVc4jP0SxqTojYB06sHA2UCNStYYsGgH4p/tUllkkREgBYvJsgMoFBmIB8PpxhaNsmAEAK2ebdaQ8zbt87ndgJEOaNnfdI29vIu7wMm/NNAEAHxKrK0bCjkKIdP5Wt/lViwDUh1HX1pi3lbJPYT8ZbFiELwwgIw0aQwyrn5JLEqGp9CdRYMFlzj/vMFD2c/0yjGr0M5uET+PcmDUEO/g4RgXe06f9SQofuHmNEWQkQhLhnj3UZFwEAHXuLetiVTJm4oiNDNZtRAADoNsEthMlBJxgbebQtwv4PAQABMGEVYFGvtxeKOFWiV+XWdXUpdHPzmBnZ8fAhgsc8dlNdlWawE6MI0g44/9ZfdUY4pfJbAEBXGEhqGgZHsO6x3K8Y2amIi93ZrCmoSz0in0TVVXrDCwRglzx12nqmb4QOejQLAQAFEGyoAwBY1klK0cxRJXp0gQIA5PwzslaNvKRUd0ll0bu626V6Ri+CZVk+/exT3rnP//AXnIanvLvFcSyLT8pOroz0M2htOCxMYMSZNA5jyWi8jYOIdPJTICwNgDQ+6b/Wuel0zCgbEbA3ygHxVzh7AWmM1svBqYeHjKo6AAIApIEKU0Rx+LRxvpMzMIGB5VhbgRrBCD0jxIYNAHzfyxBpHrxYqy7SWwMApGBAzZ6UxoCB9qAvfC60Kn4bAOhMUjtpWv0tAACJjEyTgiA6yoCEu0ZzhwHIoCLDDHv4MHJyrJXitJ0hALDPjR1MJInvv4Hizh2Jnd/Ym9rbaiplx84R7EoRv2Wjpg3u89EAAK/CTzcAx8rBT8/vP6+e1QCAo6QD3lU3q1/WYAkAKD2gNKYGN00AoNcteFhNe5AC606K6qsTNYL2wdNo0t+GXz122RVSYnuaRZ7scuUjyfaqzXUAAGxfAQB762KEv//0RBt8cU0+841p0UnmMejTGW2jP26dm40wN+iF+gDl+VDgIgZtD+zWf2c0pHvvLafRsMN31KRwKwbFZShWwBr3NhvhQRfalG6pK2o0dL4cCIeokAFQXqUWNOBzbAyBSX12WUDQwgJCiWIicrMQiuVNTgfURvaBV2czl5EZ9eoVBVTqsKSXychx4aMgBaBGEVMF2yrWefnyPRECMsUDleu3MAA61HIISrNIy8D93uNAgwFQD3QaeAum1mI55Rn1OsbyvjDuQ7qpZHBHPGpsUCanKG8aCRoqOiNpCMJczZQTDZQ7+kWVTyPvtq2KuJH+0Z2H/gGEgnoXSBgboxgDAUdTpTeIQEFD2yGXACcRTxgDixZjTAuEQelPSlHtnJkiixMlY8Qn7L3NIQtHjK9sdOQUUlruRsTq9+8mV0L/n3z2CV+TAAAREAVlamikKBnOxM8TWOuGTxz9m/l5NKB+xlQRJXLPnYhgNi1U3Vck9H9FPnEisqNlgzkt0ncL6wsGgJUl5PwV4brZQacYUiaKMs8nldkxrcm1tb4geoP05EhqxXiepYoEAMp8hwEg4HfIyJsBYeIGAGj7Rcvi5/Gfyc2ymgF33qWT0gAFPIgnsYk1KI3yW5E6Jw8mx8MUngBA7ZfXT7Kmx3KBhgg2MM2ALOit0l0GK6lr4GnviJ17125YYC7N0rTv0TBN+7N15rlDsUWTBQDTIpswc/dmHAYD8IYv17r/Kc4/Kez5nrl/kwHI/QbYpY3wHnMcO1PKim40PNRMZgCNcuj83ePcNOzodDpWySPnRRgARG9DEX2VaSZV1p0X2wY1ALDUvdLLuTrsLsvWwj30h2PZZxlgmJLvv3sWAEjzmrdSAI4ehfwUgmjRTRE51xCRUPVCJnaQ4YLadf7agoGgFXxP6CatfSM7vb8WuPMYVqH6xVWCZmovN5aCQLnTRNYrYil0C8sFTINvhpkY3/DNOL9gAgIDgA8+kyMOrpajuSyhNG3d+YmKYwOA0MaBFFobfcBo/n1F5ZgYGXR+LtH+vHDfdgH+/wCAUmUztMdB1Tz2OEUxAW00OO4yDIC7lmW9mPN0tcc6iOgL2Cr+LncsdoN0LYRWupRJUUxDEwaAqnaLDauvBIHujbnkdGTDcJMjx/MKSnCN0nzD3dVIL2e4CGYB2AhxX+t7XZLl/hAcdJVIyiJE/ZWnwY358ooyjPoBOEPDuu4uNeEUmKXMkB0I+7kclzuCj4BVXOenP1IjoC9++rlSMBTwCgCwrl4qGa4njSUdiMSMilrMAriVd/jmwic2kjmHTDsldVIln2aLQn0ShK6dPx2np0VK0Oqe624/K9wbh9RlcIzfnVNHWieVCUr55K6nBK3bcoNCTY42ayntRv+YgK3Wkx049kfbLXGMHNVs54+v7NPBFAOi/571QcNMelzsgdIHSQHoqMA8nU8+H+w30QCA38r3EsVOCtygS0yBKpswTCYhSaawqtuh+VvOo09otmYBZuS/df6GpSoXHGmC3L3JQOYcbP+O58IAIHZtG8FH+PxNAMDT1FbBAW22nwnAK/8dx19fqT2Sb1MrbTVziogRX19eXnQu2d/fJecsAZXhIkDie2UmatpNy8ajkRUZZvfSSSfBMLoCkKmumtUWARX9ycNUKsUWhqjtg86BAEDE3lWdsWUAvvfumSQbmn/QyL6VAnD+JgCgHslRsBS5akeoUrduQpCccrdq1KGmk7JTK1Vx/rtypAIA6ZinJehoTEDUnQrvABh4zQCArg3F+2XCYHLnceBFbRXd07V/wvj+BxuoOP/ZipOO2a0oE5HQPDBq0eekCraLGrqWk2BitzwwD71KhVqdm0upMctiG2SKK4YWJVyGow/KROATAGxRME1A5pV/gwbgmxgAvu4AAHS0budrZpsPJJVuCwFN7JjCVUlYEGtIAT1/Jeb8wbwGAynwumAUZQDASjLkU5PugYiy3IqXpYVcPJlGlmRd5YA4DRFMQM7yHFOaVsuOrHHGbxGBOjoSCEgL6WYglIuXs5LhQ64aEZw0ABLfijUSEyf1P8vofG/SMyE6ApxJ9ex3vtd94/mpfKdIU/os5+unPxID8MVPv1juD0wbg2HzrD3O1lCtDJ5DbFFAv3veV0vUG0vv0qnMGjw7L7kjnjmvl8xkjJyqPFSKmgAqWpSceO2DF6DsC1eEgkyp3On83DmS+xoaNaJWGq52/KxWsgsvAMYW5x7QZRGgNDmZf4E1hr3TqTGnx5x+nKEAbQMAETQp8/JQsceed0KsjW7KrwsAmDpw0x0BACyDAGiVWDv4CsMglbjL11LFJcOhdXvVp/FxMeDTa9PymM2qbqwOAmNttgBgBiHTEU+blJ+lI54p4g3Lx22eddxarRUWmAzA/IdfBwAEQJFBdCfH9LyI/amZMkwBpM+NOSD2ypANMUootjQAPn0E1JRLHTqV1nX3GZ6fBgDRu9lZNhVmvNepAAEAMcDDN6aN28qnyD508Lxbdr/5kRiAapTwDSmAcr2JfAcDwK5cQHDJgQ71p/JQPlx5QK6Tr4sjcyogBwCgTbBxZiQEjqso7ghK3JMaKnT0+mZpGX+SX3mw/YHTSCciPl65RGI0yn5OPxtZjBnBWCQp6le5mYCAwiV+wVwWEgv+TGgfWuWA1clJZV14JpTR0Si6J37Od2pV4ZxkQ31p/VWUmUopt7+2ObEt8l1dTM/x/nVEgKy39l7zPSYDkKjYtFyeassAhN41S9rnzyV22sV0NpwgwNO8BilJQLSHqMZgcQMAYoyEvgUAKIYbAADXUDXZqjvEvnH8RKV0Qn41/Vm0NcWCUGm3sUzTluxBnAj3yAKqlCHW2qRU0o5Nz9ANbnr/9Fm5f9Z6sd1NtC61hjor/atLLPF3PwQDsFuWL372xXK7QaQmpw+Hzwy1mzgxz+60jnQaKnEj88Dxt6/UB/IOGYWEIq1oNM9k+5EolM7LjklXz7YiaCYaADMxSU+ydW4xKDe10k0b74hzPb2uHExVFLS+IkZH+WdEgK5qsOA4OgDSs1xfOX+kAGSvLC8sf9ROwGNF+LpsL+07ywjeP98OWimABvJKHYQBOB1hA8UgTACA6g/+ygjrOOrqHufOqhYWV/VLiUfVI+SBFMWwv6roCaTRW1BvlRI4v0++B2WKOZ/TrsSORwT4FgB4y8FPJ5V/z3vN16+/y+dO2s2HPv8+B3x98PM4JwD4uO8QK5P+bwZAn8EUpbvdVqm7tzvltmEAJHRW35fIxQh8zQAo8ndaSRv4AQBQsMCndaAiv1mRf1UFSLeU9ecaW18SBsDZ3W8GAKC4kuDCG6icpDUAfoxChPzcpsJxgVXr6hr35IbTqcmtWmfkKYYsB0wFOmp9m+jX1L9rRDPsJZSe9lcGH19RBtL4NQKmzimhJarxkVIYYyRxIkC/pNbb1FuEKTH2qVVIFFOBqNF0AEcOvoNzitiq/NENXdIPAAqfC1q2rgCA2IzUG19feh60STuLNXFw3Lhhg4pLpDcuwwQB0zFwTbwnMcJxHzHiIRe3IkAAAGgA6ERNc81Z5Fl3UmouUcq6ZM1RpsKLzjyoDY6jOkIBMhRc1VLWKy8pypVK6XS6GwAgZw4/X+JKtqQVANCQJzeleb1S9Y/GGHg++7QVc5N7QOPsqXt4LAKHfvCKmkKZJvotw2YWgZFA9COurphdNFWnvmOfAzIG7pw2GyeFAeAKJt3FBbZmwms2GRb88w8/QyMgAYDX24sAAEqIcD4NAFIzz34Epu/ZNMZrR20FxBMAgaxYUFQe9oyPkRpmXYpKn+VOSY/TOpeAiEq423XSqHpmu8olte54Bv73EOYKGHm9WCcugJZnS4lzQyRVOsHJqteJxYRmKnB+2H2QIksBgaQB1g5MHoGwwDIjWGz2kneqQudYA4AEIEDRq4pGsW0n+mKHOKmSv98CADsOgCqbE3bJAEn71ropiUdHuRzODMZx++zE+Rdrigee7WfDYFm3havH/gUDdLRtsaUe0WmVlI9vmhH+DFzyvdErtX9Ya50402ADAiYg2QKA+ToU5zk1JwAg3VU/J8pD1elWZ3I0vLOPa6vVZ18TJ9PvJd1O3TCuBhEXp73iEMRQNwCYDG0AQLELewxbWwMARbeylek/kexa2C6ucxgAzqvG59u0oVROya1jRyvFAAAJAffsl96NDCzkCJ3s+vx5QEMBc5PUOYOtSLUx6m+svuA8Vsu5cjgyRKLMHPIgF0ltcjv+tNBMVBbqNaNYaZCjYWASxy04XZal6L8rQ+AsKAaigllSAevzjIo9SyurbBorTAKR2yydGQga0dz7O3rNZyqWyA4ZUa3/6+UmNbDrzPH3AkU6QOgEtQJAZmECAkqpOiODQQ+BIan64Yp6E80sy2mnXu2iGVO9oP0CAEAECRaC1LajOt4Tk3WguVPjz2oAi7q0kGrV2Q5Kf6eSnm4mwrsXKnowBSooEwOkDpbda2LSYpZJf1DGiYV9RR+K5Ian0MfnYMVYxADGgLlMcxq9pKdibCMu0lQ0pwAsiMPnIgDHLwNxiYg6eggAEJPgCWDpJTBSAFXvnOmVFLU6wkmZoun0T9wH4Bd/+A8XdtgdIrICAD7sbESTJlDeB3scRk3X+9XL6/UPCEsVUOUiLCZO210doBoAFcMcZ22DoHSIyyRLnDnOspojWZjMiiYPjKoe6QX/nWLp9EJ1K0wfAKcAephSRMmaQaDoXUwAmVPngm29nJKTM9c1f1D8p/NtH+Kqn5gL2C+9SydqVDkTirfTCIj6AXxeTdunKVOqPADOkMvGXewe8e79P8TW5TBd+om3n8LgKv1bkUi27QYQsemZAZP9Wzlsl5Hne+NYkwYLcMi/17Ua0fyM/vPc08HLfq0FwisnPy/n9s8GAEXiEDfntWKDIl6WPc4sCfbqiBh2AFWVfSsFrF/2WSP1NXVoCijzXbHkpaStJyZLldHXCSQpVqyn99u16F3rpLM6+yHQHgcAhIqKfFvI0zWM7mLVH8EPangaBqBFE31iQivFWXGTh4H2rYXMR6jYoh2iVve/Z5GEBT8jS9U5DzoaRMj9vxjPWrlEB2wni067Vrb6UZHDYrrClQP5BDoL7hCWSXShej2fgLoHUpKdu8fzVz7ONGyQbf6+LstyWy4PtHIMhapIriJwGBuUqY0Od+o6Z60Fh44AAPSvVZ4ntF2OYlGnHm1qwV4SDNyj8RsHnGIwf44PAACpVjhgtSsVOLQwzVEjjKVEdG5Ew+RiBJf1x1FKlDpj8w7pj28AIFGQ9tCQnO+vfdfvaTRyBS2+aMvqKoJMpuOFRjRERaYVt2MtuAYBb8VWdYObMl5exJkK4Ocnxax9SwqAUSXRTbyDREb6HNqLAgAGxoShARJszBOqV4ZARtYTBb3fuJ+Vi152y8e//zG/9/Of/IJrp7GuEv3xczpBKR8m3YmMdfLW1uCwaY7yJowuoo42ozQNfDEAFa0LALBq3gEDGSjbM57DDJNCJ020RDY7mdfVPgtAKTXncbcsLwtLpJ3R63VFgd5LJlytlJEe4hjManxDF1+14WICtAbGa8ud9yMAQI4faSmdumgACgCEQUjbXNqv2ZZHPz8BgMoA5YwCANL8TY5P2gK2IWZ6a52iSSZo60hpk0gggpHwdNZ0tLNWI2easNz7VsyWa+/r7G72cQXAbUvjwKe92vYJmN8ToDCZgdjOsGJMQ70BAOrZi6pdmUkfCg8Hyz+Nzzgrj6Rg8tkxMIad+CYAEBZs5bMGAGD5slPgepWI1AcASAWQbU6C0lUvmWoY1axIs026SJlk+SEAeH7i1WZe20aoBFo6UrzQUabTbgeplBpeXdYyKa4ub0p3bFAqR+GFjlhQ1QOgOK02pjFrBW8ud5ElhS+SJhBroGxc/mcBn8JWGUQ7/3yVDkCIGx3finIcWgUaDDs1GIK092D0T8GQjDkMU5BWvpbJQUql5pmv2RF+L8vYDACiiahBKPqwGAwjAOCBLG74ESf4ahFkOaA3ymJm/i3UUOih0NBNSK27/7XkcKRXCqEj8keEKG0EzfEGAIAhTw4zrERKLkPtB0BVsOgyL4CGjvwluAwY1ed1CmAAAAdeddt5tpMbHiWAlcayBqQa8LgOn87UA18Eihrcdt5vci/rPzszJLEqjDOm1TlFJpCrzoJsaTtAAAGAGQCKfEzxqfJA9el8bX+mriJpAIBnZY44AACsETuXqXzuEzYCUhUAhzo7BZCUTzWSuT/UoGgwADXyWsGSVegGLV6lagjkMkw6kClAq1y9bi6d9XA+BXihSXBJ5uwtUAJjl8/JZkAQ6TJUG1WKJdMZ0gasGAaDULQN1npb+GHnHWDIPhl8Rv1mROUGMdjxvh+WBhoAJA1AEdjsR5Kpn26nraqDVBD4TBcDMFvlCgDgDnS1MpIyYhho69yGGP8pBkCJSwKgosnXgRjBXcqQc8biE8ItyhjarHW5nlg33Yw4/Bmdv+Fyu8TQ/9itgvPyI4iM87PIfAqaM30VAIB3dTQCmiCCIr5v+jVSAFlDCWy77Jg330BJX51OMsBMn9IKkkqtFano4ADi+EukGivWgYRucWxWAL2sfRoBZTZIWKIJoMkgj7VAH4g3GYDvGQBkBnvqjzsC1MYqRxJlbTMAQdxCYj4AtuC8UGlBO+g6Rsez7Il9xD1LIKVCrr8txXMV8IWa8Vn0DPWd62xzbOr5XcMqVO/IPwwAAYxcye1yVdRRt1TRQn6FqqPDcB2GFLGmqJ1Db5rakmldO7WWdVSjtxDgEgDQ4JK161BQg+9NFMQIzimAdLtLDlGT50erzg3a5ppvWnMyf8vqj+Q1fegGlZW8f9ZTDjHshFaIo33dypf3AobHncZS5yoGAI1W0AhFUWYEjzD6aUQU8CS9gPYaAKBEqjMNMOg1aACqFbCjmt475wcHAEj+mU4cbWNThqVaTLR+U9mY1//Mzm1ji0ylqk+cfoWEm3LMwkijxGhO6lLPBACATmmxF0e61W3KfFJGJ2uXkFbtqHX2BgPgcrEArXQbJAuz2y0fuwrgH/3sSzZykrNKT/5MgdZzcUTyAADQtCRvK7GrOtEVOzTObYBO0kNJxaQPQ4ZRMb2RAU9ptJKeE66OSEotzkbAUFRF2jSrzlqd78Q44Nx5yNJgAFi5EwBwBwDQerJrWzlkcUzMwZr+DwhIaVXfiQqNZKhHT4GVhoXtyTsdIMZM7t9GyIDK7cPRZ6Eod/fG8F4rVQgKxoyPn5Vry5HLAgB5XQLRpJaioYLzZnOoHmfOvYh9GtQ0tRGuvsq578h4Wsx1jp73wwZwy0LIlzaFvY3+87MEr/7Nn6n8toWoZS/WY9HzvcOcf/BHAiSjde2HvkXiP9mqYo845Kxn5oQBSHCQyN/y0ErlCt65A2CxK078+OMnLVAaADMACSAnAJAgNiyhBeQeW03sMITaHEz2VgoAjYBYBmjzRbM7Ug+c9T0AQA1rCd3m8hheSDedqEg/g3lCx7rjUyIpXAqpydUaMz+viwzTai2AzasUyLKI2iuJWZivvKIda0pZOpdGRJ/LjJ/hpDSlASw54PG+X2EAVAIWZ1ftNoMLtLP6BoqFRLPxkJjO6xxapwPw+OgAFoBEmzPWStQ5IugcukmJCwiIwFB9Z1IOESjmsLzVCEiH2AfYrEAuVC5QohkhpGZVVvX0o63zZANk/BAh4o0UmWfCm0CAYg/YWu4V66B1QROZYp0R4QUYeRWGZkJRT85V1bSW0YDzdx9sM1bfk+HBAAAgAElEQVRhofJZ+Z7eL+xdqjhUinMXAACIYJ3vfdmFAfCZesYUOnt53odQy6OuvWlW2RJFvPo/AjAzRvn8KUHtpkkCHwEAPG5OAeCi4zWYKoiB8kEl8OE4Z7AjFiFtUgCh8MMiYf0//uwTrvGvfvqlRZw4/F3Cm3XGOTk/Y0BSdC4ua7TyW+WDd5ZNhjHMNLsZFdqiqgFTaFZ+xTCUKVgS8Ip9IN0Z7sUgPa+rM6G6++5BAQDgLmqudQfwnHXdEXRpAh8EcAID6QLIAWW2iV0yjDOiFAAFy2YD8CxsHD0a+XBNXMFBk5X9qEoNszOhfRmApxopfQQCqnA/uhKmS4ANBtBG/NXCRKcruBkeR8wOr2aM1CSGGnGlPsw47o7qYxDVeNkxhRW6m3GbMxrwYdQwqDUA2FL9AYLcM79afqbdf7MUsV34Cn/ATpkcciMGa7KYeM1Ksc4qtG/z+uPfCpzmbtdH0T6zjFlIxVNOlTaRhFh2LkBQjFC7Cn4O/l84HvUi0cvNTz4YgIgA3wAALBE2qy77YA1bepJYTKDzJzHjN6YAfisAwBTpWwAAu08KhfXIcnrKurmsyuVplCIM2sifWffei82NMlUjR2ZlOCn0FqGwlScU0u6BJ4M6hri4GyDuIWYAnF/37GKWblrx03LQCOg0pYuG5wCDgz7mNtLYxNfXyuIJ6c0o3Q8fi+zXcMikjfQBEUUrC51D6bBCn49qajn4XhXkX0VRpb0+XzMNCWkMbVydRw+NW3dyTEecSDuXcKpsV+xDBCKmjDSlcHQZSCu/TV42VJc+xV0AwOhW50IsAHPTujdehm6TK0+mC9ApFJdjlvhPeU8ec+eeZ6Srz9qRUzQAEwDg9YmgXZefCpA04+CApbwGXsp1vtQBeF8DAEKPy4jpTLK0hxGEPkvRrC7xVL6/dcL82Pk+nmvPn8dregZAzmAuuAyN8/wml3hWPI4Vzpkl7t6vtIONtkegPtGf9vjjzz7lEf7VT76UhkNhgz6XdSGZJnc6nyuiyD1NGoBjnsEArAyT+3DMeSDhw9MfoXQ5Gu2bMljL68fMDJfz2gDHhiQ40XMLCLA7IYGSjanXV8CmNRCZFor1BgBAG0iJAdtQr0otMyHRaQDV/dt24XW5dzlJSUcq7YWPHQaw0wBDEIjnx0TSN2YBZP/V6luXCG1edf9dSXDfLfcXaRLSXwEgSyOXsRaetFmNsrBcdhpu1rVDp7q3RIA23CVSnWZr/FkaiE4LzHRj7gTPlPvNTACg+9Eq/nmH8ufk+NNlM7qAAJYpLHwLeLxVeRDbKbs7u606lVmMtjQfawAgG0le0N0VyYxEu8Nzn5S0bnxNUfSY7hXTMBiAKi+Pv2GnR6WY1VfGaYXRCIizdApcOogdaWD8zZsMwJ89Pz2Avq8DAFSEx5ycXpXDCEZzE6KeTMtK86CqdG/nGaSeqJ/OJQ+WaI1MAaoAfGA94jAAwNUyo3younBy8Y/33fLR47wcbjhIijm1+DqhVClDJAeBEIwmLpNpvkjJMHf2A+dRZTQdyU0RmSot9C4QjlWaYIC6OC92xRvNOYTbvCrIXe9RJph+3wFSKHNq9K1e4KLEM3FOhx0HBIa7Z45Pmk1gwmVcpaLv44+XuN30uhq76mFKeGWXf8Uh1Z0PMNgAAOUdpZXQxDEBgQAAmbBxBqwTQUnLGjyKWekqhi5zoVMzg5JPgV7kvMgRAab5jL8hDACpXLSzTUtaNuSAQMGhtp+P7XCJYhCNPpaTUwB59jjxxDIw/elVoz0yO+Q7wymE6dHvkqPoAnhGfMHlkNSsxvE2zwWZAa9jDAffgkUFWqsAgJTx8oxZA1DamAE8P/nxD3knfvWHX3CXVOrszoWeeihn6i52GMBjMNb1xRrfi0amBABef+7FaOUriZMFlBZBMi9vBoCdSEWtaB9HpUmMagxwzmCDPLyRYrApAqQWwC+J+4fzLQr5KNEb7iMHCaELpBohJVdOS+THxdcrvk9hnO4tmTh19aMuh8wNghZ1xEw9eMZ+oxMcf7ao+5ECyJjken+FV9K2FOGodCDjFwysEiDjQ6F1BRrV3aR/YDrBDKf4LXUaFHlqKSernm5KuWDfzmAoZ1pyuEdMsoSIx6zWdJz58+EhUXIcdgBAnLGiUM+oSNdZ/zCd+QDObwEA9Hnh3UuHzSHyTXpz/twMgua/v/XsAQAkdSoF3cyHSBVGWIMBUFXKFgDEdwoMOzYhoM7wH30lOGP6V0+En+N7pxZkBLxhkPiZWBm3BgBiABJ86PWcpKhghCzvWymA33o6P0BrwVjjZTO3XV7NEcmycJwlBRahUX1EkWvDxqYHu6jd1gIo8oxIpucjcyMrQapDzYc0/a9ucm4ta14+VJzytx1tHR675bv7d+xmJbFiCwLZQY0OzkPAmdLxQB8vMq+0ZxXk4M4omcaDr+P0g1vBBrlyqVixYOV5VMa8bIpeOUwkIm+uiVMH1SgCBrjz9LmM6eEchKxxs554WDzzg0NMaL5m7m7QS7p8akk6m2oFw4DWhEGBoYrgKoIsUuKm7Kc6O5cpDAC+Mopghzi1ia0WtaYQacR82XGhe769XKrW3ZdilDJOjUALAoO0HssrxtkOI5KzVRSnRXglBrUwDY6ZzYHcoI0dwKIhsB6AjEB6Q1goNhkQggB+QwtOCTio+nejJzQZwjTA19fl1SOq4f8YIeI9qRHRfQsAYACgi6i7WKyD2BQaddasi0YXxSqKMkp5iQBHR8shUPjkD35Io/qrv/tFTWMUn+MBOARHdommsTkSOPqNzGqHRgBtg0d1TzFwjlrkiv237J/gckgC193yAgNvB1IaE0dUpNjB4IymYilJTb09Z7l7/RHQ4OzBphGEWmQpgOthPGnh6lTP6+uLOc1IO537N6jAtFZzTbq7BBOgo0/SxBCUSlNzY88RBRSpA08joJzvDP/ifwcAuJunUnl6twAAfM3dwRyE8/mpKo9w4V4valGrHvNaatzDpFHZ4jZnhi/t+nCyFhKZhqOq4ME5cez3xa3cZ9RqT8NHVdlqA4CpN8LPA3hNzVHl1Cm6cBCVFO8ABrExGQZWmrKRzpyOP8wA/m7awi0rsAUCibC5F2l6NWwR+wDwRfs+1eAlMxgFfgwTYyPw6ajDkGe240+Fim3dKM+s5NOoAKBfqtL31ibljKSsupmXymEoRKNe4o0ywO+9Oz+wqDBKqc+2v/VYXBkfjY31GkRdW5WrMkY4ROy5jXVineqrZyMLTbG3eLoF2vnHmKuW1YA2o0LdazzlEivwYS8WRuEIC85741p6HxDlyQUAinkYddg8f0BrFgFFFU6GY1Wy4RyYdQdChRnF6jKh0J0cphKKSMeAde4ZKzkMeWizw2kaRFF519dXNliCAUvjk7UjcrmWZOoVoWSjYmwCZoDiZ84pYEKfw9qCzIv3HqL+Oxc3WcAcraaUcXYyTzs53eSzUu6W0+NBN5UAkaGFYwkCz0US2peDywWN6EtgyspmGA6LdILgAyJ4JDAt0nlDvha7TspgMgJy6z8Aw+PpuOyRL3Zr5sv1tc6xctH7Zcc8u/J85+VIehevouBYVpYGp1Tuy/L1+/cF0NT5T+dHnxHKfDf6iQo+Dt/UY8SG3OrqVZ5+Apwk5GmDApfF4kVrwlRGeDjd449/DACwLL/8u1+0c1hVvKgUNy1LS3vjPUlTImSv3mEdmNiMStkllI46lVKwVJXgCN0E3f7UYEwxR1T06efQbICAmXO91kfIpgJ1IsWnOR3Qc4DRxICzK52/UgJ0UTjnbnGcXgf4+Tun2bmZTTVpSZqn65Cyt3NYDO+P1xnrlfuWiBvP+HQ6d1lq0othBXd4VlQBFaGo/fPa6fP5/vDza3cJ1H1+yBSaw8hah3JOMIEgZgpQO99/M1vjMk6XEiagUXomXewyIdEX2M4bGhAxmN29k0DCn7FE0GaVK9tin1Ii7RG0TBYzzryCjro7ej+IPLPuH+gYfJdm+mAyWBxFzNRXRNk+VQ6K855hH+RQxY7H/5CtIzaImHedDlH2pllGvobZBviso4fRrVK1tZ5rQSXt72SZlwfLhCc7MgEOnhHTAGHHr9er2xa7YuI3Pzo9qLLmMBPl2qqG2kCUfaeNYEROicjtukXVrB5PAABn/jydhmepU+zFWeOmTYYITAZbFAtf2yrTTBpTBDJKuIyUMlsg0XDgeQ5dOZHUNPtgRTg32YcdREC3K52YVP42JC77U7mgL6cPPJB9IT4LyPLeFGncd5yxnYYuVBwbAGTGdehwrCNESslRC7mj6ZDmx6dERubbk6icf6qDqxkhVavdzr+PgoQgYiLifAox+0JFZSvW+U4gN5XZjETDvjjJQqfk3ueS4qenddutAnrORYts1ufBZ+UwFe9tUCyrBui49bz6TECxs+2oRrsiB4uzm9jJQL3sJpgtOX9TlR56Q5YjFRQsoToue3TdAwAA83UTkEWbYOaQcdGRMbCje0IFOJPxol4VjevzhzHCPoPCjMgqhq33AMB4DQBizLJ76nevMrVc9BhbssAWwSXnL9jponhS3QFLWfVl+eTHGAa0W/4RGIBhVUr05mE6MvlDkWg9WoSQWI93j+NyMp+JtWHdOnOrXR6GV6E4jwxaj9ClcwHFvAEAYRHoWCq101R2lpigwHluAgDMh0d30Pt9uZCJUpWLHKdAXM05IFuHoAFVOFa+Z1CRC/MSDISmVqe42U1v71RZR53lNPzcCHzy+fyHobJ/LK+cw6yfilOJ3gRPnU57s8Q6AADfTydtG1dnJ7MqfJfxzGgSlLQlo0JXXuD+ZL3xunDYaScrVjbrqLFfvL3y+GS+DstNnTMrMvd95eurg6EiQ4GMYvlIZUF8GTmdvm06//x5fp32K+XYfPmR6pygAT9LXzFKcMWYac8zcZNBaHRsHtBWdt42hH4q0xgtQj+4cVs/d1rzBKQ3IDAHWukGLBDtZ0rfh33t9ZwufftnNZpiRUABMIVp+XnYfdgxAoA5dwEAABdDw0w6ciAStyVgbj59+IucCuIk8ctcJEYePkEsBKUsDhdKhYYDwSPRADsW4ULbneBKcvHjPJjaMvLEcfPo1to0D2dRXTP0AxbXOWcte5VualqMOP/8WxliOBR0MrOjFyUXCq1BiRkxDyfy5yBMVzTKhc00xYcAANuqsnmHAECmf5VR9ZMtMBBDHBX2IQCgIiPsUlFuniWANdwAAF2i/BaD0A1c+jBmPbkmGebkngUFpsZFIaKvXdNRpgZBgf8ayNG0Oq9mQ5AYtDUaMXoZpqL/1mX1hbVh1LMil/4WANCz8DPb7wUM4PUyOlaOBECXeYpOGTFvylo9AoDdCSYNuV+N7rxiGpg7pkFsStCx7JYTKrD5wfvd4izDaJVRGa1p5+Wk1qGaYLVR2l7zZgwaBIRpuNxfFambJv91AIBNhA2FDpYAec8hJ/BK3fJMaiphw++F7TrfUIlu1svz67tESe+EdZQoVOsMECDK1a16V1GNHX2VrBkEcNa5NSRyJWIvPFGSmpPdbnl5wPnrd6pQSN1vnb8BwB6qfzMAsUldpdG52VAlAXpKxexl54aILnuXaZIJGMpBDCBNW6AayjLasVVKA+1oS2WTc1+cPrNYtmadbA5NwBwp9HQi9WCzcnR4XYyCNiAPAIBdxZrhXIGNZEoF96EAIXJYGp50RMpjJeRz75gNAFC/gOGciKrWAGDr8HNX4uDzEcs5erbHZACmc8/3fwCch+ZBS9+to+WbrIl5uJOjWesMbRMA9pmXDnUNXCyKJOTxPnn3Kl2coAbnr2bdbAKsPx0EJHUcu+lmayNNAt/E9COCmdETYffdp70ZgA11yNW2cCcfbEzzqlwGriCj5kcxAMzXeQQwWQBQz2wlum7TmmiSFLAlT2QRHYErEnaE6Fa8jEopXlEpBBwbS+z4d40Ac3GCpisf402Us8gAIOgN0EkqNL9q/YuN0AO24jpilKGypMgDLIk7yNE57I8LymMCAEA5w9hREEZVeGJplUGlyoLTAQ2AYpA1jUq3P3QTo1rmI7X+NCC4YCWQaaStv6urI7c9VLm5ZKtLku+fkUX1hHfraF8TDK3hdfBUN7Em6ZduDQZVRKYZKwVgh+/RqnkOMRFB7ANEmAEodI+OaZ7el/1j9J/g17nTk3PXma9Q6rCgfajIFbISAKCsQblkUdcv799rbXHuHKwh+6uBH6ne6D4MyeMlr4oOgAG8oWRntERAMiKYt5x/vj9AINEMwHEAAFNNpbNweWrqDJW9riLnAAAe76OAfO5EGEtpGdCqODnMPrUy1J4geMPoYI8QBtXM0sS0Mk4J452AStP/4PxRUucpe3n9FVOXbqTKuzIFA2cDpxNGgM5fKSjaHLAMSQHc7yxvVo+FQM//j7E3Abf1qqpE12nvTQiNaIlVUmpVWZaiPESIURRBhBAUAgkJgQQCsUFQaQREEgIJkIYmgDRpIEgQCAkSEjpBGgUTtCBgaVXpe0/Q75WvGruyQAWS079vdHPNve8Nry5fOPees8/e/7/+teYcc8wx53Qvjf1UKTgFqN6uOhcttRnhW0BRmB0CAG1WOUkP65IGSdciuHH08dTaq3odP88jiPmMu5DSNhMaFx9aJ2CjLxCgDUOb6+J5dwSIa97272cPRXw2g6A5rRT7CqlcAQCd463tbbZBxz5I02I6f0SeZNZQBTIFJgFDKrOcXQwLgHv9YpfTjyX7fhkEYB8uO/U7AgDLQCA2pZ+b1NUnFZD8+oIQMvqXoXG+ZPaSyrINZ/t77Hs3CVq+fmVupK+qPZOwqSrNsPZoZTz3Q/ZPWeyml1u2DYQprnbD15RKzuZzoxx/qjBqTY5B6hVvLs9bYqcYkTTe4AOxCjTImFSIo4U9CNjWVgcEKviPLADoa45YnehVtN3MA0dqA1NqddgCAMjkPRpQi9zQBxsRP96HAAD5Y3O+5Ricn9GBUgS48KehP8hne0MXlQtaSGNWIHWb2XQSWSUSETWdUaOZpQ4AQM0DKTyobhHpiHbLnHEZgBVNMnCHulDIiRxZZtYAQERqaQbEvQEH5hRA32iVC7fwkFGE0aiEIQIj2XAVZRrkZP34ApfhRdg5mQBFYTGOM/IVA8BfZU3jBAAhovM1Mw9yHUcDAAJDYgAWBD7I8avPk+rJK4J1Kw5QfO5kl3K4yg3QX4rBgjKX5WLopObpK6pgOBi3AwA4lMzIXD1nOTmVaTcVdWhMg2ZqGAI6HWnM/ehVaKWnywdfz61FiGn56v4GEcymX4Jee2QKQG5pyrlJgAPAbICWn9dPuriqTpBDjANK4534IwiSVsbavhgAnUcBgMggct8SXLqUkSk/AQB+z1UOCsQMEp0D178NANaQLkn5cF6rNBD+l94T0AAACBDAtbJbPTFMOozQXr8L5yX5o/pVCNpoCfXVaR2f00ZW8EVYHzFuiykypZys1ekGqOe6sR/cB6CDPH2UgEoYgBq4ZICRbqqhdReia98H3gdldIXnfR1hMUTspOYYthL19hIDs5x5ZYyt7R0+J4i+KRjXA1Fra4AyTmKdqyLHelDMiO5L4KuXMAv4WkQbB9gCjn4O+pnP9wkMOMZ3agAKxAbcm1GM04ODZIojqWpXQ1TU33xDAPzRAAADHorZV1klpLSyzmiBlTRza6mR/powANh7AQBHOnj7zKP9QJ/mn8hG4N5wvSVshB5me7uqMLivkio4pNQ7hVHwejqAyjcqGNffsrFzMAolW8EKWgiWEJsG0RY/wBs3EXstj3UGZl3s94WQeDGrwENqllAAwAgwUWvmR2MzscMZfu5mMXI2RuFe+FBwtYaN1laFptG/KnzU+cvpCEbjBkBB6AEyggFMsvIACA2vmv5X9I/X7FIPIQaATtfOAu+XSJMgo0UW05QkgvbWyfq50ZJCPjcxwacVWpxRPwWZNlABALWWKdHyRgr9KIV+7wxnQ13z5mWYeZ1lKPX8mn2d29abRw5oagDwHqDSHVPx9ZnMJsHb1AAkBRDkznsnAPDBc8SizxdFpw1vAGhEwu/y77qDlbXsAk8KRBoARsUMFwAA6XWqxjWfns+WuPgAGrwCADEAvE0KXGYrWn5sdC0BCToBC/RhjFW+LtB2TQAVQSDbSburY8ACd6aB8aSP9Vk5exQj8QGI6s/nEQjSAWM3qAxYG0hVCnw/Gx861H3tdZWR4nfdqtjvycjR16dll4oiAKAkxr0MkIBW50u2CO+v/zQbJI7Lg7xcX40UQIDALMiL9XHbWqnafHSUw3amqfYv7ZHPZP4ecJvnmM0NkRW/1/OrpTlRoFB2eon9wntC79NTAFp//U40VdRS+ezlrKQVjdbIADEnqYnOMo46NoXrWpUx+D1XnxhoQpOSSi0sE6lj9/ZIijR6H3wM9n93YNgq1BvR5ilYS8lkeo0EoNK3OIWWyL/OUHN63bFnn6aqp6blNWY3r4/Dy7lYBgDsakkNitnszmRYl8RhTkkBOFfP92UKenUcgobLiJGfawCUlG+Y2Tj/3F8HADZhrXTPjEADVm05piuz2wijhGtF1UkXTm9tbVXQlMCZtn3TT21jbUMpiGaY1XlOR5Ab2zOyQx8l0kLkBAYglFNAAA+NhWTlkFsZWLQAvbMVFpllSKbAgTiLGfAt8z3dxjPd8cA6FO0UAxWlfuqyy+B6vnk5Mmfkm/MXh2nj6KlaffGjxucm4Jrtj3UfeND+FACC9nF12M62IgSV9U3Bjr3T2MJhyQ6oSDFBnA2zfIyXIz0BJJ5RJzyTjg0AZMNhA3QAwIMToR/LOO0s7NDxTqUyjgDPPSHmwZqUFUeZOInYGQC+Ah+Mz4vzDRNQXRdRRsZeakVvymBMESCV9jxUkwFQRCDqEmvP+yET4ci/bO4U5GiTcKdW//JlAMAxv+jZD9qPuepBBoDPDoZiH4CjlQse7AuANMMRBxtHCUNhiGBw1PONyiN3o9cjQfw9EXiMWARNjGSoYBazpKmK+iMRl9TKRfWaCp972YJXcZgllJwAQMp7itDIACEVZa2L70gaBjkMKa0bI+K0Aihoic5c5gmUze6FZgSKEJ8mkiScgUhSAAQAC50kdT1gGfFHgYPuCV819MsltwZa7NnkVF1ADfoYqKRwsYKjgwClldIkRns/wjtU2OR81fo3ANDBbc5wtyfbHKduB95Si7QvrUcGbd/CPnOaoaDuxBkOTWpBBTxnQyoGTx6jrImecNhueVushevTpdT2mirqzr/xiannCPOkCNhlrZLALwCA3LuCNghopaFZpv77WnaHznVxgEI7vcQa9Nfi73htwFkiZFxrhHG4jnrWta8n60N7SUAVN+t8uzsTbq5vVgBD5gOAlxVEarVOxrr1yQngDwAAYFbR0KI+axn09D1Ta8i206jkU5puGQDUPSbl3SsowgCsr24WRcvcf/Ug91hJvrluvspL8m8syjpU06pPLBEJm5NIaAXD2TC4D7ZVzWyl6yjIRlwdvewsk1Pz4iivpP8Ura66zMbK9QxWSbqhUUAxsnVdjv5Fg7iuurWNLVFioygrmkq+khUOBwN5cLAfm6gPBiUkdSDXZOt2OWAZQBn/UI1A0gQAthJHOwQzqrdxb0aC+/J/AwBUV7jWYEcHVTXLXYVKKAEqsKlmU4dN7cYShcm8oIMyvpX1G+JQDQDodA1iqnmf1MeHPW54IX9aqtZBRMt9hHTNnvrQ5/Dg/SnECwBwKkBAZMapvGY6xCLC7Sjhi9QxjdwXnMzmhssBRd3fdtttFEDtMxKew2n0oXt89iVsDLBpjXCSjwszERZA9zABQDd4HQSIYp4Ua6o1igGwCDUAoBviAGPZtXB79Uksm9te2WUzpEzby/RNMSUSiPH5Q4DpdNQkrHCON2SQOe0Q96MHzcZcGKO9s6PUl7ADywAlpZyVG9z/rcHUVP/Lh4lhkDiUYNHABGcZOfIAz+hP1G54NhsiKApVZQZATOL+OEQ1t8+WmzelpLPOZRhJ26M4HXzdxeyIFn3m2SVNF8bSvmWB7YL9IgBwVM7rXAIBZAp7iWhsot2KsHcA+XQT2TF4Nlz/JQAgAIlmaQhOJBIjQLL4cAHUsHGT/wvIcukb0ygLzsvpENeepwKDQUXaTdsxUkB9lFkmfb9HA9DPRwcAHEZ3FBCQZ8L7bw4SFHmANdibaHBSqmdJVrEyMRSy2QILTHehbwrT3mr0pOMiQCrHC3ZBwFyMTqBga3yGEkqk0L8OAOjM0jIIYOp36f7CAET8l66dk41xFdvhNde+7adG1k1EeMKmMhGbg0ZFXBzXKd3UVHojB1DKezf6CZ0MANAZhYCBJNsAQBhHM2eXlp4zWmadKC+ppO1V2oT32PQDWEZ+2QCqQ11UeWYhNY1PBhCTtPAfW6I6gozaOe8lpb/pQ5sxtNFAZHJoY4MgAPl/GRtFYGAAJABMqVHwliodoFamCLAddIKEIqmzvdSOOQaix+CK2pQOsSmrqAQ5oBlbZaBS0GY6uPm3IiLsZTIpe8wzqGhd+yAAoNgapk8cibt2nZEowdscfavCLNTTM4Zc6vSVzob7bqW6VAbozSNjZUGk+8zHsajdb+/ToP7pcoMiTXFre/vbruNXsyvUqLMk0OLBrZ1tHmY8R1Nds2HQwf7Y3EAKw/fl2v3cW6hfnp/WG4Ag19Ur+Io/MY4xbnnOy9PMlhkCnE8BM9fSCxV6nyj6CQ1bzAC1Jcjp7gsAsAbYc8/dMY7rkxIxpzuqE5kOBPfV2hrOb3Lm6IqY1IecGfYfAZS0xiz7RDtdlgsjLdaawETpDlaKmiKAUOIs2aOimnn9AIMuLXPVUK6D908xwoz+GA16ryR/DhHnGnvN61qjcSJFyn0gaMAqBjYUm50e1SMDKnlRyP2PzmPryRAGkkilg2h0KjUACDUPZ8qGSR4dvdTgq9s5PA8A4AjZyq5VyGYNQ6u6KhqYgE0AgPyAp28sEqsAACAASURBVMax+VUqthAps45S/Q1VdqfGQTxfAIjWWnWnzfufE6tUN1/pp6QruImOOgytR79K5mndez1/ovaI9wKSSgvWHkivclqMtMfYug1VPu7h0WY4JGgHGynVv+w0QCibpm0q1765oVkZBAB7e2Nra3ts374l4Isztq0yYq1TJZsMZDX7Yfn59WuMA+eaLK1FGJDce7cds4fLzPt3QeXKZ3c+O8OKZWgxxjjpmAdV7bU0Dip7442y85sO716p5KfylbeajeFuclTuN2eiw47IUCRSupCpjWerba1d7dxjAQFFlHC6oVXKUTfKH4f4aABAGwgObH+srHtqmMdpOljVdYRVwANgSZ+dM+0cnP/B2FhdZfSPa4EwMQwArm97CyIMAYAuohQqFzNAw+J0S4R2dmtTWdz6y/M+iTHc/ZBR6JEaANy3OmlN9MlVN2JXrne257Udn1F21ZDPFETfKlw/lFExDLGoxNRrCGlScFZjkW6jY3Fkh3SDSxsjEOJzcVTLRh1R0TP/NpXWklCCvGkAwFSlDJR7zNtREQu4U2PxACzBscjNpZgEgnD+SOOsro7t3R0CAE3Ba1SxUOlYX4fmxX26XRKUcs1a9YQV1rio22WGJXlNUqrVvob9WTCIaYhjB6Ne4HLGebZUHtOByJHY75QORc5XYPuASVx3Msy5rZaj0rYQH2C9o69pAADjvEOPayw0hJW2FaZaZaCEn9bA+KxozHOeUbFcpQMYBAAR/dXgnop+EW1JEMpSvBLh2Zan4RAdmOjRyUJaSGigs7q/x2qOKL3J8kXkBtthAFBiRQckWUN00uz2p86XI+mkQMtxN6YD36PWSZZQ/8vzN9hftl0LAMApsDncZx71sBQBNqUBCA1sjc36JkASGrfFvjVrgSoDMBxm9QiK2Dvf9trgcoKaOPfcy6QG+ROiVM9K4T+RAqhB61XFVPu9sx2tVDlrRI3WUer/OxiZZ2L2Apg2bGXsbMlB8xl4k5SmD30OMFshdscNetD4jkzh6to4fMyxlbuHSB32HqwvmTsARA6bk2BwajWCmAUA0tis2+YeAIitbSm+tkdSmsh921Lev/e1Tx/Fq7c7//8DAI849sELAICHmpHdVLKn9AbAIGUvE+nN2tU4/4hL2DnJkfT+vseZ1nCV1he5oeXuOCoP79any1oJGTzhGx6AlPcsvxARIOevmsIEAHCf8qAj1tlmGA02fIti8c5Qoa+vCoiAjQgA0IYfYxsqWiBBAgDl4RilusmG/P+MSjsAwKbJg03uzW9r7TMzwHdYBjiNRYRm00koSpHyd5mC4jU4ZUEGKBFzopSsK+rEXUcf0Vwi8GbnZJVKeDUVztRlJ51jlC87EbYkXewUK6Rfuw6S6vFZisMSRNXkZSRxqPbKPVtsN1ca14GN6D4QUchyL0wAgAiNNdDuzFiHlEQQxiErBcBqzP6fbbGmUpoitL5FY2t1N9kPZDNaC+Q4RfVxcNVGNC4F4NjqUmmc0MievEgDYpEs18IgtNqy+kysbGh4DP6UNqcBAObdlwCAnJrcFs+vkQ4n6XERVEnTnarAk3rxATFW/w6D2dgERurcl6gqUHWRyokhZnXESUo1kbTtR4tyS8AKDYVb2YamjnYo+x8AIBKcOM305QAYxOsyPEpRmJgvARg8/8UAJCY29irXWYHEwsGQ6LnzUn0OBmxRbIbSYIspODIYgh8KzGzfeqAhQO2mar64Wh/Yrk3pSOp8WiMRUJnUEj4BaR6AgIo8XbUhO9P8DbqhasDEFOHK6FW5afbQHQKAltYQ+exW6NUFUSmepADiJJedf+xnAaumt6ALQh7MnRR1B8pR8kmvoA8A9Coe+BV90voqqw/w7I+503Gyjg62wgBAByAAgFblBgAG0wWxPM66mjzYrvb9m30zU58tCHG5dReWx27c8rXf//oA4LhDm+TuQcGTsKETMrHM8giQuzJRXLMSeiU/r6+Mn9IcKlGIdqPWEpuUJSCmeb1Y3DT7OKBWbFtow6hkqZNVDlNKY/JVByf4Xv+qVEuMqze/TNbcpRQ44kGjFSPLSRD5rUnFZDU7D7/zntEfoIkMhR18w/2BTr4CAKqCkIp2zpBnLijG19oGXLSQmw4/nRgiNbMbWu5J15fTX0pNsKYARpf+UCuRw5gDqQ2xCAAKFdPQWvXdxxE6fYFNvUMHkwjK1GY6Y+E5aWy2pVQ2jpzt4L1k1K9npudVYBFbBJ32mgnMIdQRnPXZkTglqs4eEN/iZ0bxpkoQAxdE0aY4ZO4WAQHkuCUiy080uhdAUGAw0brU7AIm+UP1PHJ4qsZUx8uAAL8nq2zC2LBZjdZU/ee6cEtgtR9+OmWLmJbreAOmMYyGe7F3qKza48msTeJM55J7gs9PpVg0lMXO5O8a1yzArZHFWX8Jt3DMLTj0L++vigFQfnJxT1KHwIqjKPmTVTFAchUPq2rcDhp16QEA1CSkFJC/Anp25lQrSicjpvOTXvKh5bPGWj88N7Wyzdmh84wIFa9ZX6vy3dDeAu+af4Gyue778j4V8dYkS0dxXv7st0Cv7EDu5bYPSnCdErX2adh3sD0UazYA1B0+90/9ru6zKOaV/bG+gXVS8zdeU2kk5uwQx2oa641eGa6SsLQmespaQ+5bAgCVpiXYU0fUnCFBKbbSTqQf3U4rqczactc4DVCpgLVVArxlhqx7vgCAhfuuF8ymL2FUZWttPcwAqOxPBxqMANqGw18ADB06fKzOnvUujP63d8auU4bQBBC8WLM2ReRiOtmEikLIxsy2Kqyew+/sj65T00SX/0wwlKmUXTjuPXCnjU0e6421wwYA2YIabylqUTm9AICgIjSfCM2KYRkU/7A8tE4SJ1ThgacxSEAAEWk6sR1g2AQ2rzQG3BLWS+TBs5FQOYgMn9DnsIsaCSkLG7KVolmwAy8Vbz+qZDM8n5npQucNnaut0pzQi5z65bIj73zm4Kx8Rg00hVS9CsA5tGIASkw5c8CMiXq+kKBA8xM6pcPvWn9R0S2Pj0SErZx3AY1LFzCnDGaj6ZCK2uXXpbI/HVrV/wYA5BAWBYc3sbGnMa6RrFJ4Z8Mmp8iD0AbU4ClqmM90KzbF4WyK6cgm115wsxkY4AOLLmOUqpmUtAhQoSeake+eHIC6+mUanH4i1a9AQAwdjifWgb0cAuL4POztTcWyIx72PMAAPwsU+ixzjWYCaS7Uqx8NAMQ452vWMIYz36cR5OfFKfdirKijJ/slrOlcp2uz8W80wkonwIzZTWkZyxwbAEjlRfaG1lM0Obkt6oHSWMlloQFMJcILCNCG5vM0o8F7Tb7f/QjAqqmrqBwFmwK5TTSe2N6B+7O7TBFnI4warm42yvG+6ZMmAYDN4HS2gik5awDwVRULaoYDh0P7ZwCwti4NRDnVsI/xjsWkpYeFDbB3YuiSJALKeZaINc2tBIk72GAfCpfhBQDQhzeHzwCgBVT9/MPxU4QGJgDMl/vBsISPpZs+jZa4cHilq09UteXR5Zk70cCxomIAAM2IEVoMANDZcBKZuyeATS918BCWKqfWArwIYfGc0uioO8dKKTXP2BnhsiUoSQUDgD3kqhVdV5q1AXDK4FBTCue/vjY2NgEA1pUqwvM3ywKnD+e/s7U9kA4QcyztiYKe1m/HTCfSL2EAegAQe9w1ALIBczm578xSZd2689ezXhSWln05Zo0zvMbG2iH18XIUz3wEkbhLrZYAQFIAMoSI9PQh0s8F2XsYRACAGQDWgbpOVDk01MFiyS30MwCIIpMH2BRnRcWdqjQVXHKbZuCqXIW59jjceYTCCKgVp7eEBWzLdbkOdURbdh2AW+Fm7QB2UgWg5hBCaWoC5G3lfBqvBOsDEZxFIuommM5cclTZCLGfaRUsDcb+2F1xb4F2WBP1T8M6mYG5+cX4oJVqAEDv/RDqkjTnEiNR1yQUZvJBDojXZwagDp0ZJhHAYW3EEkXkthBZVxuhbvI6ezMBAIbyoEGPSpPcUpqpAH0PIr6wrmKuXWdt17V2AACCHTKjRpbmmbon6LJADKwGHUAU1fw8U9aeF7COtBROFg4G94ciugA4ps04sc4TE12yGsPcHQnTV432X34NeSYPuwoRHAZI4kIJt3QlSeFNKCU8pHPec4xVhpfWuwRzEuFNQyv2CuMUFT3Z+a81AEAAnpG0LgdlYOCIJMmLKN/ZbkDXIxGdUgFU0uN7ng6o/eezBeNNKjdBi/ZJgoa4TDci5s8mywLmTu/FwGQejhIFs9GMU3Z49uiMh3RQAABTAA1UhHK3KrO0PUm9kOULiGVeeKOM+izUm8xIAf84RWNlnXEANFfx2HEmVRCnX87QwVn+ra9aV9huDJVh10wwKlSzaxiYcExKODUzQ+WnuotMuOxReDGzHQCYEc77OdyzCHACgFo/P4tuF+IgOwMwAX7z9kcBZAUqFhprrY2DXQRH0oNlGmMlofM9MsQSYWPuDUBAGIA96gdmCmB3S9G/0qgOKhRiLwAAprxw9x5Xv+ysuwi0O/d5H66qAXMdRrZ1eMU6O1N2BAjg6w+trB7gxjsAyGCEDgAcCIlqdl4ECBj2Lenw1P+mdMzhn2sgRW/zP6tyWSu5izyoZ8ZXBDjr7/M4OzVZjqgdcL3OxrsL5RzJ80AYAFQepWE8jmNNJ7RQ7ApL+M41jjR1TOnL7TakoXSCI/ixzclRNcuhSu6iZZDBw4668jY4KACAuWW/S0WQvqZKkRA/o+UpHJLAxLRfEoDNwzQZgI6EBQCUA02TDhqGlqtD6oMGsvVW6FFqgAkV15W+cQaoBGtHQcApi3SYsUhvpY7OkUDlnG12bPzgADcPkASwg8XaspGTmjkJALhMbFr3uhfQvxtoBU26KqRsVPTuByGPQXCBFABEgQEAoET30AoV7A/ANMrVDABWdjO/e9aXZ87EMgBYAGWtpCoHv6/3wrkg0sq0SwMNG2tFgShvTR1zAyKp1eYLFPEEAKggYHFcs+jsWa9dz4qPyZ0O4U5WpwZAHTVXxj4pQqV96G/wbwMAgmV+Xms6xUjRAIA+aqYjYJ/UcRBpFaUOd/czoQ0MjRIr4ZM6s9T5FkEXVTSpt4CiO94msymiednsZVMUPxgAOJvbt7Y4Ij1VDfhlUMFdoS7EJQYNAAZrm17sKQukMxvoGXKIqdCkFRLnZ7tS5Ng0TMK6s4pHbSb8W616R4yAo9fO/NBG+j3YBGh3bKytjMOHDrGpDUWjYAA4RU457JQREyRzmuPXAwDTIuMCMs47ZcBhI530GXtm4BZsyoKgYDKJAW9JBeA6AMhyTuREFyudYgOXqwMEgFYJAPi1LlBnInl/UfRmuTlV0eWoLosMAGDkDb+2vcu1M+ou+n8yAGa9AgD2LUJu+MWPa4EB7uc+NpyYylMhkyqUWHmmFBbsfe8DsGFN7/rYNE0pCn/WhQvxwxho2plyhSrXU5ODUEBMnWMoUPqup4GQ0W6cPx8G8uEcTrA3djzFzbFKRUoqN5Q3DgBwdZEFSdlkndAVhSH1c4t8rAFQsxTTcAUAIILZqO58XTyTBadxqlKkRRW7yqTSGW1ek88d9wByYMoX6kCSJUkDi4ODsbnaeuGBXUCawQBA2gDn3Lj7HeWWXmJ/bB/s1jQ9py9ddiIQwAYuZY8WRUQCK3LwKY0KcxEQh+fEj+bH20n2ut/ID4yElabo4NCpjOhMaBydTsGatPzrESDAB1rXH1qusBlbCB1CCgAIHq8pAKBGMAAlcNjMlZkWZa4zIrqDAwGAsuYyILaQqmwIGGRFgMc0W7ol1kFtQakBYUmj0gArjSmSh9F/0SeIAdAc956/lxHLdVgX0IxaKD4ORmJ3QoDFAD6DPjtHif/UqZNT2WxZ5GOVzoCBWwAAFIeq7p7OoDhHddnUv9PTQjtdVTyuBpn5Ip1nAwAKNdkiVoce68ySWYy8dgRdgCcVHlhfanC0fGwGxOlnuC4xkMHl1Alwj3TVvyKvTunGsfIsEr44ddkaAQUAUOjlnDfWCiWNt23dPrZg5FUVpiZK6ITqxjC1fwxcYBMDADImnfdDO7U21lcPMQVaQk9XQYX74vWHYSmjNAEAqlBKNNs6BpZg0LaUez4NdOoc4/nvsJQVAODw5iGtLRhLMAC7KGvbqk6mMgRIj9m2oFMgB8Z1gZ8Pf6XqWGe4oNWqZDP3HlT4S9U1zRlmT3DfR+nuWSFYww4Awm50HU0AQKoFukOkyHpfoVYlV+h25i5RmgINd3J8VCVC98TAQGwhr29XTYCG9zg1A60lNNheeiy/PZ7bLgCAW6bktgMA8DIM2isWhy+YtkznTr01OgAIqypGfgZNnUFZOeTJ9bWnSlG9OMQCdAdvLqV/rUxPxiM5ZNOyjPYxE0CNeuJAKKKzuCzGWMZQxjoPLQI8PiiAjd09sQcuUeLjiliOtkQagIzqJCJf6ulN0OJOWvXZdD6qf2YMtKSwXVz0CUQKZarf2qAG2I5MpnH2fEBuKEaUm9eRB+nNinpM0DpqwDhhlZUJ3KA8LsN1WPbC0+ROZ+x5Dgeid9YQFkU26jCnTlTqoDj76JcDJBBRGQ6uB/WtyLlivSFeYR/yNF9ySWBmIcQZcISywQ2r/Rix4FpEjebaVMftSLI1bOK32qbWv10yaQDAZ1aHUs8X9wqHe/hgjfuBa+PnQPrfzraMZymWYn7kADadlyuAEGfbgSQMHfvZC0Q66cJngf4LuEeq1r1Pq1LEg6sUVRqklEBR+pMdnKdYhOIhQujPtFoJdLlPLaRChAkARM2CHHbA3oLBa/XrMajqzQ8Q0ksrDTgAGMwgYU+QRcP+YXezKeLCvlw5tDH27WT4uipLtJOzgVGApdg7ORkAt80VpHAWLb7ma7j9sJ+70gECADJsuo49iIh9trpx5ye5Akj7XWc460JjyIBkVyk4s4cBfKwAwOeZAchkPKSUGGX5VvAFLZDFAEjvMXvfg/VUz4OUkhK0VSTGDmQVQvD6KDbdHbvIDbtVe+6l26QAMbCxXUfB52tQHUFjAaswAQmw4HjXdslgkQE4dGiksx0AwO7O3vjqV74qJsltWLK/dE5Xxxb0GdYO8DpaMyxev9PCJnMsr5M/gftKW6gFBkB+brph2+bSOTRAnGi3P3v5yTm2WdfatAWNYZD4WvtPFRiqq0iZqX6gUkgCFWomtJ9gY3YMgFLqHK2D1kLOHmcJQLDYXGvgCMDD39CvuidIkXba7wxsDfIJ3gl8DcK5TjoL8bETqC8FEE4p00ccOzaM5SfdjB/wMFiVLsBndJNI2s6SC7+CAw+VYxpFpaHLPAhqlencoc+11Loy6WnhSofYhljMyCPNaqyWtwFJQ560x8wB7gAgEf3RAEA56lK0LkbHSyB04Z91gClCs7FuDof35IOY9eP92CGUCj4nhlS8DCQAACMEG0WAqYqoU5fhGU6h32mEqoRsTmLDRad8So5cOT36RzIRORowYmvsuoexzkzVEM3ujD20Mo4AkoyHi/BCNUe8GTaHTl8q+lCG8kpuLmUHVgqjFmXmmcvhzz8BAPlenB3o9mNAo4pVri6EXJc2UbIchKOyvDMcEBup2AAkwqChtQHJ8wuDRO1LiYRkBAECqtKlAdSuxuSqOQ8bZTdTODhD4awLAAQAzlXQr/aWqRrGs45OfG6kFAdBR2IHmdIw3kf7HDpCNsKahifnHe+TqDyRRVp7T5bGsfbhCQBwv2yZ3HoVZCxu0mL1+xwnjD4Qrg5xVCrjlZke7f4dqYdqz2vQbW0ZrMcBcA84VK9I0OvCM2wRJc9OWmQbYCd1EgAAiwUNgMpCwTZIGU7Q3VTbUR/kjKMqiCLgRId2PhlSpWlSejABAAEBOAWpIjlaQMLznfktR2HleJ68rlx3M0uxlSugqtb3xN5ubBIAoLMdbBGuFyDgK1/56uyiaBsVgR/HZlPDJUenctEGAlIN0M6yNEI5QfsDCgtVjC5S98UMdm2DfU/WggCv1cfznLezK6fexbETVBhjaHkMTOH8V9mnQg2k8jx4h54iZY2wxIEAAEiXEKu69XZsjJ0/XkZhOFk1aCz0nAmo+UwcGHisNbUqFTe56sLgxONf7fxTceW+OWkYlZbgLfJPRRn3adb5uJVDfAkiwHqBAUBoixyauAkRbIqWAwD29nZo1+RU5vhDRbirRL5l2APsHdFJOewa7lCtVudnz9T4XzMAFD6xI5+OTY0bnomTQo9BjAEABB29XMZIsT6rIcOloEQ2pW3ULGYAgJxORiR70wHQdGZhoYlQMbIlrpKo3KbS6RNsSlwWB3KEfYmq14ApbAKNo58DjTnLoKCCb9ULC33PJxhAvfUxhw7TCGA/cKLjzu64/bbbmJbo/cK5HzDhMI43VZ9cA3VT1C62mt4AgGOTGwDggXWv/OVnUCScn0nqoXOocc8EAKvrGifUWBE12fF/OQjEIDNdw8+GA6LxmgN5FnKsPiyps43AKo1BBGPJ06ifglk0ci+u5ojJSXlXgKHArxopRfw1oxgbU2r8nIIxAMj9S7+xMjbXDzsFMJ1IAEDOKc9xSysEFOCTAQAyDGgZAHRA0UFgABVB1+Z6zbKIYVP0bpofojEHFIy4wwKSmfKIZadlyk8YAOAJwnjid6RTaaLYCBfdy72c2lLde5wggousR9aZoK1pW/BMUuXBYARAyCmA1P4jZaPAQuO4wZAmZcP7t/I7YB+zVlgGDIfawFEAAFMMjQFLKiDTOrs6fuF5LOXJ40BjqzvYy/Pmzwz+FQDsj7UN0du4HoAAii5Z0w7GZ3987Wu3LQCAsJjUisO+7Kdm5OsDgPiSVGQpcKOKg3Y1df68x1STtcg9Wq5+LwRADQDk3vHsjgCFXVsTJ+jUogCrO+IaAMRuaxYHnre79pEFkInDdULHFgCgjpW5aK2HKrxQbq8ZMfzTS0Ptg7iHjJ5U0euUsbtRqoW2ck6a/JmOvOLwiplLva8P01GdP+7/LmvHcAvt7G1Lbe5DGgagKDJHYzEiAQDJH+7v7SS1OHOrbQZyGIBscnaCcnxH7TU6vVV9e6NK2wbXbWuUZ1TkVU8ZVW1KibzJE0WCIhPQWZTXlINfQohB4kcDAHGqcbhcK9KPSlIykGQeeqq+e1SbvHrRZNZY8NVFnRkAJG/G/FLGm3rwS3VoWIxANMTHSNrvCQAQSmjW2wZx6ytbr25sjGMPH0MqEPeXFMDtX7ut6N9Mg6NI0AJOV3tyuwkEadiLOgOqnIprQMOvAS7M65ru0saeOe8c4nIGLQLovACnBg4DgLR+dZRbok+D1YC3rHGuh2VoblPaP7c7y4UIKj0lQkn6OeiIT/ZMvjpgo+oLJuLL1ET0BLCGoxsyakuoPZlVEmEAci5pJ8cqAUD1M08UaYat0gAt8l9gVvD5nEan1e5RWAR02b+yOJOBIPhmK3DpbWKM0zdDa67ZCSndq/e0HoedIXl09Pu8Y5+nfGUdOZ+R55RYk5PKBawbbYPzoN3Rd/aD57KJ5PB5SS3GySbFE4YGz56dRB2czMl6EgqurSNthojRUd2+Or8h4s9wHVDqAQUU1HqdEyBBZLgMAJRKWazMyPPp9iTwszv/RLyJ+GPPshZ8rfUdAACbhwB0lEZNrxY+6l31Kdne2ppzJGKj/Jyw8nuZBObIPwzAZDCnuLJsRLVmh8VUI64AgOi/+n0kPdtTtYvroP1bDGETSk5QrSCh6wPwO7CPeiYCAGurmBUw93MHAExYdwAAAJQZY6xEcZme2ZDYeZWGKzygjioAwK3UxeDhuagnQwSJBL4p82NKDr5ALc0pKqe4fQIA2dgZ5HThdp/wyr101/VjCKu3trcKAKR/db5m8wgtOspKExtG08hXAUDYtpUR0cVqgY9sRauHYne0ZmGbrXTyyWkiUofGGywAoABBSg9bzq9v+kk3dXGHjFMZw1YiE+QXANEdEY1U20RkStgOsw3BaZMEk3+u98jDqYY/UAnL0CfAs0Z0fqxbnSKqhQGieKxR5ElHRLSlDW5aizlS5RKdaZeRz/PSC5UL39hg9A8WgBoARiy7YwvjcNmJDf8lj+9IB893Al6DIBbMujGQVMNyuJX/IeskGAg0nVEs0wHF2GURgm6TOorBhpE5vLqugUDs4y82qco+m3KAB6+KC8xguX55qgIW844xWGV8fUEdcWsnt+gf+6MMZQhhCbCSViBbYQZgex9VBRPB69AqRYNtiXt2bK9nZZEe+7izhwQo2xn9h62gs4vDMwBYBrUwNITHDQBkzZssgd+qbJVfQACA/SX+lt9N9BqGgIGFR1fjfhj1RoDIsj3tPZ7GRGW8yCSc1YdA9sJaI5bOzVbAcNo2rVLyhwGw8Dbf69/n9VkDELYz10+tR5V5+rmVfsMtylOPvgQAZq4f0bPO9CanWXpWQ2ZFVMpAHeUWhF0NpMQWLdsg2Safn1a+msi5s2exQZk5gfciU8jysTE2DoNG18jwotbTWwFAjcPc9IwqSLHDxM7cYQHN/Bn3fksFZBiWNpHOJtc6WpZ9AwD7mOhY+p7ib2QiY9MD8HutNr72bgMAPD89vRBtj7+3s41ZAPoACGUDALL2GqeudHcHAJZdUQRI81Yj6V3WbxugyjW3n+4dT1wWzlb0AQDWGQQAYK04tGnSA2IAyDpYkM8OmcsdFnVHif6rCZ/L8Hm3d9s45iCNUkQnyrnl4Ksm3MIJHBZPh8MmS2tMZg9Rx5glDM3oJ4YLn1PKbGWmOdGeYuSsbna5qa4FiAGsHDkJ1ylUzDS4To8tIkZtuV5ju9B0YinyyWJ2nULdn6OaOF0aN/7Q3QsdBXcNgPa9DCRNVysjxJNMI49ZOujDlpwoRXVCfHL+vSWo3pcIky1sZ/VEHK5a+Sb4dMcE0k0SG+Z6cPCQ/z9kJTBTAKjU2N62iDB52WxwUewsvPIHcM672/JS2UzvGO9jpoTRqZwa60istBcwcX14dqMr4AAAIABJREFUo+tCHSYiqoiUdfwSAoJm07Qy0Yd53jMimOOtdVolmMELOeykPaMuGuyio0QOSoPmwEUcqmtPmSrZNJ+lbnzk2Q083dQJDADz8Okx4Vy38sraL3GAIVvpTMn0oK/GHLfcUwm5zgIEdZYb28K0icDrQroPn9nHC9tZxqDYHuu8OmceB5pKm0S6iUIqT94ZHWpiZsnqdEAR9okJUY5WDEDmiVC8yvLapRryvP9UdhXw6ikAnmE3Z8l98Wy5bFgmrA1xSlrJ4IGqf7SE5ZmThZgAIDXgooBFZlrbszDzwa3Hu7K7G/M8M+/P7P1pm9RkJvu30+c9gCGzYVaI9gKCVTayGWNjUwCArEXljbGnBPKjY5nN1uwuCWLBADQNQFiARMCt54Ivshy5GAmcQ2nIliN/WdVoOPT3sgVNFJxZD+WE/LpULC0DgM4A4P22GwCglmdNDEAHAL4SgwDtw3QGZNq3YhsxuRo6FsJeAIB2oPUgyfPhMCxbQ2Yy0UiLaTndEVJMDByq2kD7iawSweLU2C1qjvT7XcsTYS9tfgBAOmXFEfBzk6tmYxcgQNEjEcYUxXqAIRLKUdafhiSL9rdh10Z1KYRz/QEA5dii/nRUTrQua7YgogsIQG7Fa7WAhMqR93SDX9mNckUDrZkCvlcdmBbkaN786Rh3MMYh5vCqeaSizwgcIeIxcIrBqUhKT5EjZWvKWmCl2RMaZs5Ol8K9BrikJMbllgIAoJk8rdHK/9Ck6U0goeAEA7yWzDdwZAAmAAYiym+wAHKWcqepAmAUZgpLTXfYU5C7Jder3h8BACorjRZeAMDNfp22qOi2AYCI8HI9HQAwx5aymhKiuB10QFfEkQEY+Fyq2kVxoi1v2Co8o4DHOH9EgyWys1A1rxHlNqPjOP3S0BhUF8CIRqTmy6uXQwZ6JA2QXHc6a3Iveyx3noFq9dewfSqCpNF0ftr+xpoXicViVPFVokBQjKjW0L4ma2DqOd06c1Z6Ka8+MZ81j34YgNxHzmUJj2wH5jM0pHHFQZWZlm5jRjYpSY4BZ3mrdRwxppVajBP1pZFNbMyAWBvbIuoL3K0x1HQTAgZE8t4MvrEmKvsDQ+BOqcWAQC/jUkc7xGk1ZittASL3UGhdM+sZ5tqDLvzvPKOwAAHNBZ66qNm/g2tntZD/kOqGvVhfGesbmCe/Q6a2OkEqp8FVEgho7EC7Hg1iiqtbjPyTAlDPhhYIpANrtD0sg51lgAGu+BUFhKq3zD4sLFUR8Lyv2PKy734mFVykDLsFfRlbzXQg0oprMyWT/UxL5da2Ns0CfWa/gpMkBBRyqb2foNGQIGmw9jAK4OteDeP9BhXUOYXAFEAbL98rgvKe+WzhKgnz4SeLXSEA2JQGoARAnZ5uyG93ZJqRaKNE6kLLyuke8SdPSU9+UkvN+SfHAyEUO0L7cFVRUgy6D2u6DiU9AWNLQ9ua7nQqJCg519ajwX5o/ncBQM8/O1blIz3m8KECAHTSru9OHjEUDqM205cBNHC+ezvbKiOsKFQbMboIaCTScGkx+tfaRgWt/H9K/0TXM2efmupSK8/noeE1cC6iALG2EAPG6WreulIIMZoUtbi2ldS1O+UhnKDjR+dDRGbOjeGa4zAE/UznGgCgN34/4AUwQtF6GA67k3n2Nw1VUhnWgGgvO5Kw00dUQUOb8hczMGQAWDc+xjbLmJqBCXUewWVkfpyeNpsrZa8F0FW+L0LABUrbBnSpMoENqBBsLeV8eyMeOktGYzprxT655DMAoIuj4vD43Fp+uueBk9Y7GgBgmZurdwIWOgCgs7EBd18ZPmM6Gk9NLJvfQFAcQZyVdsMiAyDjlUFiAuL53tFEgFBWE7C3qXAt4FYKxaiXzjNnzYaZZcyO0OJ08PuaCeFcsFM0AgGCtGpHC9C7W7obBQ6afDg1StMslxiypQB0TZNVWralZbQbG5CU2IzY5/4te+fnjn+LsZUWis8Tjo4ABg2PUKrt0kYKKgOOpJkA7iwy0p6lPz8yb2np3KsA7ASTAsgzCDCVkFKpnGJvfX2dwUWEH/YoKbTOwpEBaPeqSFvnDfYsYHSBvVpgGFMeKLvL8mX3ZcD9M4XNRnHWLVUAZeaM2hKX5dn5+9a01mX9xAToe97R6G2xvuEAQK33WQroz6ivZvsYZEF02coAF9pzx1e2r3zWBDbSIfB0CQAcFgCIUj2lXlRVTiHBWkjuVtoW58QDw+5bc5PoGcbJqPGPENlisxI99IOxvbttADDpRAoffABLVBRQslxKl1nTfthVFuiognWy3sGhUnGFiZqXUWMMWQ7ZpJ2m5juoKlTscgqgKiV85LKBUxpU6Yw4X1oMIV49/VkSKRo9slM9POYpnUNFmaAopCBPOdg8Q6VQ8gymhkGOEcPw1AgnvzWpqw7cZvvcHDA6QFpCtd0NSIEoBu1BM+4WzU50bRZAeW+R4EEfAw8zCkqvnHHaI7fNzLcxVZnngwoFsS6pohXFCfU2W5a6N/wCWDTFjeXeZuOlnLgs43QUXD+D0epBbrpXDk+zDFQLYFBa9LLWsBvsUOaia/H5ENEulkCJ+dcTKSrerblj4COURtmS1n7uTxhKGl6k61xFEJC1IIKKcLWDhBLoKdXUo/gCUm0gj9JI7vHR8tfGZQvppzqHub8DgEXTmwWApwhcy+4rsF2azaiiGdGwm2ryZesbQM0UAVOY6l4ndb0kqNnr+ur/dzMx2TT3k+jMSNHksl9wDmoK5zkSpPO1T8NQFOuZT/E9TbFZU3GHwjZIqOeXB7/0NSCgvrboNor/2IvUm/B8GMBAOxSmUGsYSrlIgKN+ckxVgYo4fO995p1r9/hcTTM1G4A18B3nlJ4txbQlAMnI7tbQaIeNvuJ1/DXfaG1/03tCzE9nFOZv63lIUZI/ZEbSvos9Vybjg8eYeR6J/H1s6/fZHbfoOK+D95BMdnX4cG5VvqCYJ/vWGSBq/LWR/fztdlZzZvH+62a3Aoi4p+Ez77qxKb1tAwBSd8dQ62KVo5tlbYlsI+IIwpLb74ur35MDCu3vXIjfE7eJKgRswPS4p6EK+k7ddMbT+mtFXU3okM1TAKDRjcsAQOIki5KyeRZAwkTkCwbcj4W/n+mGvMZZBZAUQCmJ+4G2dmFGB1ALI0fvfA5ri91bMIavT6OgH7Wxc59uup1MgqvrMwDARqpe8i0v5XpQHlBP40tfhhjDIOasXQ5NdQr0oaz6ezohqGIRjbFyMLMkucKh/yN4pJOD4+ZALjdJiuNs1xfUyjdJi+LUvMYwey4CDiOPryc7hskgqOhskfd5BwA5cL5Y5R+txqdxbfXeoWHT311sYEYTz88K9V3UenKXdZ4Alnalx7BR0rpHW5AJcoZnrvnmepZwzwyRc9daa5+hRECJeFi61ppupRbDn9fvK0BrAg7nzLPv3asfI5V5Ao4iXqtsRPJOfrOps8AeQKc4mawZWc4KCgIW/tRzMpqIVRHh6kIKpdILVRWkMxUbJicnk87L6hR25cca5Z0+KEmNtB4HFIV5mE5pHCwKiy1V10PZv04N6151Z6oS6Dn4aV+6fS2v0v6SuvIFwXGLcFmdZFAHkKx1dkS4ssoZADP1oyg06YXk6Zs/tYedAR+cUWfBoGmiBobPrUITWaZW7VVOzgFC+Rj3NlhmdALCeU7CoLRxwLH/3IsthZ2tU2CvlX3ykjDMzIeezwnTKnO4UKPAYWKm5t00racBAnQr3R29s5+RUiDR1rVyY4MABR/e31YvhVPvvRDiDtw1ITGe7CqzNLmLgFk9BzbO6mkk29CVO6+tEboSwRCyWnjTH2hyJnbKAR7cUKEtG5qhIaTIZQ4o2EOhZNB1xAx12LHxhbD4flbTd/FNp6NrJO9SjiU0WWjZnI8yzKE+XJsdB57mORRu9Hr9pZOWnyXGrBQAc4Hqrc3UiIFZGIAcSqKvUNGhqOwU91xnqhIXIz9fL9YhnalCH5G+NltDdXHN6ovRklI82DKtgEtIRRBiioyNUBL752zLKFVplq+lA4Ay1Ji3vude+84HAgAACLgTbrXM0QFU80o9F/0fysjmuk7lagSpSEnwoNoKqbOh1yAzHqzBsHXTJLekRBoDUIOIDABw61s7ENws1g2XwWMP8KjQPTHSgDkRZ9Y3IlqyAGmkBY2C1y8irAhdZQAl+FlmAPT49FzSChflQUW7c1+454Qjzup06b3bn5GMppsb2cnl52VsKidrB5DOnaH6DaJqL9ewngbMlhTaZF88OGZ+njuYeZreWJEKvoAmb1PXgP1CJsNrEREktw48TXZ5i9BjSisN0kR3Kpvq5XUaBBM31Q1u2ZCuHWjRv9YUzxcT4+aoWgnI0hgDqabGNYi77u5b9+DKiM5ehqmJY+tfs1asH4ojCSM3L9zHARMTdc/qPCfRWdJ4hzY2xTSlsiDd6fh+BqCtnDZkWSLSGm4UBiBg2GA+0WhZmdK/yEJxtkALMvszSsomYKE7f64PG/HMFADXwkxxQEDK7gJSZNu837Cn0UrZAEA6gNTbayELAJhn5FUbTRCo53cDU1PxYZ+iFEhjxPvz4nnR58iBWz1pP5K9UUQKF9MD90QZG8TGdvurzyr+hfLuYgRsNxmUH7e6ir3vKM2ex4K75NkrosdiOyqn8IuT/NwWdEkC0KNjPFhWARj+dWSV29bc4INx+dVnjaf8zI+Mf/qn28ell35kPOpR9xnHH/8dFNr81V//47jgxR8c11zz+wIq+wfjLnc+PG648Wl8m0c8/PWlEFXee4xnPPMh4/kvOGmc/4KbxnXvvFUGxgfwu+/1z8flbz5r3P8H9f5/81f/OC568YfG29/6B+MDH3/mePBP/Lt2SMfY2todl13y2+MNr/2d8dZrzxkPffi9xsbG2vg//+Svxq8++z3jlpu/MD7wsWeOB/34kb/38lf89rj4kg+LhlxiAH7hFx80fvl5Dxvnn3vjuPbaz4w7HXd4/Mbbf2Y87ES9/5/+6f8Yz33uDeOWm//chWbTsCgaHuOpv/Sg8fwXnDjOe8EHxnXv/Byv+zWvO22c/ZQTxrF32hz/7b9+aVz4wvePd73zs/rZ688YTzrnAeNOd9oc//2/fmm87IXvH+9556382ctf/7hx1jkP4O/99//65XHxiz4wbnjX58uQ3Pkuh8c1v/mz/PfjH3kV7+l3P/8r4999z7eMm3/3C+MxJ11hEaB0ADiLULjjzxEMAJ46AYBTP6GwnDMOAEB3wmJM/Owp4nOZV5ijYjDc1Q2UL41ElePIMfMwxEgMDAtyCqA/cW18XTcpUp/StHZ2lKKoLc5K70txahrfRCxqkN278wkcOt12BykA9gFgGZZMBP6bZai6RrWJtnivjSrOb6SiJiAjqQDe2yoEYIud9AoIt4FQ+N1QugtA0OOw09Ux69SrEZJHrxI1p7A0IAvUuZrBzugfEZxp6LFPCjP7J/eva9D9J3+e/VCP0T/HUJ/cc9JnvE4GXupa2X1yUlv1zNs6zCjLLMrqwdhYV+120kOJ9pMCQDe9BEB0ls0BJFZjU53eCjaT48JiLAUnHTAuAICjgIAwmFW6WuSyVuoQVO+OQrXLtTYyldqf/N3sc1ZaBkwavTCAXBIBHg0A+PrCBpA9gOiuBRm1l2t+StNHRSzcUgDVTjdBbKoZDAaiESuWYikFIKAYj5vQpFymdUcqAVTvywkApmdtwnY7dV1OT39PxqezZdGk1Psmlg+4CF6UvKv2UuEFsliL7HtSdfhE9tGwX8/nMjUFAMBGHkZ/YSEqC2KHScdl5w9jmB7ibIe5fzDu8WLXuC5trKodXXClc2H/5kKYyujGD8blb3nSOPGk7x1POfua8dM/+6PjhB/6V+N5z7thfOELfzMuv/zMcY973GWccsoV44t/9rfjXvf65+MNb3zCeOCPfef41Ce/MB7xiDcIADiy++7vvse47t0/N/7lt919PPuXrh/XX/u5BQBwzbXnjB884V+NFz7/pvEXX/i7cdkbTh/ffI87jzNOvnL8+Rf+llcM53HcnQ+PD37imfz3I3/ideN55z18POmnHzBeedGHx+dv/S/jil9/0vjL/+fvx+mPvmKh9/yd7nJ4fOS3n8Un9tATXzu+8hXVmiZKxAPCPbzj2p8Z9/yX3zCe9azrCAAuuujU8ZSnPGBccumHx62f+y/j6jefPf7yv/z9OPWUq1RC4hbB0RAAyFxz/U/zPp/1i785rnvn58fJp9x7vOo1p443X3nLuPqqW8bV1zxpfOs97zZ+9AcvHY8+5fvHK1/7uPHmK35v/PqVt4w3/8bZ41vv+Q3joSe8YjzylO8fF7/mtPHWq24e17zp0+Pya84e/+Jb7zZOfMBl3EBw8q964xnjhx/4b8anP/XFcdpPXck1xejLGz/6S9yYAAAoA0wJIL6idar+uJlLNAA8cwdjF+NjIbJptF1iMjg7zCY4GgCIo9pxgWfpUrxfK9fdAEAfKEUgiTrmXVciGIWH3Unfi8rfQ+6AMaCu6kiKAArqMGipniktwBIAKEFeNRQ6EgAoOmkpgPReyPpVRCsHKJGo+/r31IidXAEBpx0KCHBDCqjpr4YZcTbt+wEAVUYUM8TW0Kpi0ed0qazsVWceSkDsaaCaU4QIUCr8/GEemikNlMkKxNX+MRgpABC1eN2738WlroiAEq0m+s91srIJoq/lWRTN4ZKCDwhYSgGC/t/cANCUvUh3v84ABABUbri9N/YabZY1HNUL/igAoKcCZrphijFLONdAAG2iwSeNf4v0s9boo8kkS1giexbubzu7zIEhW2UAIBren4/vm/VIIyC5u8UUQNZduiaPkl/fkOap7b8wzNlNxZkkfdVaL8d/FYvdAID6Efgaar7KZD8FoG0gKhXkdE2sFp/XHQMACcqnkBW/VtNfizFyMNLKC49k0KMtmE1EijDK0SBQaQzAgQIOOnSvXzl/iyD5/ZmnmGQCGQDkUFLaEgflr3T8jSqJariWwgfum18kFFgUko3D4uOfhzsP828uJIE1Vt0K8oq3nE0AcM7Z14xP/u7/XeIKXPFLXnry+Lmfe+B43nNvGO959x+OWz9/7jj22M3xpS99bXzlq1vjJ3/yck8IU8R01ZvOHA95yHePw4fXxwuef+N497Wfc2e1Xlftkrb9g3HehT81nvxzPzJe8Oz3jPde/4dliC5+9anj9DOPH+f+8g3jhusVCecPNudVb3vyuN/x3z6Ov/dLFzoBXvrKU8cZjz9+PPdXbhjXXafIexkAvPnqs8eDH/LvdI3nvne8812fYUQUg42vb3vLU8bx9/+OcZ/7vGysBQDsq/QN2/T1b3ni+LGf+K5x+PDGOPf57x/vesfnxotf8ojx1Kf/6PjV5940rnvHZ8flV585TjzpXuNnz37beOCD/+146tMfNM59znvH9e+8dbzxLU8cD3v494ynP/nt40d//LvGT//8A8eLnn/TeM91nx+vvfLx4yEnfs/4hXPeMW7+5J+NT33uV2vNv/rVrXHKIy5X57a9vXHTRwWSAgDYD8CagB1PE/TYJ8trlLjAXt5ewTRDawC8OcJA4SvLPFsDHyniJbCaZYgBx3MACA0Up8k55bAUoShJssppZjATi41V5nAYii3t2BLlIS0gBm5fKRD2FVBdOt4Vo4F7g5k42NCgSvdkqM9MAVS5XEsBTGCk357RXyoe1hyhzZI5RsN2VjqXzRl3Z8+jO88m914DAPh7eu+nCqD2sizdWDlwHXcMZr1AkVWcb5UQQzi5j3HgqFTBi/GcVHkya7cNAJqAl90RW4OXdLxcYEDIDNltOOACAMiZYpTtyFJ0MlJFs+xr4f5tx7IeXRNRz2D1YBzaBHjp5b5pDOM9+nVSAAEAkje0YTBLsx0mCDV9X2BjpgByX8UItN4O5UAd6FYkmAoIt7JSukYHRZEpHD7SxEjR6hww+PdYZmskFUBzMuU8x51yr3W1LwoA4L5EFUdLAeG1C4PbutFdFgFmEBk+rFH/UmG6t80SAAizmGc4yyO1YXge2pkQiLLXO4oIUO8D8Den9rEKaoFBmwAg95eKpvSx4Nmmb5+zALA+9Ak+orqW9P2QL2Mr67ZGxTIvVSHxpEVnBGYUGgAAgB3m4IthVJQZh8VIWCgyAKDa3Jr9+aYXalznX19gKpfXi0YlQvXqZS/Ih6/f9CL1jpsMwA7rDN74lrPHw076XjqqT33qCzJazhe98Yozx0Mf9j3jyU962/gPn//L8YAH/OvxH//4v413v/epvPuf+qkrqmHIqY/9/nHRy04eN974H8bjHnf/cf557xvvftfnS5QSsCLTg3Gle+PXrnzCePDDvnv87JnXjP/wub/kdf6b7/pn47r3P238xRf/lsxAsGy+PuTh3zNee+UTxp/+yX8fjzMDAGP0nd/1zeM3b3za+PM//7txymOvNIXUAcAYjz/j+HHxpaeO9930R+O00+83zn/x+wQAXBKEV5/0sO8dV7zhzPGnf/I/ximPuYIzAtYQMYHWGSvjtMfff1zw8seM9934n8ZjH3ff8eLzPjSufcet49Gn3Hu88jWnjjddcfO4+spbxlsY5d9t/NgPvnKcfMp9xitee9r49StvHr/+pk+PqxDl3/Ou42EPuGw86pTvHxe96tRxzZt/f7zt6t8fb7j6zPEvvvWu4yE//Coe/BMe8K/HH//R/zuuR9plZYyTT3y9aOGDMW766DP4fE95xJXFADDbDwYgAIACthhx3Qcc/9bYWQAAnW4uIGAonC5ydP4Zp5teAo5gZNhbRNGFo6ggaVEBkgLsW+C+hDlHqHyJ0KhHUHBijPL8/jCM27tbKkGjLkN0vXQA6v6VMrTQpqStE4m5lLaDbf19zhIoAU9kxuXAJUzMeezOq0d7rOMOndgcsnfkpBTjwJ1OYNTbhkwt9wHgXHs2sppVJnyLMA1tsBcFlGZOkkKEuhr18hjHumYAMMuUPMGyTRZkrwyK8iOQy/hv96yI0M0pwJi0NFIJBZ6ufBpXobbVkRyGBS363/dflK2jy2JRVvbH4UMw/G7d7OQwPyO9MwjqXemwbKzBlrFcd2pa/OoSGeezow/Az6PiL31UArCUOYaRCZPUdB+9LNQVZ9XHkl0TeZ5QAYL/9pYAgLYL1k5TGdVG3BSGvFUcb0cdBpZ0fvYb9New754bkgg2bJYATfNsaV5W4us5Vr38dStlT6pvmQHoDpLXU/0R3LDpwBqO+EBqQI4uAhRxIh8XAIB/s2lbq1aK6JL6kFZBxHsspk3p/bQaFtjCrIHeqEwAQCBFjn+tpZW4d5bSAZntoIyYtAhkR++8scZtwmEgESM4Skq2wmk0b2CXShmFqVXvyrjbC6DiPxh/fWGEDB5+4Hry5P3zGd94Pl4/xt+9BPWWMJgooxrjcgOApz75N8bvAQDYWJ1+xv3GJa88lc7tJRd8sCIULN6HP/Ys3hAZgLW1cdydNseNNz11fOl/fW3c8J7Pj4suOWW86LybCABUjuGpTc43YzOcctp9x8WXnTqu+43Pjote9KF6/18+90Tm18//lRvHb77rVtNZIrVee9UTxlnn/NC4/bad8apLPjJe88qPKme8ujKed+5J42lPf/A499wbx/XXf64cYPKMd73L4fGhDz1jfPnLXxs33fhH46UXPXqcf8H7xzuu/Ywa4xyMceXrzxznPPkB47bbdsalL//IePUrPqrBEp5fftc7Hzve++FfHF/+0tfGTe/9j+OCix81LnjhB8e73nEry3je9NYnjic88QepI/j7//mV8eLz3k+njku86q1PGmec5Z/9/VfHy174gfHOaz7DTfG6Nz9hnPb4+/H3/tfff3VccuGHx1vfdEuJiLDmH/rEs3k0HvWw13Ht0YnxfR97JtcWAIAbNKVQGPVhACAaLSVe2twHqwfj9v0tAYCmkSCd6jLA9FTvzaAYETkjJwnpjPwJVJuoD45mll0mG5taXMrM7AAU51PD4sZXeC9EkFEk0/gx+g8kPxhbu1saHcpRucoR0vm77zcMTBoJlbi1RdpIpcXpL7BubC+Wkbp9Qp5cG9MEoFEXAxZTypMNMPbW6w2q4xxLnR6VQUR8vQugozP2mYhYi1oMTXdcI3vTGrkk8jT9D0fC6J6tZ2fJngDA/sD2AADImF/uCzh+GlD1fsi+WTBg/hyUe0blDqOL9QzjQWfpOQV48hJutj2AiDdVNy3oaW6ncqhpjBRwIIe1TwaPR796RDia9+jkrJkEZk6MRl/CFICi5zuqAph6lyngm2V8uvdiKRoQiO/k+ntWRkBo/Q6fIeyKG72ZXea6EwAoGq2yPC8MGgiFDeP6OvWaKJzMkJ1R1jKsV0X/0etRzLqYAtDn6Q4WcERLR+ecS8emV9H5TQZ94d89PSecmqZpaSQ0OzZa0lDbIFqIo2kA9NzFAESMjnvE3g7NH1F8guFMFtVzyHlWWTAilMqGoUjL9oHPTo1OKpgGgEvr5VyjAGTUJWhUB5GnUZfPKa/5G47Z9CyAbdG1kaCnmYMFa9pAOfxSXuJPck53e5GmJQEAhPbvCLXmiRuhf+P5YgD+7qXIvWGjKAa74uqzx0Mf/r3jaT/99nHL732BNwGx3WWve/z4g09/cTz1p39DTXZcwoNP++2P/TKv5eEQAY4xLrr4MePUU+87nvGL141v+ZY7EwCcf+5N4/p3fmZsOH9LmOIe1w97+PeNX7vizPHpm/98PO3Jv1EGDu/5vo/90rjb3Y8dD3/QZeOr/+Qcvg1lHtArX3/GePRj7zue80vXjfff+Efchr/1iV8ed7/7ncaJP/Fapif67HAs8cUXP2Y89rT7jV94+rXjnve827j4klPHiy78wLj2XZ+tciAdqIPxul97/DjtsT8wnvVL140P3PTH1WP+JZc8ZjzmtB8Yz3n69eMe33rXceEljx4vOe/94/prb+XfH3vG/cfzn/3u8cH3/fFqrpniAAAgAElEQVS45FWPHaecfr/x7F+8bjzwQd81Tjvj/uNXn3vD+MiH/vN42aWnjEefet/xK8+8YfzIj33nOOX07x8XvOC3xsc+/H+NF77kpPHIx3zfeP6zbhwf/fCfcBQqaMDf+gS0DWM88qGvp8OEcfnQJ8wAnHSlx11mw7lBRo5ym0pHdwsAsAcAYPzkg1mjjeOY3LlPIiq/lnzw6th3p8SAgoreDAKiopcT0d6dB8SdvxjMpv/FimZ3u4og75fGJT3CxdthGiYcFh2aAUCBiKZAz5lJLlcq5rWa6xCwrSPuBIUdi8BQb7SzJ03d2urYsY7Hh5K/2cWm+Tw6iRJ3uYcDnfTk+7ojEZUe85t1w3WEqpcB3d3bEi3syoTQyLETcBBiZeQACdyoAdjlfl9dUw6+HOVkPAksNIzF3UlbBKN8+2C/BxpUPAO8r/tCzCtP9yVE5Uo9pWSTEdzGhu3f4vCdgI2IqDgLI87WQJHpnk1Ef3KIaSHbnXn6NRQ176oP7kdciTppVTOoDnJwDtiIq6kUiyFzJIzJcH2vYr1QG19OsdXZ573nc4ajR6M3sbYBCHpOehDJx5NB8X5ADxVV2ayMjc1NAZBWJpmqjWJO0oXSD2WmwhQQJNLvuy29OQLL8V5qh5uSWY0zR/BQkXgPItJzgWV5+zWmmgygUyjcq2aZFI2DjdF9J3UVFKAufQpyJwOEXv3Rr9gvci+qIVSBRad0JHidjb+UbjEwT6Ix1TqY9YHnjwCGqn5/jn2DtCkAALNnQeCSrmQGVUYALVWARkDHbHCNtzmuV3uMF8y6VUVBAg4HovNNY8GIZgPBKH7DBSoDEwAQBAgAYIRoFWIW+BvP14H+ny8zAMBMagCANz1pPOzE7x1P/9m3j1s+9YXxxCf/8HjWc08cf/Hnfzt+5uy3jn/4h68RAGT6EjbNxz4uAHDSw1/Prx/92LPGjy8p8be3d8erX/nRcelLf8vRgDbrWWf/8HjO80+i6O8pT3jr+Oo/3V60233v/23jre86h7nvX/iZt5fTyGbgfa6MccaTThiXvvr0cdUbPzUuecmHxg8c/+3jHe/+uXHzJ78wnv7Ud3IdiQJT5HFwMD76iV+mPqH/2d7eG5e9+mPjwpd8cNJpBwfjrLN+aFz26tPHlW/8JN+fOZwxxgc//uzx4J9Yfo/d8dpXfnTc937fPr7t279xHH/vl/AjznjiCeMVrz59XP2mm8d9f+Dbxrd/xzeOE+57Ma/t8WedMC5+xSnjbW/+9+M+P3DP8W3ffvfxEz+stTz1cfcZF1zyk+NtV//7ccmFH6EhxjP8IJ39GI966BvKPRAArKyMx5x4uUQppuKUf25IHvT3pJV4eAEA4JgCqtjOOH0WpIab7WmD8JMLhvN3B8KZ1/Q+tKHQMKpW193EZtitnLeOS7TDY+0seqWzUcosAez9L2ggc80ctazGTJrMpd706S4X0eDCwXd5HLjUPXZrkcOPSJTqBKt7lRsXeAHKj0Pg0iCFJ/9RSt9ycK6mSJnWFGDJ6FSfipAZFijpzEcL0HZpq5fXeoou3jvYKWGYoqFpfPA3AgCL5GKgYgvUZ0EMjCJqgbPYF6xHcqX4Wc9h5rNW1xurABDgACHGl42ycMsI9Pb2a6Io1xOfBmGzP7ML7WLk8fzqehmZzrInYrANgMjVGtoynV7cmfe/c+qxHbwf/O9gjTY395wVr5kHbvjlxyTWzeCUgAMgyo19cJ1iVtDsSPswe7+cVltfdZ6b0/DyGlHV+l0Afx4PF+sWuPU1AICVPyg2oopLqxOf8ugWjDcgEIDUp8RSk8OPV4WLT3TtEwlLBQb2+GAVFXTtUBdcZ5R10hM520xDmsnqezKAojOJU0A5bYlcZKpo7HZpr/SfQItXzEyBzlf6Puy7yki9/3mnBQB8f+iEuFRBNkdzgz2K1NIsCM/R5MAioNXjTIdNDAM6ZoNbEjnaDgD0C1Y2cl3dIrEoCFkIiVYOxt0vFIWyDABCicWIZpNIAzDG318E8Q0oJgGAy6984njoifciAPjOf3uPcd4Fjxx/cPMXxzN+/p3jH//xdjl/GFn2xdctfhQMwMoEAAIuehBPeML9xsuQAgADcO1nfGgUtZzzsz86zr/w5HHLp/5s/Pw5bx9f+SdNRAySPv0J9x8ve8Wjx+W/9rvjta/8uDfuAbUCJz3y3uOZT712/P6nvzheeukp4ydPvs94xs9fOz72kT8djzvz+PHyV5823vBrvzNee9knjgoAfCJ53U980glkLc4//33j2ms/O974hieMn/rJe4+nP/3a8Qe3fJEMxiMfdZ/xjKddOz7+kT9RBNtU7XiP0886flx46SnjgvPAdNzKa3rMY+87LnrJb433XP+58bKXnzIe9/jjx3Oe9W5WPjzm1PuOi1/24XHDb/7heNnFjx6nn3H/8YJn3zjud8J3jEedcu9x2SW/M95/w38aL3zpw8cpp91nnPuc948Pvu8/FgD4wMeh+B/j5Ie90X5zf/yWKyUefeLlRUlpG04Cr1B/yw0DAOwcKFrJvp1lbm7l6bxiOQXrURStePjQ0jCVciboU7Cz2GmvuTQ9CqpqM3zGzTMAAFovCx7YKoeaIjPcExnQ5J8tGPQJkrHONC8f/O7Q2NqzpiHaWPD5arVCGSvPyvxVCSC5uuj05w53Au8twq1ySgP51myqRIiiQrwlZyQRmzu/OmHb6875WxAuCZXNNff37dDFAOhz9Jr5WkVZSRnJ5cQQp9y3GB0/uGKHDDYAAEK1FkPoWen4FYzjZVADM2MAwCjQ+4dr6M/tn7XsMCtCbHuabAvp8EUA0J15OuvJ8LurZADpAVJoACjTefQywWheAor4ee7tHuqZz7z1eV/oiHgHwHfeCxfFDE6atOlhpUMdGlVhH2RConoIKJ2T1E4HPbr3CQBy3niCmG7Wd/JVBJTo7cneNQBQmo7aRJV3ZxXbwU7bwzonEfrhK4EUriliYJfoMoWRLp0uaZfw0RfY2CamGYr9mRZEfRLQKnh2syQkWAYAfmY9Ha7321efC3zqUQAAgRfGXbeSyqQzM3qYH2/GUCev8ytZmkUwyhW/6zHrB7hh5Gj1MPwAaICmZaAKO53m/JDykLEpvulCvTkAQEqoRAf2DTUXLQDgf12M3AROpnosvzEA4GfePl54wSPHD/7Qv16w1V/5p9vHc5553XjHOz6jGToAAGAADACIttKABQDgzPvLuRoAPPHsB4xLL3vs+PU33Twe9OPfPU744SPf/7nPfM94z3V/OJ7/wpPGz/3CA8cLn3fjeNc7PuuNqVK4V7zmdKrpkSf/67/6h/GKiz4yrr7yZi77eS/+qfH0Zzx4/Opz3zuuu/ZWOcj9/XHmk04Yr3z1aeNNV/7euPCCD+q+VlfGE58oAHDeeTeNa9/5GZYGvvo1jxsPetB3zfe/+CPj16+6eTzhiWAbTuPfL73gQ+aoxnjsWcfT6b/4XPQ7+Oy4812PGa+74sxx8qPvMw4fszG+/KXbxpWXf2pccvGHB+r4f+31jx8nn/x/6Gdfvm28+Ypbxqsu+jh/dtnrHzt+8uTvY17zH758+3jLVb8/LrvkE4wqRNnujwUA4NkHAADYMWAFqta+Ubl9+y1MSgSFvL8z51Ekyuvlc+lkqN2tnen9BQeqwcLNeCx5+FBoM7qZxpYGh+fFjsn0MPZ8n6IVAJDcZDE6KFNbP3qEKMZsAgD8PUChaHlS41BB6+ZK8FfmNw2QrK5m+sqxGeeGr4wDfH4ADH2xRuym5HEDZVY2DGlCVPlYL6gcc2+GlDVSBK43aGiB33CkwQ/qzUDi4HVXFOHlT7QerZyr256Kwpw/Z4qgQsQmYkp9PPQWZgDwjNRsKbPSFWlhuiWof4/UlAi0AoWVse92yHHaidqSz41z47UtzT3pAKDKQ1seHreNaZzLIGaCpdWx4d7ztaKm0wtElBJO9q3YMbZj1t4rjYlBphzsBN/5vHx/GQAIlE17nd3GFstkteJYtAfwuQEAERX29esAYK6jIXSrk+c9J2Bt+69SAgaRYhJby+hE0xSxAwBMSiH2off/4G72ucm5FouCWSqasZFGXVy31peDQttoY5aeLQFASiNbLwticTMAusfZATfPID40qaxlABAmAParKhcYsBg9peEQREA+4TlmYVvq2DXQWt+7yzHrB7gI0M/9T9Wr+pswINWFzvSuon/9759dKMzxtxcqgojh042nP/Y8vMsAYP+AA2XH5VeeRQ3Az5/ztnHLJ78waQ+Woehwo3woGgAHPOrxXaCt9XjO8JTKGWuEqmgo5Two1hAnrTyLaV9SvEfp/51D1b+GceDvBHEHzVnxeRwa6Lz9nPHv/+AvxqsgGMSfanPcBnD424n0+eA9+0DIWwxHPh/rss3yHOMBBsVG5m1y3dwYi/ktVhYcrNF+51lFjNUPdAcAfa9EWR0AAF1AVLdZl/7Z8bX5quYnovB87rw0BpDYGRnX6zdSq1znk0EBApQ2Wj/PLp/LYTJLgLTfG3KoIdFo0N3PPzXvYbCyBxemVsKh2QGVUW2GF9fQxW0dAOgZQh0vB62BI2kFmfjLCD7NlNL0w1YT17TKHLZ/1wxAGhLhfjoAICB1lNNTAGH5cmZ7lLa9ve1zvVjrnBQAPOqkd3UQowlgjt5plIiU0qAp2oASjIYWtT5HTImqkHJdPSqvzzFxIbs4u2lmTdYBsNibfzIkoYfJPqSZUrXMnvsLnxfGZkaAvkfuQ/YRIgMQALC8D3IfZXhbKSP3x+pGMXthorg/e2tgt3rN3q/oG02MLCRbBrh479iJOwQA3FdOkflc5e6yFcXzGhCmg2Crwy9b1MSIccjLzz9Ns6J8L7tlv5E8oKQ+8isVNTsorT3AvBLYm70jB9rZUXbHH0DQgT23Fh2pID2fsW0418x7r8DlUQCApvSK5s86dwCQcx6QXfbQjjYMQBx+jQs3UwoGswOAAJk0gluB/TYYn+lWQbb44/x9fh1j5c7Hrh/ghne2e5mBL6+mvx4MTNtiRtNRAjcnhTYw3QIA+NMBwNzsi0wAFqEDAA0wgchlf7zxqrPGU875kcFI/xnXj9+89lYZYxuQzLSWAW6lmmw84xxoSoRSuuEKB+ZFQxk6XxpjQQfSAECYi8WDfGSEyUjBaIwOxCInHrwsozfM/Y7/tvGyix8zXn7pR8Ynf/fPLIaSoazZCwZyakzlHgx+/yjieW2tbTFQ4xYMpe+JyNVVGmWQ6FnbFnBdODEIKMhqLJEJZ8p950+cVjQAHQDg75/7zy8c33Ovbxmf+p0/ozDQcKqEVjnItSYhqSyoOdJ5+N6zre2NCmj5AgS4NHsgz6+AgX8nIK4MZsr32uS4oKc4f9KGbtsc4MD3MQhlpOAcOsWLG2AhZi/3itwCWBogy/XMNADudd35TjtxE7B8Yh6khXIsPi/vY51F1WqvuFVyzqXSkmoQglfh/NoSOGXThEcprVpiAKIBwMa5fev2xJ0LUWK1b8UwpwwqciSm9Y4j1cdXx0Srr3POcnEVZTmdEocrsWQ6zyXa8eKywmDxeyo/7Tl1iQCphXDJVAeRTCMlKGh7q9uBPLdc44KzXYUIz30jzPj1NE85OwciATOJjNkISQtUDrtYnlyPnyn3QAf4YJXQZyAM0LLoNJMQWyqAb1WCPVnxmfzxWrrDIl4LGw/7b7han9/PWgfUftpBrgTA+kxPu2sNm2ITFLXPeQ3Zf9LjzZbXCdR0Lj1KGY3EqqzWUMXohf7dnTRzvvm7ZhgJUOwrxPAEwLrENIHgEgOQtBnOIESgeqZ9UigCl9nyunIU8xezgasaIX0yAgDCCJDB9PNfBjQMIFAUTkFS78UzORuPfPMxa6zQcQYAatU78/yJQlie4j7qvDn/bz5sYcNvulAA4mgAAA+GAKJtzIgAoQGQstIDKFwTCYpOI2eVv0lEFyNMGjOZGtIz88D3A0IDasOUhx6Bks6bKNRdKHCtdcjhWjwkXrskMm1NeQBwHdhgDdX36w2a7E1ZYgDydX9PosjSYqcBEy9SW6day0axzQhBrnOH9fDN4LnmOveSz66ymuYcYa/B73hGCA+35pzPzmxHAwALUbYPCQU2JoZTAofrFsgTAMlzq+fXqO6uF+hsh0/KpMfNDwZYSKKkfRKjWs834GHZaHbFcupwTQ0vOP9UEtgAVPRvRhwAYFfTUJuwZ5bg5RlHW7K4r2RS1Yo2K5SozRNFbLgnpYqIPrPrpTKGir5ABwBDNUDR3qHIkRdiEMjNOjMfbJWbF9Q+miLAaChiI+b+lbNASVicu6jk7qT8WQbiei4zOsl5rUxlM7QBAInE+vOdDBzo75kW8kEsVb8iaW0+OmLTspVTrU55i5T5cvqyA4DsR55/fDjV2tp7jBQjCAXjsPQnEWLy9/q3HUX6BjSxIz8jwU3sgZlKiUNXxh5E3Gy7LdFfT0Uk1bTMDizY8AOozLWheT1W5S8zAMn996FYvL2cxwZgYriOxgBM8KE9KGznMkQzeapKm30AeL0MsswyJwVAUbFmL9cZsG0MqKo18D6JJ+PewzheaHDcDC/7Cj/ImnW7mUqgYnqRgtrwNTlNrr2S/+Qb5/FeBKtebjNJEv11AFDMnunuowGA9VVpXPoaJKgiQ0hBZfZiAwDH3kkMgJpBWPTnqIH5Cx4cRTYs0UkOptEgYgAmAIjqVHtVH3ZHAABVAHzNKoRN6vxFRWsAQMvnd4RZpUz0Nu441w5AOXFuCkUneZgKFuYiYKPtuGNdBynTUIeaNg1ZUw31bxzA3Z2thihNTbc1gkp22SHVgQT/sbsto91Qeg5+touiUjdWShUGh3uMgRqMbBS6WjvCMgQ1ZniWbuZ6qHjHwXcK92gAAGufFEDywZPqggOyA3NaJSVWEWvld+4YAGS3zOcy4aaH6XRb6tMk4nll7HL3qzxtOSqJ/cV9xQnjNWWEXKpToqE2hbBKBlsUwJRHAJTV99vIA3ZWqVOhvoCklua+SokQDLyhXyF4bNHmJEUTlStBTl3ORoJA1B8vAwCc2zjGpO/EmIifT0SNs9QBwDxnEwCUXoGXMA1Y0gTQwkjgpYckZzgFtQEvRf9iLn1zFp1tyk3SkboBig+anm2bZ65ARQAg1QHalx5N3SNN27PuEEtv0Tq29f3SGYoF+9OnAcKgoJdQ9QDIWVG/AS93rVt3xIxD2clO9o/X5n3OACg0O7dDSHil6ghSuVdXB4aJoftpVZ9YcBbQomtYTGvU/fAE5UIXRaDJw6tTnsO/lvvPewZU9WcqIChwwyowgpx5n3GSuDalggQAAuDVSleCwdDy1Ki19B+7ETF9A0aupXUbkEplT9+53QXjHTdXN+Y460o7OJiIrU06pZUH8jx5FHT2XdaA19+aRvWUmq7F/oRL5BRwm4AbW0mGj+d/slfV54ABC/bAhgO4yYQo6DL4kPfx1p4C5pXj7nqI/+LmykQso03kXTtiVsjgiGXxrQoA9Bsra2XVam2W5uTCAFAEJrqhVMxdwFFjJW24ImRKNKaWEzls+rsQmlBRSw/7J9ObgAGoHHJr/+h3S2xR5RzcpI6oFBlrlG9ABrulmT6PkwkFxuvyTkh0Q8NOrcJitEAg6M1e0/ByiH2DYTB2nLcKQ1K0Wm68qe6LhrdxxGds4n6sAejGYjkVcrQcN54rngPBk7c1WRuzFmEKltmbIF1c4t6uy5DqUDijZVAkFa+eiOKAyM8WAUC0JwEn3Zl0w95z8jAQuC9vFT1n5w8X1NhxPm49ymfPktT9sb+BboJ3nAI42t6vSIOBf4CLDLUEejKWEUb0nHqcXfKs0MQE4DO37euPCLCi5ZZTzWwPRjoWOdHAlmOOIHCCJVGaE9gn59kjeggiAVAEUmLk5Ai0/z2VzlGy1r71MWdT/USi8/ejNaFBdDqAgI77TKLHsgIUKk9GDIaYEVn7XneIZPA6g9aqTAIWs6c68MX98DlRA9FsSpVU6/GFGdBzSODgmRI8mwpSpk3Qe/Ea2ShIKvAEKMlh898rK2P79i2lANyboIOR2mdL9nGeEax99q7BBRtdaYgbNFe6fkfrLjfkuXcvh6mnWByRrjXWc1AAITvP55aOg/v7YwONasxAc72rVFDtdPG7XhFXjMzKNJhs+o/aXzEU/o2Uti9A1+mdsPobZAD8ew0ddDsq4NxDx7BpSP/kl+b5EXBZasalp+r/n+kxNtRyFQDBeZu7wzJHdxdN+moBACABAAaA9+nGQ9YzpGuDT16lZGhyECced7fDui8yKDKrOQg87Dg06GbEC/BNNj+VRQ8D0KP/ZQDQHUt+hioAHKBdtCI2AFAnJxm05DCTBsihTQpg1tc7svH61uZuAKAdz8mr828qAVK8NB/Q7AUdY6KfLgMANZHAOEoZMVxrRd6mmTstHRDA9p+OYIjAjwIAcsDzfkKCMQxxiHDAi8YtDEnWoTew6U6Rn79/MDaQg2zPdTlaiGEqEVTPk5nW5+8sld/wWfaeES6jSxQaQ48a+ql+bzsnfcX9Hi32rBcxLz+PVEUQ3VAvR5udjuevMtSZvcOTykj6hevUo2a2D9Vh4+hjjBPtZUItxZJ937/2Z6AcnntsdDEb4rlMxEuEYA0L760xWTA0eX5iX9zopjqieeVaCqBG5dIBxVB5T9lRJaqhATaVrpWKaDKip5m7htMHwFrfUJMevDqAeArA3DOB9e0TABRQiviqKf179QLeOIwKRL3shZ4IycYtAABXoEhMlQFFqUYrA8vWIkYCwKVoubMG3a5xTbD/UMVksB0nn3bDBQAY3AsAUE/V5tmD8oTGIwA7lHrOf82C8HX1Mkg8790tNHKzjqty2w6EFmj5lGG2rwRfEwBkbTnF1ekMrHX62gMYLAQGOLstfRqQEv0H7jopRARLtLQJkjwATCJVlfTGXkywNsbWjkSoYQD014QB6GSLOrjFACrAJ+mTPLce/ecdWeXWAJx2beyr16qxqPm5Gl2pfz//3soYAwBoXujgoyFbvAIeeTOavf6frcYBklp6NQAgIkD5SvQsmQAgOobqPFNnPsyldyFA9nF3PwaxxwIAWKAAWWx/MHa2dxr0CRMwIwFpRFsUfoTQYVJktfFzYNCHwDnwMAAZKJGBN6Q5HA2nJIPlKRl92iJcbqDYO4vMmBvJA5Vqr53jAIC5oQT1JqqTiIddV6r+VJEBNjcAgDohEgCkisCMiWi9dK/TJsA7T2cKdC8yu//h1TTUv2yUKgoEgdeaiBQ93d4M0/jkNIw+HcXK+SEDMx1IHFX/vKKAmzGJgw1i5+81EK3NOQnjqqFvZpBI18N+Jk086/G5VonaSofcj2dGWXtWRUsB9LWsyMqRXQcAeh6+8DbIpECAI8NaP0co2X+sv4CBbBFIRdx3AAQ6ANABlgpcNm2RASBz4g5kcfzLAAAOLgJJNTHSealyt5Tw+pz0aEYpjZmnPBoDkEZK2lszgtEUP88t8N6QcQ8LprOmXvyJyBVQwBlQKOd55grqm9CvgQBEoQEeAmJ6f2pVVlfGJt48rXTZMTKVFFpPMgCOymt0rNeaWoBOGcfVNBCQ/b9wQJs9SX38fK4mM203GEEXxpedkR3UuqxtAMSrxJZ7NbmDAOoF1DFnIXDtEcDAQQaUNw2AfIsHZ7X7yhmPiyMHQRbRLAMdj6N+akxQaihtQ15TouOMvz7CVgVkKILXvUkrVTYSH0OGBBoV298KGJKuHOo/YvBUFZFCAXq+B7sLZcRlw3Kseypp6SEyBUCR+2KIWM/SH7MAQJttFm4JYzMBDB2+TfoyAOgBCeye2CvN9YjjZyUXz00C7z5bYrKUnBA70FJ/smsKkK2yclUYJftun65rXh0rdwIAwINLI6WFGn85B/zZ3UGr0+x4bSphn0586ecLQKAEHe6M5jxZBwF4hx2rQ4Pi09uY+hrPVl9wSEHemXjGXFBofy+Y0ZmoFV2nfPoiAKBi2ExA7mACAG3KRBAllHQuXigfxuVIAIB1zWjiUMzZY7oMC384bKM3zvBVNFFhZxCCvqdIKa1EZ34/or9s4q3t7QITVdYSg4BLAQW6QO0u5guXDWBFaniPViPL55+oM87fvRmWAUB0Cvi6iXGtWY+UPqWLVkubBLhl782nOR3HwrX5Hjtzkb2XNS19CB5OgFBPA/TPN/WMHVT3g3WjY11E9p16rTp6n5l+TnBeNlc3pxK4KFDnS6ERcXthOr9qpqPFloG3+bRDCADg2aGDnq14s/s5SMnn52gAIKVXeOcJAHPl04EFAHQFuwCWn9KBAUBTae/ty/mrYc0BNHSyHa5IiJMXKakUU0oWue8hVN3cENOwsjI28Aw4WXCPXRKT0uSbAuya/lf5sPUa/kDm2jnRcDqADm51VE2iHsHSyW3spgzNyErsw/xPKcPZZ1571FzN6hhrh3CNcpKpHqhUlJ9hzocskp9rpl2iVXIBADnYub/luPNn+d50hgwAsY+q2kJ5edwS3kutbfW8eqYU5101Yk2z4Ny/QN/+bOVsgWgAQFiCCrB8hgI0xbBglogYKLIQC2dIETIk0AsC4sWcb+3fcurtqOK5H2oAoEf+dmj6DKf8ilkosBoK3c/UQKied6UgJgNQ9sjU/zIAgOPvAIDPzJV3R2gBkDpBJ8klACCfJyM8pzlaF4A9j8849hsOH/DNd3EAjFh6DtBPmhsolqOXoC3RJkdz/ljEqFN7RDuFemNss1GGDiEdiA1xMQApiWuKbCEyjzwFwrZhZIwSdsHR/jIAyMJkQ6jmNAyAv1bTE+XCmKpntBK1atokwzhtixZ1i86eAlAaJSS1AVIAFO9BAOCIBiPdGLYNfcQagkDeRztRGcpicILXUCa4hV7ti06yLAIoUrfKzSGaApUpaJS9nMCgG5RqQuNvBsDRBTSjGacJ3QXfy4AQhjzRTxiT/nuT3TPSbkZA23LeWwxf7YFquSlnuQ4I+csAACAASURBVAA+udeVX60dwDec5Z19nfjpiaKLEkzssNjvoqN8RU5HwmWTwWNjbVNRwJQ6cEIZhTxg4PZdBhTVeWCsUTkBgPd/ZwACAOp5NgagA4CkAEJThsbWGrY9kDRhCdTcDAZgt/U9X10zm2Gnr2di0+3nkW51iApV9hoW2M/SZ1oGfgJ4Ag6wbBsaHkSwAwCLVCVa4AIAWKuQPUtFuTM9BBMeDUAdBBwYhce9k+GRYK4/zwVnikY0KGNOvbiFkj0FgFbEGeBiqONEDYQ+B0Mi7gAiGJoGRhJUdfatlwJymqnKqHO/2eMdVN8RANAZTXQ342D13G90v8V4mEzXAwLstw0ztGXT+WFhHtBpFhofPDftiwnCtbcgYBTQNNFqx5+1yiAushDN5zDZZRFggoMFbtd2cwGALz5aRt5kAJbAXWfJcI0EIM2+TjbVKTFXMswAJH6kVt5/aZqaGqaFVRQDEA0AJ2c6BcDzswQA+O5OAazsq4qL3jDTIA0A6BfXIJTPdEdQvp7MuXnXDaYADgAAwlSX2lQ0OCPZUH8exDKdTAzy4qrG+GZDLhjzpm7ljWEWgXNDRzAAFjQ5QzoV3tXSdAKAEiiH5rZCU/jWZWhmAGZJhM1SnnZAQHP+3Jh7Lumg49bs8mpOQQUqtmUmuq2y5TCBj+k85PurkQOFPZMBoPHl788UgEDMIiXaDRAPkIUikEEdOljn88tB4SZoBwW9vLmJe/QYgNAowgUUHaq3gY+wDstOMZ9Vwk3T/7bpWguzNnQDprpSTsQ0gg0LD+uSAeQ+WeD+5jFX1YMA4GRFjjTgQd10IE2xXQ6ooL9BqJ+RTJlSXIWBHZnqZ/o/AcNZC65fF+ioqK6BgJTUgqznKNyeAgiF54lsFFliTyRf74VV85LoBHXPR0sB1FZI6Z/vKVqaSc93wKb3yxhT3osPWdaQ/edpnDxsxTXnjOyiZ2iOaRkEFC1MEenc770higz8nFvAiBQpBkwaXVsbG3iWO7sEABzWg66mPQVgaIftA72GTuo0trAt66ik6OrytsF79N9TSVkD+KBdq9DDHCb6T2S7BpV5DzDKvkjBPjbcUSX0v1mz2FHsjdq/3qdMgbCV7erYdwqArMFSKWy/5tjj/pV7Jiyz2R4ylmAoLPjTRlCvhKQC9BpF/mAAMBG0n79UNUTcqLMx9wU/16WTCbAk47CY0exDUk5q9TzLv3tJoj3hFFgvOfOqQmpmIcc9IkAAwAW71gR/tJ115loVkO1ssquL7GMCSjEyCv2mODUAWFUsMwUghDRTAWL97DOcx1pgWVnBtQgAaBPYJdQWPZUm9oVhX1fWjkPciBSAIXLoCrcCTu1/GgApkdZ7Ih8JAJad//Jmy79ro4KASKmehTyVArAQUOVMrftbUgBmANLJazkNIEd/ZAqgAwA5pzzdZRZAn1w1nX4dB706b8UIfh2fIQfOjV6llJpAlQeYPG3QG43qCg4/CtmWAADB7WItqg6zwEFRoWN1HEYlP/2mmISgwGzoAgPNmReIy+EPzbmAsOMEFlMCed98DrOHTQTI3LMBRABkWALmDnuuiw1H5rCf0kyYcSC1WCDUn9zAAKPD1iRm8RDOIy2qfJaDBtUzL+leBMaHkwFYYrhaFqyoUkbNmMbWeqN39iGfm/xbnnN2CUs7weBEMe3nQQPKmew6Y9yztDShQQ1tMyHNt/r1RIBUmvDsxB+lwcoUAU6w/vUBgM4vKmJm0Xg5BRt2nj0LnMT4iGnJ97Wf4bjnrIYYwP41pZfVO6I1ukIKAAwAdCws+cJ7WsDMFByrBiBo0xx6Vm1E4sOzejA2aWd03nq6rYNuPUeJbeM0meaA/AApvFAYVYGAbSRWVXPiJc2c7ZTlDFDDvr+KHLcn/sURpaqm5YB1NqQBiAYC978PdT27JtoehyltnQRzErI3u52egFhtn9kXhkBL/UDk/1HrqGtGQBEWgI5//6AAQNYP+1fA10DB2hCGY6lAqt4JIjAi3FTpm0ok1SXSQkIDgNJQQIPCKFkRR9m0RME9rXgU569j4Gv/egDAjagCBOb1WMiN91Ysq7WivfK7HxxwnHiaBIVlS8CD56YA9+izAIppsKOK70gfC5b4ohVwYwA6ACgAbQ9TfoaVNscyxid9nE5ZPDCOaHggoGrPMIXWF4CLbQPZ4625wUSv4U86+fnoN3GbRA6gO7l5CTCQCtCM46iZS12e/IofsFIApvTKd7erabOty2mVla8jYSPbnX8AgQCAojiJZILkJIACKgYAMJJPPXIAAA7T7h6jpCjiaehp0R0hruDoz9Gd/lFFRHJoq8pBtTrhRJto4gMAAPyRg6Ua0PZ8jKaTu1OZzVSFLjisFi6GOs6h7gxADGLYBkUDft4pA2yGiPeVPWMDzvdFK083NAJYkpEzKk5DpAbOy8jFmcEA8wAugpQ4+Hkgpxiq50fptAh4nbQ1tTZzqk1A6vsjQ6OgSFQu89jK2/UGSjJInqXuPvLW4DqPayFYRHy8h0RB6U2O4TFpNFK72KVS5kxdlpp9JSMxhULYf3pOThElnUPjic9DusElfl7r2uuuaolxTpQZ25BpdEkB4PsQ5jHaM71c6QkzfskNE9zgbO2o1znTMGjr7ShI6RZF7FUGSEOpSJK5ZIjedkHhq2U2qVJuoeloqGhn5QZ6js6oiKEvcsCYdupyvQDI7NVFBsD9Vkzok/zA+jEFq3OaZ07nT3OGqoio3PFC2ZDSCOD8r0BD1AAASa3ZDZO2v5UKY/8KAKyNDQhQt7ZrpC3PWQP1SlvaMbUKIp752Gc2lkoTo/2a/pcJg7gnMC4rBgMZC07bDgBAAGxa2R8WAICvPefPfeixyngpy6ZXkQLM/jNo86Q/POtiB9sYeKaB1talNaEIb3bdS0//6o2SYULdUeUooUqFYbDXqL5fy8M9SXsbUIJ91DQsxHZZ46SffZ7wdpub0Pi4O4rXWXqP2DqnYVpzror86/3EAi6UWuOsAcKyE+QUDxM0yWnyEc8UmvQv08ccHgdsp8jvOmZr4iuO9HVECwidmcpqOJE36kBAgCEoVVGOEVGyrFXj6xIizzsW8JhGOLTIpM6FfEl70hmr9hc9VLbhQK3EFPrR1U2/kba6KlXTDwU4GB2jUcXCg5MRSdQ2sZ2AAemndOTzOMrk0XBNpEXxEdQOoM4VjRqag2kdDlfWVsbW/hbbbTqIqZ1Yzp8aDK2tBE66ClCAGyvrY21PLX0nKGOs54e/PzZWN9TG1nIZRtyMgnRwaDjtoHOv+exiIYrCnMtXxs5iH63OZIV4NlPKRRQvoKdIy1T82tpAhntfPO9YMQBkZFctO2WoSydgVTzzwytj7LgRz3L0H+Pdmxf11wj4gMJc57pCmb4PPYoZAe1B3NFsw8uT4pw2jRYOuEVQaEyi3KlBm6OKXZydFn1r/6AWGpGh1gzlpBi6ojyjkvqqktAa4jnlTPBfri6BoxkQARF+zZkS+TudB+9pckw6k+6xT0EQIuTMMIfYKmdb68M2S6Z4ZWj1AnQkhBHe2bXxRrmwGxABBKy78IQ6i5Q0RUCJ90AJ38r62N+SBglLx/w8nqfZD/x9dWON+5flwgnBjdexNnfaOJZC5rJPbihWe9ppBAAAbrMeBBz4+dlJdDFbyhZVp7+YhUq4QPkJOsE5rRT1PB7P3i5AiFXuYQCIfiYAIChbh23IwCWFwrJ7Ggmd58/r8ZoSIMAxwd5gf7E1u5rnFOMXW+t20nDW0EwkwIpwk50krflmbX8mWjadDp2gqWzOYwnjsL8/Dm9uyDm1sjUNzcKe2pNWgz0bdI4B+AACFDSgWsV+w4GOgp2iOvn7eL/6nsEGgJUAAMowzXyiNNdjufU7ZtFk6pZNOfcx9579QvwVT77XL2xmF7pWOWmDDpOskaxcgZbtRelnBLZUCoqgAQFCqfCrTDWpk2g7aAszJp3gzefQ7Auuu0C8cxK8JYIAz9KpoF3+cWX10MoBqR0RYELsLc9AdMZOQxL5wDLwkLUuZYk08WHGON68GcubhiJ2zB7gIMsng6lphCrHinERpTyno6nblwwTRXVFlR2MndVd0nB5FkJAE+7JX2ijpTwtEJyvhUiiOSp+RuvmtpwbX3A0eIAx2kHEVucmKiIgsOHKBiOK5yjYMbYPtsceqEBjBL400SUpZiE80a06qQQAq8iBro21fZV8aQ2VsxYAMlACyFs5IP0ZEEBZWgGAI8poF6ZX1f1W9BLA4JxxNZJpkMtzNCa7IOBGhiedCnl418bOgbo5hvHBboShYlRBozEPt9iiOTsb9P/Wyj5ZgP5ceuQGmm2GQYtCRsSQ62PDAEDlaSl/yfWIPNbaauqaSt8UlUEFnRSVhFOmBkx2o4pEbIvbfajyH84/mgGWgMn5a86Ao7YYIDaFcsmUo/vpkQAKBQC05RPxWdS2ImATx13sRXLuuNy1dKPjES8gqhN5JACAi2ELVbaMXh/QcKlvyJ4GV6HZi3uso8SV19QGUzHlZxSCdNrYUTfEKJcLAHC772vYEsArnKQWMZuF5+BYAgA1zCFI5HQ3R4QREDoybtW9shf7B4MSTBphPcd03NRJmiNsO0tcAAC+H50QbcsUSavnAJ57qGB+GJiahRSBQTgZBHcBtBga6xcAADBFh7BQ2qVNQQaEw1R12iHS4z06+lOk7+mQydX7rKmD39AsiaTiUh1C5DIbMsH5w8Gz/JWO1Tb74GBsbhjI+hkn6uSzMOCv9toWRffRvAQATMY4il0CAGAfxGCZaSkGZINtqAEA0IslAQIAClkKjo4XCDviTx6ghXSyqY69zNKGJQmDxl8JQ1abQVZB4CIow9VhDQCUyJyl5AIBrA4BA5pWzEljZDhR7ckm8nWDOAVf6qEB/UIupz4npfHUR6mng4SwBlbY6WuH1w6Um4jeXpExm3OwHS/oGTsvqxAr8iiKWRtP62lEx7xtUgCzR3YMimEt80r4XrVMvAMAQArK1CJv3DWldNQwDGvqxsUzZmDRI3ogcSI6Uz2pMuD5xy1TcTyBSjZLckrJd9FAtNcpJ6QyLTpdGj23nHVuNDltltkl+m29vPE7Oys7inr8GpU8aTUZgVEl65EOFjhJPIZRomts5WsCxLRr0RxyJhx3GgGUimbQ3tMEcoGi/JZsc5q8zGFMk76cr+Q9savXVBNrjSZgE6CSuI9Owmu47npjAACR6foPBm8DQi/uP/c6pwpXzr9qufG9VTEAAQD9oBcIgEq6eNBZMYDXAgBgGiLujQaDinsd5OTTwyfxsDESnrXvYi0MDsr5pyxVDpR10I58eZ/UC8CgqlzuwI2wsI8izOM2pmpan9UBgBs/GFTi9wMAUibYRaRhXmarXuVlbexMX2qsqfPWdGDWlPC68b6eDcEL055SuRlqxHWQCPD4nAEAtC68dncbpJPJVM9qz40qFg0z0b6fNcwBqWQofMYW7C7Zk5VxzMYxY2VfAIBntgUqCxSoIyLeuXUjsHfrmAZpQWUYPAFXG1n+dRrZMChGDGN1AxG0WB8nhySWE96d+eBi0dwXwLxM8tiqhFJnQ6wdyyPxFWmRAiICAtGDKJpXYNOrJcgg2YEjDUndAM5T+kM42ON6WnEOkIb1QwQdLRGXCj+PcNbPL7YR67SxnjLT5O2nHin6ngAABip+PnGoav0uX0B76imQpqnMPMwAkuLPjY2xtiEGYG1V1i3sBc7b9u6O7iNDv+j4/CwKvRm4HyANrvOQIIp/b43IaLPs4xPU+ASRUgpLE42L0m0O6uSY5CXZ8RBnyQXutM0IUAzefQ1qjKf9XPIf2wIBVb2er/N1Tqtvb4wW7QTw4jSlpUko0wCAVMhuYmAhDV6ZTVPRRitFmJG/UDI3iil/ExxaFA+Y4IbJIuTw/X+FXWmTZcVxzbd3DwMDBonQ/sG2wo7wVwTMBhKSf6w/2fIW1gIChk36DZZlZIEQkkAMM9P9VsfZquq9GaQmOrqn6X7v3ltVmSdPnsz0KM50mfoiBiAAIHlFMAAxCBwFCREOu1cOJUTO3eO6wDCw02FQnkem6oiLLdABfrjMjcjzERCyRbaTg6sYujiPOS8DJ6JSl1EmbcHoP53AZuhlvzPtqS3VhFo2GDjAdI3kIfvGhPMCAFhYgOc9ZLukDlVyZaI+E/3L+cOh6kDEuWhL2YR9AQBoSHMQnwUAHCVdBgYgYi8d/A4A4NwBAjGOGe6W0YzVwuwB4TwoS7s8d1vlLM4JO5UBEEAh4PARA8V7Sh30AALaWnMcshppUJlrVG1c39IQQttDn3v34sc5QYQtel65QoJPy+Bx4Pi6PoQ0OQGJrtfe7TjNoek8IhLX2Fw7dRp6A+00l2KkAMfXx/QGfIkFDB+U8lDXe7fGP45Y1I7Mdd8Wp3mYifLvNl7Jy9qhIycsfYuCBAEAgQCmclw9wV7vzuczSnVkRjUyNUYDAEhjota7owPYVD3YnlpcO63V/KydbZ5V27AY/zTq0bp4Y7oJFc8Uqgh8xvHM+gAyGXHSzBHYOX1CI5w0elI/3gPJZJKyhjunZY7yUMaZv2N2AhoisqpmQeXUQ/9nHDLskMTCiYbJkpsM0Ur78A6iWPwI+4+2PADbnpCAiVEL5hmL4sf99x4Nei8wPTkveu9eUsvn5T0qJ2ddhOlmMgZ+f56RoWvjCAAY3nCuS2h7H2bYSs4S8Jhz5P2hf2AfiIWmMKKKyn0UEPmj7HC92RyJFfOsFQHnbCjs6MFqgJ7Fq0mHx/mflKM3n2dGtllbT8dM7wrtg/SbaX06CQJkrMOSNRzQhtiNzj7nWX4V9yADPvonvZN2BfU0TK/GXgpEtSzabCX5KuqQQ3uNCDoK7HDTuk4/nCywcEUDAIniUuYU9X5r7kCH25KQvkBTyR7eo8PVUwC4pkQSub4udNvXHir8qWhGGM3wEU0E4jp+AgCfzogpMuYSD2YUuTG696HP11MHYwzGRkZSwkuYhHwXF8sbiJ3UBgOSfCqN53TCMiLmJZUQttPukQMPkAEAFc5O0iKrBhXuErkkvr7uPJtG+8RqANufDgI0SGgEAC2r4hy2NtzA4AxK3fw/RqjoWMWPh1MA/Gny/w6JuJ4EQRZOgQZ2iiOCT95LuibafdLwWG8gAON/eyhI1ifOv63f8VSWI6BHyhcAgL5LACDPLwAEe4UMhgPHVtJk1gPDWDIJgYI9Pze7VVGTRt8CAOkYqTSA3legNlEcWQZrAHIWeKy9f+VsVZWjYUKnALYPYxnXJik2PqOWlDiuOKGxapET2oRIBUGXjvsDcwOn4fan3H8BAC1IcLqHQE5iTxHd6msQ44jnv5gvm4I779v2ErNEONPeW265HWMIMDWfrRq7d8QA+B4YLNj50ygOZajYY/t1V9Er1+q0p1N7wZbdAI9b/bjBT3fu/rl73IcZCBDQ81fULuEjy6tE17tKMaQ4mLKWAjADRr3QkA3J3kzkH2eMa2a+PelJOuE+WAavsYMd4vwGOfoAgKQwT8tbY59bRz9HHtG5sNTSXecCAOySGqCOL6GA1oyxnp1TDC6FhLaC2gMHCyxNTA8IAACcEwSBaC6FtvKcObAlANii2+QQvMX5x05wPWF33NhNhMtQTZBhPi3FZy1ZxMn0UUrBJErXUCKL0627Uat22VKT9kFqtjXybz0+UconeiqxANr/BNX+Re1LV7405xR6g9SbgtuI5l3x1vjb2UK8+Wq+JC2pB+K2kLs+ICVIraEROzabtXYaxhRAFACZRGaNl28hYljl3hmFE5k9WgMAo5DOYu36HF0QRGGYExpqtNaJVpbHANBY9nngkQsQBLhkY4z+R4ontP2pc2mOjWWMMDD6jSh0icIG4Rrvry1i7+SFlQf930rZvBOy3DHG0S6ozlmGArQZAAAFcw02pK4x+aheeaQSPDABamqx9SXRfbfaZAOI1lbX9L4jwkQuAnZujfxnAAANUMq9mJv1CFsaWQmkEps4i6LfcUVIq/z1c+GzGoCNStPjdO3qhvIf4ZLkvU4dnVgrqAAArDKvHH8SJmIUdLLk0yxF8u147TRSSmUI91SDEbomUd/+aUroPP0s1SwympJwEYymcYoRv6hhimB6xE0Gx/PkvUn7/h0BmfkuC2n1WFpW2YZZ920cqkdXk9psd6yhR3Jkh0ieEeOsdgS5ENGJQo3zjb6GAJh6gQz4gV4GeVkDLa8phsHQ8JuyDaU5GsTm8F16F6YD52M2kwwz9ikUM4Vx7uCWyH90/mIgqjaXaKXbUyQZPsYEo9m7kAdwOCPQxmY87WQnLB5lOa4PDJOo32xHORqDfVYT6DD2Uc52Ch6egx1FBY+rOagxGABAGJ9oLfrKSxzJfWumUBtSgAOvsYFzhaDTjhC/rzbNfTohgZEXBM8eE15Bw2OSJNNYdtzMv9vxJqXVbB+ofnRxjK7M18AKDGsoAhgauHGqjOJHXB+1CBqkxDJFzoJQIyRqE6zOh/NPCkC3q8g/ZbU5I7wXVml0VoAO02mKLNJ47xE2M/hBlcdOoI2gi8yV2hWpkBcpYrHfAAEMWjy+KkS+hlmFeU0qWhVxbU+37wcbEjYq+8hfbcEb6IWtb0tu3kmM92zCfXe2WLU6Zm7MCGlyUS4fyUOg4MQIz9ICOb+o/kWsmBZNtqLp12KmGlUKEKAFehgA0JiyflsGSxSUNzQ2x3xSszMgROeiHX1t0RkMERWHGcmhsEGIlXbM9SW65QHpo2R9gY0B6MNMjmtNZdj3zENnY41oeUwf5PtE6AEfsECcdTXUNnc46GdHwyDkzlI5i5yo6iWFKsPRmIoTQSW3TPKwVloLBKiNrOpQQ1XaScagttKm3gxJm7IDAJYHjZUAX6ABSAogoCoMAChgzlkwPIzzh8NNRljqenpmghilNER4tbzwKYL3Mwm4yyEf/819ikYatIcxqb1bWQAADSIjAoDR9PwWSNZEyJ4C0PtEFyFgGgMZuk6jTz3WtwGEaEkUDsyYW23pXq2I29YyreGUUJvk6Y2rfTC6gBH46PuucNezhIOh+BIGEQI/aDDMZgAArPf7WsPIg6aFKhvVO1jz3aHm0ItZTCVj70szUyVRo1IZTOW4x4FY32nNlovea97gVhS46DCdf+shJIv3c3FqwnX2YfVon7xejVEg0A7z2FMBeAs5u6FCJYGBW5RD4Eji1kRGAybME/tRe6SzsKZ2sqLC3jlUArKkALpIce/ZHG19W8WHxJbag5aQQu9iUJPeBsQkqaqJmNlngXDF6dz2fJgWUxCBHX+Jh7xQU6HYW9hNpSQkiA4bTIeJtONiwfK2fMXvwPEj8r7cbvg9+wU4XRA2FOwo/j7Ccjx3lDJzrVPu7Ny5vF/vic8z5VbQEtDidapmEIcOXfqk5Tluqyxb/fCZwE+QTqAzd/myjpkF7wiEU7rNx9y1YmTyAABYhhqV+hD9J0VJMCDXo5JnpTzphPkfGlFlZ4TJ05lsnrsljKxnI2vic51pjQHhBBl9Jk5SAEmDiHty8CsRzWpQvpa6aTl61iaOGMkOyU60zxw+TgGI7vliANDNkykK0KA2WiqB6imARJAhs0P949Wx+QAAlucLzeQmVZgH7XIQbIaNe1ibPh+yMDpcXuRTFCi0rkYO+T4UUQw5YzYI1RLzDc1EOp3ZqSWqYge0B0uG6CpDIIhsByYjYESRnxTOAQARzEU+IwGna6GdDmhb3mlp5ut5vUgBqNxR6YVjANApZfUgEIBJIxltXSq4YYwpNjl2Okm1BmkzurYG4BQAsLGSAYcqHTIeVQ5RcsXSc5mBhtZntBIw0KM694jGc7rhUc5fBxsRRAcAubYwOczpOzpNl0L+nZXZajbjQ/kFw4g4D90RUp4lDU7mn3v/p4Qrr3+kASBCkaGhs8oAG+pZdB/jfXO/Nh4izrOPHR73sypOUA+9r8Wkaon5DLNpLWaiwxFJrXf7ugRrNJnVfr6ozXRaG++J2mAinJ0ec46qfw9bhDObvu8CANJ0cG/gPVYLlWu5k58qCWRscW+I5iITVQfMqNN7WiKdGGmvogFIX4kAI4OHAOJEbDL4vZFOQJ8o+X1tNwpAWNkwkk2KWawCPwai6vdhZQhZrs4IOI+lPQH7QSKlt5/uEaFsRWMdPDQsFDueM+o7wBSlDLExVmZpAzl0PbkGl0wiOAIAwOsG8BlwxZbg7wQABPrx78VsTud/dnZG23jl/Jx7BEN7Ljbrulhf1iVy8CirbWV4YjwALMEeEACwVnJvBlMBRSsfpD/QfbGPjMFAL7fU73NJm3B3sLNDH4h2LmzPRzuPhV2slgLcKeUkaMJ+HAYz2fk3e+xkK9iL+VbzEKS14gaUlsEFxGk9jXJ9plwoeNW+ka+U/DHnOGCZ8DYGfBjxm9/LmQIT0irIxuo1R5uyk+FS9YJ8uvOZNAAYhqDyJrdzNAJqxsoXkdxYjIecIJwItqGdvmmmNsHP9elRCkQNLXdhBI9H0HIgxiem2vC6quPuDgYLmk5YAABnV1c1WzhXBIcKg7URGpUIT93B9qjLpSBQD7bVmfcKwqzv0df2XNITehAh0jXBSThRGPr3NI3QnahpnYYkEZlIDJeGE1TjcpcqSsD9BwD0Gq3cQ9FY99FTBhg88I68TOumERkbouy3TAGwjzxBwBDRWwOgaE4GWB8yau0QuMFQOquFhtT/7xRW+zfVqgOF5Q0KAN866fm6W0nXYU+akTXxtsBIA6CUTBQf+hgkhXGcw8szPxqnPKxsqElXKMvgJIIbGgtlGl4MyXj/2pa5p04j5ozg6/n5Of+EdDSbQyEHnva+s5qAgsyzdM9u2j43IGkOgEyVHFxT8gDBpXDfFyY9WfC+WCqWO7JsLzS0rxlVFNstWaRlVa2mVavJoc5msAtgmErnaDJBtV6tJ1N+bvCV22Na24sN8/jTKYDOhGcPJXCIdmCk4QgkMhQDoH1icR8AAevoXYuNe9mq/HpagwAAGxpJREFUZPQoVSerrQg14jtGVnCggdRC/+oL042nAv9BoGYqWLoM19bP+iRPnAV1FBQz0KjYwU4cp0UBEsPtaRHicClynLrVMzdFZwCYIsR1LgWA+F5OfakPhpw/GSbne9krIdUSdDJVWzI1TseZNWniMDIpqejJKe7nBH9/H30iWsmphpgljYOtjWZDEYSL/p/V2XLFfX1+dsZni72NfXL/4kHdu3hQGECWKY5MkZBVGmZHpNwcGgCXKaaHBn43o5tZqeS5EAmd6LysCWAJ3OayR8OmZ8K48utApTdtWn4P54xVHANLFg+pQ6wOooPdaE6ZmpyqBRohMWo1ZmENp9hK2MZLlCTS5uoTACAl8FwbptvjEfVOSsONU1pTy9gr7rTtJ7VYnosM3O/4zJuvGRiPJjh15M+zNJ+iB1LVAhvUdDjpzRMAoAsynh0esAwi63967X9Dmk0WdSxCcGTCgLZl0+TwWl61JSFlpOgAfQBC4zQAMJvU+dVVTRdTGjjsBFCWl+sNEWlrbYnLBABwr/nMsE5ZzPHxHVY7937UP951sImxSIGbHfHmzIaK4R83ZHcg2gig8kh1udY2Ap6AHt4/H4RVeMPYWmySJe7bDiWOQalSAYC2uRE9pyIAU7rcWhgO+JEAwOrVAICUJWY/hKQaAUB/ckMOi8/G0/ZOAACB0t5o3rRWOOTsr9XZmfoiUHwGyY+eP6dI0hm6P8KQAiDwC4t1QtuNzjmiKyOuLrBx69MYtwhKW5rFgInPwgBZB9LCvOFaVquVIBHBnJqgiKTzui9Wvdd6BJNtaIrFqcpRKGKgrUgHQxy/ADS+oN9riIYAAKAXocirpyYEUlVeiRhrVYc6mxzqynRfV2ZosDOrJRwOcrqFfhWHuqxJPThM+BVT2iFPRRniBANvJjM6/s0W3eQQBWl/CwDYqNHx29hh2aaH2qGTZgMACGt3CJPcDbTXsct3Wu3CH7uz2QBqpKDvAODIcPssqLzQ6+FOogCXmaLHJRwAQJa1wQwDgby2cvtdNDwypngt5tYdfbMaKZgxAGCBRl0plUW0rbJnNu0hpgkA0DNMiRn1FAh4UIqZ17fz4ru0uS52/LZRSVeKgah6AJvIEN9NzHx/ZMP8etTE2LbDkYMBQOS/WixJ6eMcAgAg+gcAABPQpk16WhV8S+akcOe58dfM10kNTQZWpYOmN05fe7Nv2lESx3HYkAd9nfonUu5p5NWTIEqDyS1C/4DXbwHuSUAYjc941nPSsNfQx6m1kqbzd92u063raGgAipOFdtUDn6mr0hQSZ1dJA5L3jNC+q4sEEHEeZsszSzrUx4SUfxvwpNcIAIjIla+7IABw7bU7fb16+Qb/4Hur262xwmkKIEY+BhrNPnRIXMvd6C+xAsyxpWW4Y/kwAp0FaKZLDmtgAIBqGjjw37d54ItpnV1Z1nwpA4enggf+L//zr7zM20/eEpi1BoANKAYHSuRmY5r7Ov2anG82jcq6XFIFoAcVsxerOf4hSknkGGVsaGY912mtQTGyK5SHybRDsK/3Hmg9vrO6oVIlK3hljPTcl/OFnVDWQUveckgBVxZQaS36dCvYZ+W2ug4iLV7xLumkp7TAwwwAovGovMN8pI4VV4Lnd2f9Fu/j1vwFbWpHOPoKAk3OaES9uf6zcwAAHSr6evcEINrFeh7cTXsQ/40AIE57ZGVkhDuLoijeWgjWPrsLgAVOAgBVd7a6j+uzG/z98UAFsAVAR3Gf3KqyG84tooU0X2la08VZG2ikoSe941u6Dup8jVShywK5fd2oqDl3H3rnBPF6dG5NhHaon27u8Je+v7pFcnA+PdTZYV/ntaur06pry0k9uZoTBDAK3SsF8GC3r893h7rPlABAwbT20xVegfh0vQH7BnYGzkWRqTq4pUER6HQL3OD8UUY707oyjWAGAPNJwMywWdbJtDoGD94Hb+/f03qssB5WYx8B5H6aA4YV+TsHDwaCFPrxHI+kq1QO7eBudPxxknhPlqkNAMDkbguaYhudS25pOudqwQD818VrvNAfLF5iqgGnjACgPTczKOyQiE/luQGtNgAAbtYWsJImWrgGBVDHIU5oYaYAwJB69giZWwPm/AUYsIhfs98BAPC5mi9qOUUjLbFb//TRD2V3VzdaUyLaj1RXtAqLiB5B4asfPuerBKRYuJfeKFoEMx1J//ElwBgJAOScZcUDXhrbluh3SAUkIJKupI/OfvWe7O73H7vdxhmPkX+eDcuVMU/Ar400JUWR7k6KvYpABWeADACYaFq6qNDGsMqs3GgLyeh09vuIQSWhhEge50+VSkllCdzs680L292zG2IV7GOYPnjn4p1kGNopmS/R16xqu97W985vu7ytCx9OnaP6tqd15dC+tbUENgAw6mVdYnp7mwWI64+6tkfPZgDS+tXRY9AaNQBgAAIAlqBSRUH+8Ff/xku9+eRN9wYXVZzyqdZYhQgsSp6H7k4m2tF/iwaT17LLmEPFPDh8OhdaI7sEG5s2TtJvIwAwq83GLXmOAIAM1C8u3+RvP7e8DirEiHxMnqiMiqmnRNfNUGnjkMKiZfA0rqE1Kl5wu05tvrNLYwpgmAffZCrNmAjtts5uYRyyYQfF/1ubt3kfAAAdUBoIzBZ2xjYKjmMZ7SInvVq5u5mVIFb8spyMffgBgHoOPM4/7UrHXPi4wonCBR8im0t+OWBI6Smh6qo7dpwBAHg9Ak9++Dglim9dYNxUiKkai2wNIAki5md1gHMOuOH+UnMQAgA/T9rADMgiI6c15zwKWqSjeNeaAEdaEXh5mNcbO63Hy4sb0tGA9q9dPVa7ujar+tL5rL782KqunS3ricfO6XQutrv6fLOpz9bburve1OebbT3YT+veblGbw4zO/3K9q8vNvjYcviO1TRsNOInzhzPz3pxVXbAMVp06CQA2ov9V4aLoMiaQOVQzbwAB7+ze5X28CICMb5wC4HZP1YXPKVfIZzLiNED5yXJOBxihG9/P/QzwenNUY+RMjRqekE/oZe+IMpqppBfHSDyvwQvmPSkCny5W9ePLn/HH/7h6mU+N/VndcEqdxQ2gKAJ010jk3UEtoxuj9xVTJ+74l06uDQAMNirCMFYBZJ50A+bHYCEBAM8tqy4UbOET7LGqQDSO/J8/+U+d88WNZheY5gioCBuXtBnAaZv94VSFmZqcObK+LJ0Fy6TzKE1Nhj8JADTVxQmA4clwypdPMqV+zoy3hmhDKfhrDwSQX7lyiwDg+GR1K6IdbncO+23hLqu7PHgK9L86QwIY9z6j/Ypb9qC9cFIA+QFF3i1p7tDBDMBhtpTI0DqWBOZvXdyp0Z+Pto/P5C8BgJfPET1LoNapz+OXwYVKhe5SjpZbj6pbAIAfzG33bmDd7Xbaw/IE/nr8THJeNP82kqSTkNOEBuDKkhoAAAIiru2u/v3X2ojXn7hOAMCtS57NYirb61F5e/qA8u+xP8AplY/IHSKM7JAgqoas4jxaLbgcez8QAAD4beVBKTqjoRKF/ou1NuJzixdbnXAifzpIzgRAL24LSqzBEKvhqgVGmwljjgdF4LW3aITyRRoAAwBGEBF6DQAAP2L3/MBtP7SjTlaTSb29fUeG4QQAMDJIo4/kHtOFzw5vtVwMAEvMRe+bj4f1ZxiAQQinPaW9lv2MQ4V55tl3Ap8e0mMgxHaiJwDgBTIA+ohItL2uxWO9qsAGgv0h1JhIYlZDhumZKPQYjegAfL2t5afbgKpu2ivOaZICCz3Kyz3q+piDNUWVyZZv77Uet5c3awH2rLb1WO3ram3rmUXVV6+u6htPXa0vXT2vZ59+invxcreru+t1fXL/ov5w7359cu9B/WlT9fEDMAIzO390YSsCAEj34I5YpkhGrwMAtQhWBc190vDuZglGZysHuEDagqVpEKJKMMccqjM+uKV3tgIyAADJ+ycFMHQHlz3xIU2vhQhMpxCBZZpbInsCAJwhsCM+W25ik/PHrAwCDg8b0nukJryvUdreht0i2DSoI3U/X9ZP1oo4f7DqDAD7O6aTIjUhSuFxxeH8dxsCgM10zufCen9XZGBMMp4dKHdVbFkHYVObPhoxicqa2DYNZXPHZ2WojnGvEySPl2xFriqL/7j3U97HjdmLAmoOPKTx8gokZWZWa7YHVOz1+EmBiqWQv5BImt3etKczoI2VUUhGjbnxoV4/qRHbxTz7rg1Aeau1NU6D4zp/5sj5u2c3lDb2x6OBgMWaadxFfYLOdvYathMq08gAJDq07M+JFvECNBBJ3+pNdc0PawA0jGpau8lcJaFt/ZSaf/vBXwAAczdAlPGX83lzY8pgcaPlULELRwFUnFtoXPT+Jm3kZi5NpWhVhCJQUTgjA6CSCBjH0Mp6FCMDkHRANj4NMfsCqDxkNpvU2bmqAdAxCh+b3a5+9OFPZBgIAFRGp6mHXW3bDusw3Kit9PDNCAASXXJhmuJf0Vs+kmPj4TkBAK0xRZTMoFB3ag0ZGjK0FBbxF07JPAfqXLkMP1Wn7SjeVCdHdVWzmMptd1OmKUmgIujOaeqKQ/E9lAIwLU5j5ZKm3KicjQRZAQBiq7Q71CffrSy/AABQ3Aanl2l3Q5SVmnf4CQCAgD8e3AyKYaRMYqRFv9mnyf/jflmHPjj/rFNSAO5kzB8TlUc0xelfqlBRCc++MQAvzG629daQlCGFpUlSjtxlAhjNcuqaqhxaro57ZIU8UgN/aXmca+4AQFH/CAAwTprdMBldJ0XTNyOWQ1PHMlZV1Rzv7RU53z5/qaBBXML5T3d1rbb17GpS33rysfrbLz9VX7l2tb76zF8VHDaczeeX6/r9vfv14R8/qd/+8U/1+wfbev+zbd3bz+tivWX0vz1Ma7uf1hYCUoIVnEvl/kX/k7Dka26nVfcYKQUAHAgA8BfL2bzm2NvsFinhJ6JVTmvwIKh3DZBfWF1vLa2T4lN7V8VZY4jB/dlYyEPNVkv24pAN8zpajAeRGZTr0RYw15zoFWzEZFL3nEvnevnvU+bLr6eNXORt7cxBIa3q1bWYvh+sbvNarSrg3/L9YT6dG8B+QPoL2pz1/kBBJnPLTG8aPBkAtIoGbaZmj5pdCjMblvIRKvIEgAxTLEwN2JxsD7WEiJcIalI/2gjIBADQd5ywo10zgzU/1EMAYBwDbJZFFH26BaYc2zqQHaYpdjeK90864IiJGdan2QnPRxFOSWQ9qZ9dhiF7sZ3zRzn/ZlOdqmmdO93DQ3oABMGg//e126r0mn6Npefq0283L9tubc7I6CaL35gOnnWdg+0EKahMooyyTkHmW05lXL9yo03QBKDldS68lXlAvLBvXirivLW62VqT8hgNquIjAMAo1D2s3f9fD713BUjEy0JajtBVLSsHV2D/c7vrsDYGwM1e0t63AYAhR6pOVCjjmJEJyNhUvO5rv3+drwgAgIPB68nUp4hjfDDTUamt9Mk3XwQAVB2ABKbMfwSKelb6OMo3Ds1g4sXVjQDjIpX/EsrvQp+fX+g+wgD0KMIGi5tI4q70+g7tyHKxBm5yTZ1OFe4SpfjnGIC2NI/SAHgc78gAiCXpAAB/f8oASHCjFr6UiLEFqzUkXJc+lYYzAwSLJWZJO1IbL45KOCLpjqsBxhG9pwxASr06AzACAO0pTtMyCHjTkVoAQMxOSBHeU9C6U0t4BY5udac1MADbrSpUOKYW45xn6GsuI5puYoma2njkMCNtWpwUgZvatLK6PsMhmYPM2pD+IGNXf27q/KWr38UwzFpNFf0/Nd3V185m9TfPPFF/95Vn6ptPX6tnnnisFi69vLfe1Eef3a33P/q4/vfDj+rDu+t6/17V5/t5XW4gzERKaFbI6q53oIV7Yo+0/0SOnyAAdHYDABjIA9rgUNO9yqpWswVLxtjrDZEuqnvg/DQ8l10J37PjDAA4SgFExNYKrlqSpgEApACmYA7NAIQqlsNXqg2K/AQL+Vkc/XY6qbsw7M1od7q51c63WREWjLZSXc9VnS/rVQOZ7y9v8b0EMvT+bbwyu0OKWgYrhZa3eA4XPirE9v4EA5BZLrxW9pw/ToGkjFZ4VSwX7Wwaa1iLhPMT/ZIaDakUk6mFzb6WnKgoG/TjrYDMrfl1TRz1HJIxKGqn1c9YKQDEAqqEcr7S1Q6ZEWEb25rexGni3iJGdxm0qzAaCIuAPc7VqaFQ5eHiGoN2ONTrazNki+ePAOSppaGdd5vrWFg2y0R5a2YkWAeDlvQNADCg8iycoYootnZMAZjPE3NsG2CTyTOwmyxaCqr7UD3Gt+/Kf1y/KsYSjJDaJ0ME6AaDGfRABuBSDMDNlRkAO2u6imyMOEiXbI3lOnoeGezSu3MRfljIERodjhofmuotiq5T52lkcKA6XnEUKBS0dxQlw7pNAwAG0KnZ3h/qjU+1EW88fsNldAElab2cUiodsG4acnP9a2/8Yufj6w4AALpLBr5RywYBOVCinHTAxnvE383QytS9myVU8n+Hfb37YAAAVtKnhYQaMzEr5+jfAh5HGHHCeq4yKG0obAzWFNSUcsi9w5U4HC13x71iavTvpibPAXAKYGQA2gHb7+sti7Vuzp5v5aZpYLIGAPF8BJL5vFSPfW4lOMbaDVxlf6jDVq5ndPC5lpRBtajFS9uujxFEdsDDAKCNeD0c6o04nNn19nyUQxQij3I3g114YCcHjs6lWNOiPbAuUBfDgK+x/2foa64yKcKcliYSytGY3TiigD+liuAG8LU3KdEOy8pp2qZLqzihblLveT1efvx7NV/sazXd1RO1IwD4xvm8vv2lJ+sfvv5sfeuZp+qJ1byW6MEwn9X97a4+/PRu/fcHH9Qvf/NB/d+ftvWby6q7+wU1ADDlKDrcHaYcE7xJB0nuGc2nUP4fwleV8D0gEwgAoEoXNgECAECnuana0yJ6QvRPBsDlb6A/33UK4IXl9aYBCADW6cjnqPMINau0Qnc6roZRQq5/jiLA0LOOJtEZ8XNQu37YbTBU0jTRavg1uC4WrwXIogz0NdvdV1a3WrVH0mitKyUYJIPh2EE8j7UBQEAJ9QMe5KbkRaf/eYrMStLKoIrULW9lYXsSNs+F2qcEgAxS1PeDqV0AAI7EFlPzk43s7kvLm7I4APgMRI6DSF+U1jqNhhxQyQYawLJu3n1I0uiGgUC3S/O5hKJiKj2nwHqFnIk8B9nM0OoRg3qCYowAz7kAwE0CgP4xfp9fR8MuMdM+d1PogsRIC9QrhcUzjxRAmxLpabj2Z+OZ1XUOyYFBCKj1NFMAhpIyRKmB9NFTzHc+k7bkhgGA+psYACwREzviFFMxrTcuRH3cWL1gBkDqZ72hEWTexz9THXWn2ewLsvU6rZEwyQ1rkgcVV9ATBxSrebIWbgy5fua93DNdEZZL3DgICIbkOAd053MxGbcfv0UjcjoqtJfLwQE/3Pd/BDtp5DI693aoaPhn3gC99KztspSbPIJBUYtUDLtQHbiWTmg2FNV7NgzPLV4QrexdBypOQ4dmtb1AtpXVy0c01ogGlQdUl6qslPrN468yCrUfOq65CRl8nzWSMRLgSCOOiNSirM5xSUkPNv5PrZ6/PX1eVLXnNuh3nClLysEtXHOgRiOW1APeg1GFq0uyHtFW4N9j85OxlwPWPi1DxX4EGHUAKs1EGv649vpwaEDmxenzvk3luVPAE7QuEJyJeAIAZ8slmQBY3c16XZeXl3WB0jqsPQ27yrDS4bH3qZBzT0ST2mRWoxwOjIo5H94t+qHJmZpuxx1tNlhf7HE4UlXZ3dlJPf/9J16p6WJTq+m2rk329fTsUF9bzerbT1+rv//qs/XNp5+sL197nDvz8nCozzbb+uBPd+uXH/2ufvXbj+rXn13UB+tZfb6DlgV92JVuiNvFcyEA0YLwPXFWUzUi6nLJrc37cc8AsgSc9Kb0pKojoAGIiErm8s7+53xNigCHSD2OgMfFbc1zvo6/WhtgfUVU7uPzZgozHmloGcx7wf0xTdTz+kzTeOBTG5RjByhHmoFWOOfyuHe2Ssm8cuU2D+FRE7HdrmZId5pBYr03ekkkag/4iHNzhBFnF1sSpllOKYyQyhR1Lz36pxP26zK8sQOQlkPpMPaB2aFnxEKtvCaT+qlTlq+cvSQb5k6LZAPSt6GHQK5qcm+UaJpsXxIoyrLpppJTl05AoFvjknuXVu0MfRC8uBVyswmDIDGpxVZ94yD37Y3Ox83Vi62MXfsmbcKjRVDwpPeXj4yt8SVo6m0aqblBU2Jp+RQFPZ2ttSDVdzGyyfIQOksBSmDJcq8tjPFeeO1TVZfAD55+TFYTAAAN2giieOPCYq3zF1sKgFU8TdE+QsRE+0NpWKKh4d3SizoHdERquBm5/4wkdvkVHaJetyHOw9bO0TiVPfRBIwoAjJTPnXsCAC9dvS1hhdsXc9MOTUJ04G22h000OvsAAG6ARtdkAZTjobZwqD3PgmQD5m+zkaO78A52I6RebZH3ecdq1O8sX3Rvbi2GRslKJb27RCe2QWxt9NhAUlOlB+NLsAnnz/IstLPCtsqXpK/9b9Gf0tg2AODGUcqJOmIfng+3tXpVkmH4kdXzL09f4OlkxM8hH1U7inj6h4B80HlnG5rzt2WKgUm0PD5z6jN8gFoUANDhcq2ULWH8b7iRHLS2Nj5kzdASANjhTJ+zhQH463tVQDh93NXwE74dzVQwNz0AABMO2Tltv6sHaBhiHQROgdTvbvNs4zCCmdT5MoUAp4j7pLPEe+ETNHvy7GUA4A6ZO6zHpF4PALj6vZrM17Waberx2tdTk6qvrKr++qkn6tvPPlNffwopgKvqrzGZ1KeXm/rNZ3frV7/7uN7/+A/14b1N/W47r/v7WW0xgAUVLfbvyYS4nT7XmrG/qWEZVAyyWnK8gXQR6p/WxG8EMvITbOGR4MMA72c7rcfNK8qdt3OWqNZRIfcGF1irPPBwDl46wGKUNHaFs11IO1vuu/Y60LAoAIg3x3UQxLGU1ErWRMBIe3gGA9XxdihvOOcMAJCZCLRV/ojyHv9sDaU8ZTJxVfZ//iaMl8CEt+sgFmU6iOWGiuhPafpGZ+mFW4qK1+BKHASdSNIwCJxM6nWnMlBGnvVg+kDtPnoFx7gCToq35+ZSRD5v68eaPXacG+cX5ztwx20P5DnQv1nnlgChsbqpCnEZYwST7xgA3DiTBoD3gH2Nc+bInvuAAUTmSHS2pQewZl9IOIslCFjhY/VFjnsTPxtD4jA2vI4TYSXOCYWyA6hqTOdkUq9+KgbgpQEA5Fn+P2y2EZHI7vQk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2"/>
          <a:stretch>
            <a:fillRect/>
          </a:stretch>
        </p:blipFill>
        <p:spPr>
          <a:xfrm>
            <a:off x="928803" y="4659395"/>
            <a:ext cx="27432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a:blip r:embed="rId3"/>
          <a:stretch>
            <a:fillRect/>
          </a:stretch>
        </p:blipFill>
        <p:spPr>
          <a:xfrm>
            <a:off x="4922325" y="4659395"/>
            <a:ext cx="27432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6" name="Picture 25" descr="1sig_13-23_SDSS_Mr_hist_count_fill.eps"/>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3114900" y="3823199"/>
            <a:ext cx="4876800"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5" name="Rectangle 24"/>
          <p:cNvSpPr/>
          <p:nvPr/>
        </p:nvSpPr>
        <p:spPr>
          <a:xfrm>
            <a:off x="5064584" y="3828172"/>
            <a:ext cx="1147260" cy="2727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764010" y="4100905"/>
            <a:ext cx="1560674" cy="2915008"/>
          </a:xfrm>
          <a:prstGeom prst="rect">
            <a:avLst/>
          </a:prstGeom>
          <a:solidFill>
            <a:schemeClr val="accent2">
              <a:alpha val="26000"/>
            </a:scheme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p:txBody>
          <a:bodyPr/>
          <a:lstStyle/>
          <a:p>
            <a:r>
              <a:rPr lang="en-US" dirty="0" smtClean="0"/>
              <a:t>Dwarf galaxies</a:t>
            </a:r>
            <a:endParaRPr lang="en-US" dirty="0"/>
          </a:p>
        </p:txBody>
      </p:sp>
      <p:sp>
        <p:nvSpPr>
          <p:cNvPr id="6" name="Content Placeholder 5"/>
          <p:cNvSpPr>
            <a:spLocks noGrp="1"/>
          </p:cNvSpPr>
          <p:nvPr>
            <p:ph idx="1"/>
          </p:nvPr>
        </p:nvSpPr>
        <p:spPr/>
        <p:txBody>
          <a:bodyPr/>
          <a:lstStyle/>
          <a:p>
            <a:pPr>
              <a:spcBef>
                <a:spcPts val="1200"/>
              </a:spcBef>
            </a:pPr>
            <a:r>
              <a:rPr lang="en-US" dirty="0" smtClean="0"/>
              <a:t>Galaxies fainter than </a:t>
            </a:r>
            <a:r>
              <a:rPr lang="en-US" i="1" dirty="0" err="1" smtClean="0"/>
              <a:t>M</a:t>
            </a:r>
            <a:r>
              <a:rPr lang="en-US" i="1" baseline="-25000" dirty="0" err="1" smtClean="0"/>
              <a:t>r</a:t>
            </a:r>
            <a:r>
              <a:rPr lang="en-US" dirty="0" smtClean="0"/>
              <a:t> = -17</a:t>
            </a:r>
          </a:p>
          <a:p>
            <a:pPr>
              <a:spcBef>
                <a:spcPts val="1200"/>
              </a:spcBef>
            </a:pPr>
            <a:r>
              <a:rPr lang="en-US" dirty="0" smtClean="0"/>
              <a:t>Low stellar masses (10</a:t>
            </a:r>
            <a:r>
              <a:rPr lang="en-US" baseline="30000" dirty="0" smtClean="0"/>
              <a:t>6</a:t>
            </a:r>
            <a:r>
              <a:rPr lang="en-US" dirty="0" smtClean="0"/>
              <a:t> – 10</a:t>
            </a:r>
            <a:r>
              <a:rPr lang="en-US" baseline="30000" dirty="0" smtClean="0"/>
              <a:t>9 </a:t>
            </a:r>
            <a:r>
              <a:rPr lang="en-US" dirty="0" smtClean="0"/>
              <a:t>M</a:t>
            </a:r>
            <a:r>
              <a:rPr lang="en-US" baseline="-25000" dirty="0" smtClean="0">
                <a:latin typeface="Wingdings"/>
                <a:ea typeface="Wingdings"/>
                <a:cs typeface="Wingdings"/>
                <a:sym typeface="Wingdings"/>
              </a:rPr>
              <a:t></a:t>
            </a:r>
            <a:r>
              <a:rPr lang="en-US" dirty="0" smtClean="0"/>
              <a:t>)</a:t>
            </a:r>
          </a:p>
          <a:p>
            <a:pPr>
              <a:spcBef>
                <a:spcPts val="1200"/>
              </a:spcBef>
            </a:pPr>
            <a:r>
              <a:rPr lang="en-US" dirty="0" smtClean="0"/>
              <a:t>More sensitive to environmental effects</a:t>
            </a:r>
            <a:endParaRPr lang="en-US" dirty="0"/>
          </a:p>
        </p:txBody>
      </p:sp>
      <p:pic>
        <p:nvPicPr>
          <p:cNvPr id="12" name="Picture 11"/>
          <p:cNvPicPr>
            <a:picLocks noChangeAspect="1"/>
          </p:cNvPicPr>
          <p:nvPr/>
        </p:nvPicPr>
        <p:blipFill>
          <a:blip r:embed="rId4"/>
          <a:stretch>
            <a:fillRect/>
          </a:stretch>
        </p:blipFill>
        <p:spPr>
          <a:xfrm>
            <a:off x="908733" y="1539668"/>
            <a:ext cx="1828800" cy="1828800"/>
          </a:xfrm>
          <a:prstGeom prst="rect">
            <a:avLst/>
          </a:prstGeom>
        </p:spPr>
      </p:pic>
      <p:pic>
        <p:nvPicPr>
          <p:cNvPr id="11" name="Picture 10"/>
          <p:cNvPicPr>
            <a:picLocks noChangeAspect="1"/>
          </p:cNvPicPr>
          <p:nvPr/>
        </p:nvPicPr>
        <p:blipFill>
          <a:blip r:embed="rId5"/>
          <a:stretch>
            <a:fillRect/>
          </a:stretch>
        </p:blipFill>
        <p:spPr>
          <a:xfrm>
            <a:off x="250795" y="223706"/>
            <a:ext cx="1828800" cy="1828800"/>
          </a:xfrm>
          <a:prstGeom prst="rect">
            <a:avLst/>
          </a:prstGeom>
        </p:spPr>
      </p:pic>
      <p:pic>
        <p:nvPicPr>
          <p:cNvPr id="15" name="Picture 14"/>
          <p:cNvPicPr>
            <a:picLocks noChangeAspect="1"/>
          </p:cNvPicPr>
          <p:nvPr/>
        </p:nvPicPr>
        <p:blipFill>
          <a:blip r:embed="rId6"/>
          <a:stretch>
            <a:fillRect/>
          </a:stretch>
        </p:blipFill>
        <p:spPr>
          <a:xfrm>
            <a:off x="250795" y="5715225"/>
            <a:ext cx="1828800" cy="1828800"/>
          </a:xfrm>
          <a:prstGeom prst="rect">
            <a:avLst/>
          </a:prstGeom>
        </p:spPr>
      </p:pic>
      <p:pic>
        <p:nvPicPr>
          <p:cNvPr id="16" name="Picture 15"/>
          <p:cNvPicPr>
            <a:picLocks noChangeAspect="1"/>
          </p:cNvPicPr>
          <p:nvPr/>
        </p:nvPicPr>
        <p:blipFill>
          <a:blip r:embed="rId7"/>
          <a:stretch>
            <a:fillRect/>
          </a:stretch>
        </p:blipFill>
        <p:spPr>
          <a:xfrm>
            <a:off x="908733" y="4361009"/>
            <a:ext cx="1828800" cy="1828800"/>
          </a:xfrm>
          <a:prstGeom prst="rect">
            <a:avLst/>
          </a:prstGeom>
        </p:spPr>
      </p:pic>
      <p:sp>
        <p:nvSpPr>
          <p:cNvPr id="21" name="TextBox 20"/>
          <p:cNvSpPr txBox="1"/>
          <p:nvPr/>
        </p:nvSpPr>
        <p:spPr>
          <a:xfrm>
            <a:off x="4123581" y="5156734"/>
            <a:ext cx="941003" cy="584776"/>
          </a:xfrm>
          <a:prstGeom prst="rect">
            <a:avLst/>
          </a:prstGeom>
          <a:noFill/>
        </p:spPr>
        <p:txBody>
          <a:bodyPr wrap="square" rtlCol="0">
            <a:spAutoFit/>
          </a:bodyPr>
          <a:lstStyle/>
          <a:p>
            <a:pPr algn="ctr"/>
            <a:r>
              <a:rPr lang="en-US" sz="1600" dirty="0" smtClean="0">
                <a:solidFill>
                  <a:schemeClr val="accent2"/>
                </a:solidFill>
              </a:rPr>
              <a:t>Dwarf galaxies</a:t>
            </a:r>
            <a:endParaRPr lang="en-US" sz="1600" dirty="0">
              <a:solidFill>
                <a:schemeClr val="accent2"/>
              </a:solidFill>
            </a:endParaRPr>
          </a:p>
        </p:txBody>
      </p:sp>
      <p:cxnSp>
        <p:nvCxnSpPr>
          <p:cNvPr id="22" name="Straight Connector 21"/>
          <p:cNvCxnSpPr/>
          <p:nvPr/>
        </p:nvCxnSpPr>
        <p:spPr>
          <a:xfrm flipV="1">
            <a:off x="6272722" y="4085603"/>
            <a:ext cx="0" cy="2930310"/>
          </a:xfrm>
          <a:prstGeom prst="line">
            <a:avLst/>
          </a:prstGeom>
          <a:ln>
            <a:solidFill>
              <a:schemeClr val="accent3"/>
            </a:solidFill>
            <a:prstDash val="sysDash"/>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5943450" y="3823199"/>
            <a:ext cx="658544" cy="523220"/>
          </a:xfrm>
          <a:prstGeom prst="rect">
            <a:avLst/>
          </a:prstGeom>
          <a:solidFill>
            <a:srgbClr val="FFFFFF"/>
          </a:solidFill>
        </p:spPr>
        <p:txBody>
          <a:bodyPr wrap="square" rtlCol="0">
            <a:spAutoFit/>
          </a:bodyPr>
          <a:lstStyle/>
          <a:p>
            <a:pPr algn="ctr"/>
            <a:r>
              <a:rPr lang="en-US" sz="1400" dirty="0" smtClean="0">
                <a:solidFill>
                  <a:schemeClr val="accent3"/>
                </a:solidFill>
              </a:rPr>
              <a:t>Milky Way</a:t>
            </a:r>
            <a:endParaRPr lang="en-US" sz="1400" dirty="0">
              <a:solidFill>
                <a:schemeClr val="accent3"/>
              </a:solidFill>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5088270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5" y="594360"/>
            <a:ext cx="8214291" cy="829416"/>
          </a:xfrm>
        </p:spPr>
        <p:txBody>
          <a:bodyPr>
            <a:normAutofit fontScale="90000"/>
          </a:bodyPr>
          <a:lstStyle/>
          <a:p>
            <a:r>
              <a:rPr lang="en-US" dirty="0" smtClean="0"/>
              <a:t>SDSS data &amp; void catalog</a:t>
            </a:r>
            <a:endParaRPr lang="en-US" dirty="0"/>
          </a:p>
        </p:txBody>
      </p:sp>
      <p:sp>
        <p:nvSpPr>
          <p:cNvPr id="3" name="Content Placeholder 2"/>
          <p:cNvSpPr>
            <a:spLocks noGrp="1"/>
          </p:cNvSpPr>
          <p:nvPr>
            <p:ph idx="1"/>
          </p:nvPr>
        </p:nvSpPr>
        <p:spPr>
          <a:xfrm>
            <a:off x="384586" y="1813561"/>
            <a:ext cx="7795260" cy="2283741"/>
          </a:xfrm>
        </p:spPr>
        <p:txBody>
          <a:bodyPr/>
          <a:lstStyle/>
          <a:p>
            <a:r>
              <a:rPr lang="en-US" dirty="0" smtClean="0"/>
              <a:t>SDSS DR7 main sample</a:t>
            </a:r>
          </a:p>
          <a:p>
            <a:pPr lvl="1"/>
            <a:r>
              <a:rPr lang="en-US" dirty="0" smtClean="0"/>
              <a:t>800,000 </a:t>
            </a:r>
            <a:r>
              <a:rPr lang="en-US" dirty="0"/>
              <a:t>galaxies in </a:t>
            </a:r>
            <a:r>
              <a:rPr lang="en-US" dirty="0" smtClean="0"/>
              <a:t>main spectroscopic survey</a:t>
            </a:r>
          </a:p>
          <a:p>
            <a:pPr lvl="1"/>
            <a:r>
              <a:rPr lang="en-US" dirty="0" smtClean="0"/>
              <a:t>11,050 dwarf galaxies</a:t>
            </a:r>
            <a:endParaRPr lang="en-US" dirty="0"/>
          </a:p>
        </p:txBody>
      </p:sp>
      <p:sp>
        <p:nvSpPr>
          <p:cNvPr id="6" name="Content Placeholder 2"/>
          <p:cNvSpPr txBox="1">
            <a:spLocks/>
          </p:cNvSpPr>
          <p:nvPr/>
        </p:nvSpPr>
        <p:spPr>
          <a:xfrm>
            <a:off x="384587" y="4301702"/>
            <a:ext cx="4134659" cy="3293762"/>
          </a:xfrm>
          <a:prstGeom prst="rect">
            <a:avLst/>
          </a:prstGeom>
        </p:spPr>
        <p:txBody>
          <a:bodyPr vert="horz" lIns="101882" tIns="50941" rIns="101882" bIns="50941" rtlCol="0">
            <a:normAutofit/>
            <a:scene3d>
              <a:camera prst="orthographicFront"/>
              <a:lightRig rig="threePt" dir="t"/>
            </a:scene3d>
            <a:sp3d>
              <a:contourClr>
                <a:schemeClr val="bg1"/>
              </a:contourClr>
            </a:sp3d>
          </a:bodyPr>
          <a:lstStyle>
            <a:lvl1pPr marL="282575" indent="-282575" algn="l" defTabSz="914400" rtl="0" eaLnBrk="1" latinLnBrk="0" hangingPunct="1">
              <a:spcBef>
                <a:spcPts val="2400"/>
              </a:spcBef>
              <a:buClr>
                <a:schemeClr val="tx2"/>
              </a:buClr>
              <a:buSzPct val="100000"/>
              <a:buFont typeface="Wingdings 2" pitchFamily="18" charset="2"/>
              <a:buChar char=""/>
              <a:defRPr sz="26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vl2pPr marL="577850" indent="-295275" algn="l" defTabSz="914400" rtl="0" eaLnBrk="1" latinLnBrk="0" hangingPunct="1">
              <a:spcBef>
                <a:spcPts val="600"/>
              </a:spcBef>
              <a:buClr>
                <a:schemeClr val="tx2">
                  <a:lumMod val="60000"/>
                  <a:lumOff val="40000"/>
                </a:schemeClr>
              </a:buClr>
              <a:buSzPct val="100000"/>
              <a:buFont typeface="Wingdings 2" pitchFamily="18" charset="2"/>
              <a:buChar char=""/>
              <a:defRPr sz="24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2pPr>
            <a:lvl3pPr marL="860425" indent="-282575" algn="l" defTabSz="914400" rtl="0" eaLnBrk="1" latinLnBrk="0" hangingPunct="1">
              <a:spcBef>
                <a:spcPts val="600"/>
              </a:spcBef>
              <a:buClr>
                <a:schemeClr val="tx2"/>
              </a:buClr>
              <a:buSzPct val="100000"/>
              <a:buFont typeface="Wingdings 2" pitchFamily="18" charset="2"/>
              <a:buChar char=""/>
              <a:defRPr sz="22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3pPr>
            <a:lvl4pPr marL="1143000" indent="-282575" algn="l" defTabSz="914400" rtl="0" eaLnBrk="1" latinLnBrk="0" hangingPunct="1">
              <a:spcBef>
                <a:spcPts val="600"/>
              </a:spcBef>
              <a:buClr>
                <a:schemeClr val="tx2">
                  <a:lumMod val="60000"/>
                  <a:lumOff val="40000"/>
                </a:schemeClr>
              </a:buClr>
              <a:buSzPct val="100000"/>
              <a:buFont typeface="Wingdings 2" pitchFamily="18" charset="2"/>
              <a:buChar char=""/>
              <a:defRPr sz="20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4pPr>
            <a:lvl5pPr marL="1425575" indent="-282575" algn="l" defTabSz="914400" rtl="0" eaLnBrk="1" latinLnBrk="0" hangingPunct="1">
              <a:spcBef>
                <a:spcPts val="600"/>
              </a:spcBef>
              <a:buClr>
                <a:schemeClr val="tx2"/>
              </a:buClr>
              <a:buSzPct val="100000"/>
              <a:buFont typeface="Wingdings 2" pitchFamily="18" charset="2"/>
              <a:buChar char=""/>
              <a:defRPr sz="18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VoidFinder</a:t>
            </a:r>
            <a:r>
              <a:rPr lang="en-US" dirty="0" smtClean="0"/>
              <a:t> algorithm used to identify voids in SDSS DR7 </a:t>
            </a:r>
            <a:r>
              <a:rPr lang="en-US" sz="1200" dirty="0" smtClean="0"/>
              <a:t>(Pan et al. 2012) </a:t>
            </a:r>
          </a:p>
          <a:p>
            <a:pPr lvl="1"/>
            <a:r>
              <a:rPr lang="en-US" dirty="0" smtClean="0"/>
              <a:t>Minimum radius of 10 h</a:t>
            </a:r>
            <a:r>
              <a:rPr lang="en-US" baseline="30000" dirty="0" smtClean="0"/>
              <a:t>-1</a:t>
            </a:r>
            <a:r>
              <a:rPr lang="en-US" dirty="0" smtClean="0"/>
              <a:t> </a:t>
            </a:r>
            <a:r>
              <a:rPr lang="en-US" dirty="0" err="1" smtClean="0"/>
              <a:t>Mpc</a:t>
            </a:r>
            <a:endParaRPr lang="en-US" dirty="0"/>
          </a:p>
        </p:txBody>
      </p:sp>
      <p:pic>
        <p:nvPicPr>
          <p:cNvPr id="5" name="Picture 4" descr="VoidFinder.png"/>
          <p:cNvPicPr>
            <a:picLocks noChangeAspect="1"/>
          </p:cNvPicPr>
          <p:nvPr/>
        </p:nvPicPr>
        <p:blipFill>
          <a:blip r:embed="rId3"/>
          <a:srcRect l="5199" b="4540"/>
          <a:stretch>
            <a:fillRect/>
          </a:stretch>
        </p:blipFill>
        <p:spPr>
          <a:xfrm>
            <a:off x="4746750" y="4097302"/>
            <a:ext cx="502352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5282360" y="6840502"/>
            <a:ext cx="4600190" cy="272154"/>
          </a:xfrm>
          <a:prstGeom prst="rect">
            <a:avLst/>
          </a:prstGeom>
          <a:noFill/>
        </p:spPr>
        <p:txBody>
          <a:bodyPr wrap="square" lIns="101882" tIns="50941" rIns="101882" bIns="50941" rtlCol="0">
            <a:spAutoFit/>
          </a:bodyPr>
          <a:lstStyle/>
          <a:p>
            <a:pPr algn="r"/>
            <a:r>
              <a:rPr lang="en-US" sz="1100" i="1" dirty="0" smtClean="0"/>
              <a:t>Moorman et al. (2014)</a:t>
            </a:r>
            <a:endParaRPr lang="en-US" sz="1100" i="1"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800832508"/>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594360"/>
            <a:ext cx="8012958" cy="829416"/>
          </a:xfrm>
        </p:spPr>
        <p:txBody>
          <a:bodyPr/>
          <a:lstStyle/>
          <a:p>
            <a:r>
              <a:rPr lang="en-US" dirty="0" smtClean="0"/>
              <a:t>Sloan Digital Sky Survey DR7 (SDSS)</a:t>
            </a:r>
            <a:endParaRPr lang="en-US" dirty="0"/>
          </a:p>
        </p:txBody>
      </p:sp>
      <p:sp>
        <p:nvSpPr>
          <p:cNvPr id="3" name="Content Placeholder 2"/>
          <p:cNvSpPr>
            <a:spLocks noGrp="1"/>
          </p:cNvSpPr>
          <p:nvPr>
            <p:ph idx="1"/>
          </p:nvPr>
        </p:nvSpPr>
        <p:spPr>
          <a:xfrm>
            <a:off x="384586" y="2131797"/>
            <a:ext cx="7795260" cy="5129425"/>
          </a:xfrm>
        </p:spPr>
        <p:txBody>
          <a:bodyPr>
            <a:normAutofit/>
          </a:bodyPr>
          <a:lstStyle/>
          <a:p>
            <a:r>
              <a:rPr lang="en-US" sz="2500" dirty="0"/>
              <a:t>Large photometric and spectroscopic survey covering approximately ¼ of the sky</a:t>
            </a:r>
          </a:p>
          <a:p>
            <a:r>
              <a:rPr lang="en-US" sz="2500" dirty="0"/>
              <a:t>Data taken with 2.5-meter telescope at Apache Point Observatory in New Mexico</a:t>
            </a:r>
          </a:p>
        </p:txBody>
      </p:sp>
      <p:pic>
        <p:nvPicPr>
          <p:cNvPr id="4" name="Picture 3"/>
          <p:cNvPicPr>
            <a:picLocks noChangeAspect="1"/>
          </p:cNvPicPr>
          <p:nvPr/>
        </p:nvPicPr>
        <p:blipFill>
          <a:blip r:embed="rId2"/>
          <a:stretch>
            <a:fillRect/>
          </a:stretch>
        </p:blipFill>
        <p:spPr>
          <a:xfrm>
            <a:off x="5927121" y="4358105"/>
            <a:ext cx="3922776" cy="32373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Content Placeholder 2"/>
          <p:cNvSpPr txBox="1">
            <a:spLocks/>
          </p:cNvSpPr>
          <p:nvPr/>
        </p:nvSpPr>
        <p:spPr>
          <a:xfrm>
            <a:off x="384587" y="4358105"/>
            <a:ext cx="5542534" cy="2646470"/>
          </a:xfrm>
          <a:prstGeom prst="rect">
            <a:avLst/>
          </a:prstGeom>
        </p:spPr>
        <p:txBody>
          <a:bodyPr vert="horz" lIns="101882" tIns="50941" rIns="101882" bIns="50941" rtlCol="0">
            <a:noAutofit/>
            <a:scene3d>
              <a:camera prst="orthographicFront"/>
              <a:lightRig rig="threePt" dir="t"/>
            </a:scene3d>
            <a:sp3d>
              <a:contourClr>
                <a:schemeClr val="bg1"/>
              </a:contourClr>
            </a:sp3d>
          </a:bodyPr>
          <a:lstStyle/>
          <a:p>
            <a:pPr marL="314845" indent="-314845" defTabSz="1018824">
              <a:spcBef>
                <a:spcPts val="2674"/>
              </a:spcBef>
              <a:buClr>
                <a:schemeClr val="tx2"/>
              </a:buClr>
              <a:buSzPct val="100000"/>
              <a:buFont typeface="Wingdings 2" pitchFamily="18" charset="2"/>
              <a:buChar char=""/>
              <a:defRPr/>
            </a:pPr>
            <a:r>
              <a:rPr lang="en-US" sz="2500" dirty="0">
                <a:solidFill>
                  <a:schemeClr val="tx1">
                    <a:lumMod val="65000"/>
                    <a:lumOff val="35000"/>
                  </a:schemeClr>
                </a:solidFill>
                <a:effectLst>
                  <a:outerShdw blurRad="50800" dist="12700" dir="2700000" algn="tl" rotWithShape="0">
                    <a:schemeClr val="bg1">
                      <a:alpha val="40000"/>
                    </a:schemeClr>
                  </a:outerShdw>
                </a:effectLst>
              </a:rPr>
              <a:t>Spectra are within a rest wavelength range of 3800Å to 9200Å with a resolution of </a:t>
            </a:r>
            <a:r>
              <a:rPr lang="en-US" sz="2500" dirty="0">
                <a:solidFill>
                  <a:schemeClr val="tx1">
                    <a:lumMod val="65000"/>
                    <a:lumOff val="35000"/>
                  </a:schemeClr>
                </a:solidFill>
                <a:effectLst>
                  <a:outerShdw blurRad="50800" dist="12700" dir="2700000" algn="tl" rotWithShape="0">
                    <a:schemeClr val="bg1">
                      <a:alpha val="40000"/>
                    </a:schemeClr>
                  </a:outerShdw>
                </a:effectLst>
                <a:cs typeface="Symbol" charset="2"/>
              </a:rPr>
              <a:t>~</a:t>
            </a:r>
            <a:r>
              <a:rPr lang="en-US" sz="2500" dirty="0" smtClean="0">
                <a:solidFill>
                  <a:schemeClr val="tx1">
                    <a:lumMod val="65000"/>
                    <a:lumOff val="35000"/>
                  </a:schemeClr>
                </a:solidFill>
                <a:effectLst>
                  <a:outerShdw blurRad="50800" dist="12700" dir="2700000" algn="tl" rotWithShape="0">
                    <a:schemeClr val="bg1">
                      <a:alpha val="40000"/>
                    </a:schemeClr>
                  </a:outerShdw>
                </a:effectLst>
              </a:rPr>
              <a:t>1800</a:t>
            </a:r>
            <a:endParaRPr lang="en-US" sz="2500" dirty="0">
              <a:solidFill>
                <a:schemeClr val="tx1">
                  <a:lumMod val="65000"/>
                  <a:lumOff val="35000"/>
                </a:schemeClr>
              </a:solidFill>
              <a:effectLst>
                <a:outerShdw blurRad="50800" dist="12700" dir="2700000" algn="tl" rotWithShape="0">
                  <a:schemeClr val="bg1">
                    <a:alpha val="40000"/>
                  </a:schemeClr>
                </a:outerShdw>
              </a:effectLst>
            </a:endParaRPr>
          </a:p>
          <a:p>
            <a:pPr marL="314845" indent="-314845" defTabSz="1018824">
              <a:spcBef>
                <a:spcPts val="2674"/>
              </a:spcBef>
              <a:buClr>
                <a:schemeClr val="tx2"/>
              </a:buClr>
              <a:buSzPct val="100000"/>
              <a:buFont typeface="Wingdings 2" pitchFamily="18" charset="2"/>
              <a:buChar char=""/>
              <a:defRPr/>
            </a:pPr>
            <a:r>
              <a:rPr lang="en-US" sz="2500" dirty="0">
                <a:solidFill>
                  <a:schemeClr val="tx1">
                    <a:lumMod val="65000"/>
                    <a:lumOff val="35000"/>
                  </a:schemeClr>
                </a:solidFill>
                <a:effectLst>
                  <a:outerShdw blurRad="50800" dist="12700" dir="2700000" algn="tl" rotWithShape="0">
                    <a:schemeClr val="bg1">
                      <a:alpha val="40000"/>
                    </a:schemeClr>
                  </a:outerShdw>
                </a:effectLst>
              </a:rPr>
              <a:t>Of about 800,000 galaxies in the main spectroscopy survey, only about </a:t>
            </a:r>
            <a:r>
              <a:rPr lang="en-US" sz="2500" dirty="0" smtClean="0">
                <a:solidFill>
                  <a:schemeClr val="tx1">
                    <a:lumMod val="65000"/>
                    <a:lumOff val="35000"/>
                  </a:schemeClr>
                </a:solidFill>
                <a:effectLst>
                  <a:outerShdw blurRad="50800" dist="12700" dir="2700000" algn="tl" rotWithShape="0">
                    <a:schemeClr val="bg1">
                      <a:alpha val="40000"/>
                    </a:schemeClr>
                  </a:outerShdw>
                </a:effectLst>
              </a:rPr>
              <a:t>11,050 are </a:t>
            </a:r>
            <a:r>
              <a:rPr lang="en-US" sz="2500" dirty="0">
                <a:solidFill>
                  <a:schemeClr val="tx1">
                    <a:lumMod val="65000"/>
                    <a:lumOff val="35000"/>
                  </a:schemeClr>
                </a:solidFill>
                <a:effectLst>
                  <a:outerShdw blurRad="50800" dist="12700" dir="2700000" algn="tl" rotWithShape="0">
                    <a:schemeClr val="bg1">
                      <a:alpha val="40000"/>
                    </a:schemeClr>
                  </a:outerShdw>
                </a:effectLst>
              </a:rPr>
              <a:t>dwarf galaxies!</a:t>
            </a:r>
          </a:p>
        </p:txBody>
      </p:sp>
    </p:spTree>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pic>
        <p:nvPicPr>
          <p:cNvPr id="3076" name="Picture 4" descr="https://www-tc.pbs.org/wgbh/nova/next/wp-content/uploads/2016/12/dark-matter_2048x1152.jpg"/>
          <p:cNvPicPr>
            <a:picLocks noChangeAspect="1" noChangeArrowheads="1"/>
          </p:cNvPicPr>
          <p:nvPr/>
        </p:nvPicPr>
        <p:blipFill>
          <a:blip r:embed="rId3"/>
          <a:srcRect l="15925" r="15746"/>
          <a:stretch>
            <a:fillRect/>
          </a:stretch>
        </p:blipFill>
        <p:spPr bwMode="auto">
          <a:xfrm>
            <a:off x="1160585" y="1674873"/>
            <a:ext cx="6664569" cy="5486400"/>
          </a:xfrm>
          <a:prstGeom prst="ellipse">
            <a:avLst/>
          </a:prstGeom>
          <a:ln>
            <a:noFill/>
          </a:ln>
          <a:effectLst>
            <a:softEdge rad="112500"/>
          </a:effectLst>
        </p:spPr>
      </p:pic>
      <p:sp>
        <p:nvSpPr>
          <p:cNvPr id="2" name="Title 1"/>
          <p:cNvSpPr>
            <a:spLocks noGrp="1"/>
          </p:cNvSpPr>
          <p:nvPr>
            <p:ph type="title"/>
          </p:nvPr>
        </p:nvSpPr>
        <p:spPr/>
        <p:txBody>
          <a:bodyPr>
            <a:normAutofit fontScale="90000"/>
          </a:bodyPr>
          <a:lstStyle/>
          <a:p>
            <a:r>
              <a:rPr lang="en-US" dirty="0" smtClean="0"/>
              <a:t>Galaxy structure</a:t>
            </a:r>
            <a:endParaRPr lang="en-US" dirty="0"/>
          </a:p>
        </p:txBody>
      </p:sp>
      <p:cxnSp>
        <p:nvCxnSpPr>
          <p:cNvPr id="8" name="Straight Arrow Connector 7"/>
          <p:cNvCxnSpPr/>
          <p:nvPr/>
        </p:nvCxnSpPr>
        <p:spPr>
          <a:xfrm flipH="1">
            <a:off x="5785338" y="2063965"/>
            <a:ext cx="1600200" cy="1266093"/>
          </a:xfrm>
          <a:prstGeom prst="straightConnector1">
            <a:avLst/>
          </a:prstGeom>
          <a:ln w="38100">
            <a:solidFill>
              <a:schemeClr val="accent3"/>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031513" y="1602300"/>
            <a:ext cx="2468880" cy="461665"/>
          </a:xfrm>
          <a:prstGeom prst="rect">
            <a:avLst/>
          </a:prstGeom>
          <a:solidFill>
            <a:schemeClr val="bg1">
              <a:lumMod val="95000"/>
            </a:schemeClr>
          </a:solidFill>
          <a:ln w="38100">
            <a:solidFill>
              <a:schemeClr val="accent3"/>
            </a:solidFill>
          </a:ln>
        </p:spPr>
        <p:txBody>
          <a:bodyPr wrap="square" rtlCol="0">
            <a:spAutoFit/>
          </a:bodyPr>
          <a:lstStyle/>
          <a:p>
            <a:pPr algn="ctr"/>
            <a:r>
              <a:rPr lang="en-US" sz="2400" dirty="0" smtClean="0">
                <a:solidFill>
                  <a:schemeClr val="accent3">
                    <a:lumMod val="50000"/>
                  </a:schemeClr>
                </a:solidFill>
              </a:rPr>
              <a:t>Dark matter halo</a:t>
            </a:r>
            <a:endParaRPr lang="en-US" sz="2400" dirty="0">
              <a:solidFill>
                <a:schemeClr val="accent3">
                  <a:lumMod val="50000"/>
                </a:schemeClr>
              </a:solidFill>
            </a:endParaRPr>
          </a:p>
        </p:txBody>
      </p:sp>
      <p:cxnSp>
        <p:nvCxnSpPr>
          <p:cNvPr id="13" name="Straight Arrow Connector 12"/>
          <p:cNvCxnSpPr/>
          <p:nvPr/>
        </p:nvCxnSpPr>
        <p:spPr>
          <a:xfrm flipH="1" flipV="1">
            <a:off x="4571993" y="4596151"/>
            <a:ext cx="2532192" cy="2226680"/>
          </a:xfrm>
          <a:prstGeom prst="straightConnector1">
            <a:avLst/>
          </a:prstGeom>
          <a:ln w="38100">
            <a:solidFill>
              <a:schemeClr val="accent3">
                <a:lumMod val="20000"/>
                <a:lumOff val="8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6268915" y="6824930"/>
            <a:ext cx="1776050" cy="461665"/>
          </a:xfrm>
          <a:prstGeom prst="rect">
            <a:avLst/>
          </a:prstGeom>
          <a:solidFill>
            <a:schemeClr val="bg1">
              <a:lumMod val="95000"/>
            </a:schemeClr>
          </a:solidFill>
          <a:ln w="38100">
            <a:solidFill>
              <a:schemeClr val="accent3"/>
            </a:solidFill>
          </a:ln>
        </p:spPr>
        <p:txBody>
          <a:bodyPr wrap="square" rtlCol="0">
            <a:spAutoFit/>
          </a:bodyPr>
          <a:lstStyle/>
          <a:p>
            <a:pPr algn="ctr"/>
            <a:r>
              <a:rPr lang="en-US" sz="2400" dirty="0" smtClean="0">
                <a:solidFill>
                  <a:schemeClr val="accent3">
                    <a:lumMod val="50000"/>
                  </a:schemeClr>
                </a:solidFill>
              </a:rPr>
              <a:t>Stars &amp; gas</a:t>
            </a:r>
            <a:endParaRPr lang="en-US" sz="2400" dirty="0">
              <a:solidFill>
                <a:schemeClr val="accent3">
                  <a:lumMod val="50000"/>
                </a:schemeClr>
              </a:solidFill>
            </a:endParaRP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19101" y="6346768"/>
            <a:ext cx="7779544" cy="642303"/>
          </a:xfrm>
        </p:spPr>
        <p:txBody>
          <a:bodyPr>
            <a:normAutofit fontScale="90000"/>
          </a:bodyPr>
          <a:lstStyle/>
          <a:p>
            <a:r>
              <a:rPr lang="en-US" dirty="0" err="1" smtClean="0"/>
              <a:t>Metallicity</a:t>
            </a:r>
            <a:r>
              <a:rPr lang="en-US" dirty="0" smtClean="0"/>
              <a:t> – </a:t>
            </a:r>
            <a:br>
              <a:rPr lang="en-US" dirty="0" smtClean="0"/>
            </a:br>
            <a:r>
              <a:rPr lang="en-US" dirty="0" smtClean="0"/>
              <a:t>The ratio of heavy elements to hydrogen</a:t>
            </a:r>
            <a:endParaRPr lang="en-US" dirty="0"/>
          </a:p>
        </p:txBody>
      </p:sp>
      <p:sp>
        <p:nvSpPr>
          <p:cNvPr id="3" name="Content Placeholder 2"/>
          <p:cNvSpPr>
            <a:spLocks noGrp="1"/>
          </p:cNvSpPr>
          <p:nvPr>
            <p:ph type="body" sz="half" idx="2"/>
          </p:nvPr>
        </p:nvSpPr>
        <p:spPr>
          <a:xfrm>
            <a:off x="419101" y="6989071"/>
            <a:ext cx="7779544" cy="381618"/>
          </a:xfrm>
        </p:spPr>
        <p:txBody>
          <a:bodyPr/>
          <a:lstStyle/>
          <a:p>
            <a:r>
              <a:rPr lang="en-US" dirty="0" smtClean="0"/>
              <a:t>Stellar nucleosynthesis: H </a:t>
            </a:r>
            <a:r>
              <a:rPr lang="en-US" dirty="0" smtClean="0">
                <a:latin typeface="Wingdings 3" charset="2"/>
                <a:ea typeface="Wingdings"/>
                <a:cs typeface="Wingdings 3" charset="2"/>
              </a:rPr>
              <a:t>g</a:t>
            </a:r>
            <a:r>
              <a:rPr lang="en-US" dirty="0" smtClean="0"/>
              <a:t> He </a:t>
            </a:r>
            <a:r>
              <a:rPr lang="en-US" dirty="0" smtClean="0">
                <a:latin typeface="Wingdings 3" charset="2"/>
                <a:ea typeface="Wingdings"/>
                <a:cs typeface="Wingdings 3" charset="2"/>
              </a:rPr>
              <a:t>g</a:t>
            </a:r>
            <a:r>
              <a:rPr lang="en-US" dirty="0" smtClean="0"/>
              <a:t> C </a:t>
            </a:r>
            <a:r>
              <a:rPr lang="en-US" dirty="0" smtClean="0">
                <a:latin typeface="Wingdings 3" charset="2"/>
                <a:ea typeface="Wingdings"/>
                <a:cs typeface="Wingdings 3" charset="2"/>
              </a:rPr>
              <a:t>g</a:t>
            </a:r>
            <a:r>
              <a:rPr lang="en-US" dirty="0" smtClean="0"/>
              <a:t> Ne </a:t>
            </a:r>
            <a:r>
              <a:rPr lang="en-US" dirty="0" smtClean="0">
                <a:latin typeface="Wingdings 3" charset="2"/>
                <a:ea typeface="Wingdings"/>
                <a:cs typeface="Wingdings 3" charset="2"/>
              </a:rPr>
              <a:t>g</a:t>
            </a:r>
            <a:r>
              <a:rPr lang="en-US" dirty="0" smtClean="0"/>
              <a:t> O </a:t>
            </a:r>
            <a:r>
              <a:rPr lang="en-US" dirty="0" smtClean="0">
                <a:latin typeface="Wingdings 3" charset="2"/>
                <a:ea typeface="Wingdings"/>
                <a:cs typeface="Wingdings 3" charset="2"/>
              </a:rPr>
              <a:t>g</a:t>
            </a:r>
            <a:r>
              <a:rPr lang="en-US" dirty="0" smtClean="0"/>
              <a:t> Si</a:t>
            </a:r>
          </a:p>
          <a:p>
            <a:endParaRPr lang="en-US" dirty="0" smtClean="0"/>
          </a:p>
        </p:txBody>
      </p:sp>
      <p:grpSp>
        <p:nvGrpSpPr>
          <p:cNvPr id="19" name="Group 18"/>
          <p:cNvGrpSpPr/>
          <p:nvPr/>
        </p:nvGrpSpPr>
        <p:grpSpPr>
          <a:xfrm>
            <a:off x="1493256" y="387456"/>
            <a:ext cx="5532120" cy="5699760"/>
            <a:chOff x="1357505" y="341873"/>
            <a:chExt cx="5029200" cy="5029200"/>
          </a:xfrm>
        </p:grpSpPr>
        <p:grpSp>
          <p:nvGrpSpPr>
            <p:cNvPr id="11" name="Group 10"/>
            <p:cNvGrpSpPr/>
            <p:nvPr/>
          </p:nvGrpSpPr>
          <p:grpSpPr>
            <a:xfrm>
              <a:off x="1357505" y="341873"/>
              <a:ext cx="5029200" cy="5029200"/>
              <a:chOff x="1357505" y="1256273"/>
              <a:chExt cx="5029200" cy="5029200"/>
            </a:xfrm>
          </p:grpSpPr>
          <p:sp>
            <p:nvSpPr>
              <p:cNvPr id="4" name="Oval 3"/>
              <p:cNvSpPr>
                <a:spLocks noChangeAspect="1"/>
              </p:cNvSpPr>
              <p:nvPr/>
            </p:nvSpPr>
            <p:spPr>
              <a:xfrm>
                <a:off x="1357505" y="1256273"/>
                <a:ext cx="5029200" cy="5029200"/>
              </a:xfrm>
              <a:prstGeom prst="ellipse">
                <a:avLst/>
              </a:prstGeom>
              <a:solidFill>
                <a:srgbClr val="FF0000"/>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p:cNvSpPr>
                <a:spLocks noChangeAspect="1"/>
              </p:cNvSpPr>
              <p:nvPr/>
            </p:nvSpPr>
            <p:spPr>
              <a:xfrm>
                <a:off x="1814705" y="1713473"/>
                <a:ext cx="4114800" cy="4114800"/>
              </a:xfrm>
              <a:prstGeom prst="ellipse">
                <a:avLst/>
              </a:prstGeom>
              <a:solidFill>
                <a:srgbClr val="FF4000"/>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p:cNvSpPr>
                <a:spLocks noChangeAspect="1"/>
              </p:cNvSpPr>
              <p:nvPr/>
            </p:nvSpPr>
            <p:spPr>
              <a:xfrm>
                <a:off x="2271905" y="2170673"/>
                <a:ext cx="3200400" cy="3200400"/>
              </a:xfrm>
              <a:prstGeom prst="ellipse">
                <a:avLst/>
              </a:prstGeom>
              <a:solidFill>
                <a:srgbClr val="FF7000"/>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a:spLocks noChangeAspect="1"/>
              </p:cNvSpPr>
              <p:nvPr/>
            </p:nvSpPr>
            <p:spPr>
              <a:xfrm>
                <a:off x="2729105" y="2627873"/>
                <a:ext cx="2286000" cy="2286000"/>
              </a:xfrm>
              <a:prstGeom prst="ellipse">
                <a:avLst/>
              </a:prstGeom>
              <a:solidFill>
                <a:srgbClr val="FFA800"/>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a:spLocks noChangeAspect="1"/>
              </p:cNvSpPr>
              <p:nvPr/>
            </p:nvSpPr>
            <p:spPr>
              <a:xfrm>
                <a:off x="3186305" y="3085073"/>
                <a:ext cx="1371600" cy="1371600"/>
              </a:xfrm>
              <a:prstGeom prst="ellipse">
                <a:avLst/>
              </a:prstGeom>
              <a:solidFill>
                <a:srgbClr val="FFD700"/>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a:spLocks noChangeAspect="1"/>
              </p:cNvSpPr>
              <p:nvPr/>
            </p:nvSpPr>
            <p:spPr>
              <a:xfrm>
                <a:off x="3643505" y="3542273"/>
                <a:ext cx="457200" cy="457200"/>
              </a:xfrm>
              <a:prstGeom prst="ellipse">
                <a:avLst/>
              </a:prstGeom>
              <a:solidFill>
                <a:srgbClr val="FFFFFF"/>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4" name="TextBox 13"/>
            <p:cNvSpPr txBox="1"/>
            <p:nvPr/>
          </p:nvSpPr>
          <p:spPr>
            <a:xfrm>
              <a:off x="3701334" y="429741"/>
              <a:ext cx="341543" cy="353038"/>
            </a:xfrm>
            <a:prstGeom prst="rect">
              <a:avLst/>
            </a:prstGeom>
            <a:noFill/>
          </p:spPr>
          <p:txBody>
            <a:bodyPr wrap="square" rtlCol="0">
              <a:spAutoFit/>
            </a:bodyPr>
            <a:lstStyle/>
            <a:p>
              <a:pPr algn="ctr"/>
              <a:r>
                <a:rPr lang="en-US" dirty="0" smtClean="0"/>
                <a:t>H</a:t>
              </a:r>
              <a:endParaRPr lang="en-US" dirty="0"/>
            </a:p>
          </p:txBody>
        </p:sp>
        <p:sp>
          <p:nvSpPr>
            <p:cNvPr id="15" name="TextBox 14"/>
            <p:cNvSpPr txBox="1"/>
            <p:nvPr/>
          </p:nvSpPr>
          <p:spPr>
            <a:xfrm>
              <a:off x="3351098" y="886941"/>
              <a:ext cx="1042015" cy="353038"/>
            </a:xfrm>
            <a:prstGeom prst="rect">
              <a:avLst/>
            </a:prstGeom>
            <a:noFill/>
          </p:spPr>
          <p:txBody>
            <a:bodyPr wrap="square" rtlCol="0">
              <a:spAutoFit/>
            </a:bodyPr>
            <a:lstStyle/>
            <a:p>
              <a:pPr algn="ctr"/>
              <a:r>
                <a:rPr lang="en-US" dirty="0" smtClean="0"/>
                <a:t>H </a:t>
              </a:r>
              <a:r>
                <a:rPr lang="en-US" dirty="0" smtClean="0">
                  <a:latin typeface="Wingdings 3" charset="2"/>
                  <a:ea typeface="Wingdings"/>
                  <a:cs typeface="Wingdings 3" charset="2"/>
                </a:rPr>
                <a:t>g</a:t>
              </a:r>
              <a:r>
                <a:rPr lang="en-US" dirty="0" smtClean="0"/>
                <a:t> He</a:t>
              </a:r>
              <a:endParaRPr lang="en-US" dirty="0"/>
            </a:p>
          </p:txBody>
        </p:sp>
        <p:sp>
          <p:nvSpPr>
            <p:cNvPr id="16" name="TextBox 15"/>
            <p:cNvSpPr txBox="1"/>
            <p:nvPr/>
          </p:nvSpPr>
          <p:spPr>
            <a:xfrm>
              <a:off x="3186305" y="1344141"/>
              <a:ext cx="1311133" cy="353038"/>
            </a:xfrm>
            <a:prstGeom prst="rect">
              <a:avLst/>
            </a:prstGeom>
            <a:noFill/>
          </p:spPr>
          <p:txBody>
            <a:bodyPr wrap="square" rtlCol="0">
              <a:spAutoFit/>
            </a:bodyPr>
            <a:lstStyle/>
            <a:p>
              <a:pPr algn="ctr"/>
              <a:r>
                <a:rPr lang="en-US" dirty="0" smtClean="0"/>
                <a:t>He </a:t>
              </a:r>
              <a:r>
                <a:rPr lang="en-US" dirty="0" smtClean="0">
                  <a:latin typeface="Wingdings 3" charset="2"/>
                  <a:ea typeface="Wingdings"/>
                  <a:cs typeface="Wingdings 3" charset="2"/>
                </a:rPr>
                <a:t>g</a:t>
              </a:r>
              <a:r>
                <a:rPr lang="en-US" dirty="0" smtClean="0"/>
                <a:t> C, O</a:t>
              </a:r>
              <a:endParaRPr lang="en-US" dirty="0"/>
            </a:p>
          </p:txBody>
        </p:sp>
        <p:sp>
          <p:nvSpPr>
            <p:cNvPr id="17" name="TextBox 16"/>
            <p:cNvSpPr txBox="1"/>
            <p:nvPr/>
          </p:nvSpPr>
          <p:spPr>
            <a:xfrm>
              <a:off x="3186305" y="1801341"/>
              <a:ext cx="1329875" cy="353038"/>
            </a:xfrm>
            <a:prstGeom prst="rect">
              <a:avLst/>
            </a:prstGeom>
            <a:noFill/>
          </p:spPr>
          <p:txBody>
            <a:bodyPr wrap="square" rtlCol="0">
              <a:spAutoFit/>
            </a:bodyPr>
            <a:lstStyle/>
            <a:p>
              <a:pPr algn="ctr"/>
              <a:r>
                <a:rPr lang="en-US" dirty="0" smtClean="0"/>
                <a:t>C </a:t>
              </a:r>
              <a:r>
                <a:rPr lang="en-US" dirty="0" smtClean="0">
                  <a:latin typeface="Wingdings 3" charset="2"/>
                  <a:ea typeface="Wingdings"/>
                  <a:cs typeface="Wingdings 3" charset="2"/>
                </a:rPr>
                <a:t>g</a:t>
              </a:r>
              <a:r>
                <a:rPr lang="en-US" dirty="0" smtClean="0"/>
                <a:t> O, Ne</a:t>
              </a:r>
              <a:endParaRPr lang="en-US" dirty="0"/>
            </a:p>
          </p:txBody>
        </p:sp>
        <p:sp>
          <p:nvSpPr>
            <p:cNvPr id="18" name="TextBox 17"/>
            <p:cNvSpPr txBox="1"/>
            <p:nvPr/>
          </p:nvSpPr>
          <p:spPr>
            <a:xfrm>
              <a:off x="3351098" y="2258541"/>
              <a:ext cx="1042015" cy="353038"/>
            </a:xfrm>
            <a:prstGeom prst="rect">
              <a:avLst/>
            </a:prstGeom>
            <a:noFill/>
          </p:spPr>
          <p:txBody>
            <a:bodyPr wrap="square" rtlCol="0">
              <a:spAutoFit/>
            </a:bodyPr>
            <a:lstStyle/>
            <a:p>
              <a:pPr algn="ctr"/>
              <a:r>
                <a:rPr lang="en-US" dirty="0" smtClean="0"/>
                <a:t>Ne </a:t>
              </a:r>
              <a:r>
                <a:rPr lang="en-US" dirty="0" smtClean="0">
                  <a:latin typeface="Wingdings 3" charset="2"/>
                  <a:ea typeface="Wingdings"/>
                  <a:cs typeface="Wingdings 3" charset="2"/>
                </a:rPr>
                <a:t>g</a:t>
              </a:r>
              <a:r>
                <a:rPr lang="en-US" dirty="0" smtClean="0"/>
                <a:t> O</a:t>
              </a:r>
              <a:endParaRPr lang="en-US" dirty="0"/>
            </a:p>
          </p:txBody>
        </p:sp>
      </p:grpSp>
    </p:spTree>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 all comes from light</a:t>
            </a:r>
            <a:endParaRPr lang="en-US" dirty="0"/>
          </a:p>
        </p:txBody>
      </p:sp>
      <p:sp>
        <p:nvSpPr>
          <p:cNvPr id="4" name="Text Placeholder 3"/>
          <p:cNvSpPr>
            <a:spLocks noGrp="1"/>
          </p:cNvSpPr>
          <p:nvPr>
            <p:ph type="body" sz="half" idx="2"/>
          </p:nvPr>
        </p:nvSpPr>
        <p:spPr/>
        <p:txBody>
          <a:bodyPr/>
          <a:lstStyle/>
          <a:p>
            <a:r>
              <a:rPr lang="en-US" dirty="0" smtClean="0"/>
              <a:t>Everything we know and understand about a galaxy comes from its light.</a:t>
            </a:r>
            <a:endParaRPr lang="en-US" dirty="0"/>
          </a:p>
        </p:txBody>
      </p:sp>
      <p:pic>
        <p:nvPicPr>
          <p:cNvPr id="5" name="Picture 4"/>
          <p:cNvPicPr>
            <a:picLocks noChangeAspect="1"/>
          </p:cNvPicPr>
          <p:nvPr/>
        </p:nvPicPr>
        <p:blipFill>
          <a:blip r:embed="rId3"/>
          <a:stretch>
            <a:fillRect/>
          </a:stretch>
        </p:blipFill>
        <p:spPr>
          <a:xfrm>
            <a:off x="1298708" y="2203873"/>
            <a:ext cx="6101604"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2962782" y="7233073"/>
            <a:ext cx="4437530" cy="272154"/>
          </a:xfrm>
          <a:prstGeom prst="rect">
            <a:avLst/>
          </a:prstGeom>
          <a:noFill/>
        </p:spPr>
        <p:txBody>
          <a:bodyPr wrap="square" lIns="101882" tIns="50941" rIns="101882" bIns="50941" rtlCol="0">
            <a:spAutoFit/>
          </a:bodyPr>
          <a:lstStyle/>
          <a:p>
            <a:pPr algn="r"/>
            <a:r>
              <a:rPr lang="en-US" sz="1100" i="1" dirty="0"/>
              <a:t>SDSS DR7 galaxy spectrum – www.sdss.org</a:t>
            </a: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Kirchhoff’s Laws of Spectroscopy</a:t>
            </a:r>
            <a:endParaRPr lang="en-US" sz="4000" dirty="0"/>
          </a:p>
        </p:txBody>
      </p:sp>
      <p:sp>
        <p:nvSpPr>
          <p:cNvPr id="6" name="Text Placeholder 5"/>
          <p:cNvSpPr>
            <a:spLocks noGrp="1"/>
          </p:cNvSpPr>
          <p:nvPr>
            <p:ph type="body" sz="half" idx="2"/>
          </p:nvPr>
        </p:nvSpPr>
        <p:spPr>
          <a:xfrm>
            <a:off x="877391" y="2006418"/>
            <a:ext cx="2233837" cy="409802"/>
          </a:xfrm>
        </p:spPr>
        <p:txBody>
          <a:bodyPr/>
          <a:lstStyle/>
          <a:p>
            <a:pPr marL="382059" indent="-382059" algn="ctr"/>
            <a:r>
              <a:rPr lang="en-US" dirty="0" smtClean="0"/>
              <a:t>Star</a:t>
            </a:r>
            <a:endParaRPr lang="en-US" dirty="0"/>
          </a:p>
        </p:txBody>
      </p:sp>
      <p:pic>
        <p:nvPicPr>
          <p:cNvPr id="4" name="Picture 3"/>
          <p:cNvPicPr>
            <a:picLocks noChangeAspect="1"/>
          </p:cNvPicPr>
          <p:nvPr/>
        </p:nvPicPr>
        <p:blipFill>
          <a:blip r:embed="rId3"/>
          <a:stretch>
            <a:fillRect/>
          </a:stretch>
        </p:blipFill>
        <p:spPr>
          <a:xfrm>
            <a:off x="845995" y="2466350"/>
            <a:ext cx="6985000" cy="35983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 Placeholder 5"/>
          <p:cNvSpPr txBox="1">
            <a:spLocks/>
          </p:cNvSpPr>
          <p:nvPr/>
        </p:nvSpPr>
        <p:spPr>
          <a:xfrm>
            <a:off x="3111229" y="2006418"/>
            <a:ext cx="2445813" cy="409802"/>
          </a:xfrm>
          <a:prstGeom prst="rect">
            <a:avLst/>
          </a:prstGeom>
        </p:spPr>
        <p:txBody>
          <a:bodyPr vert="horz" lIns="101882" tIns="0" rIns="101882" bIns="0" rtlCol="0">
            <a:normAutofit/>
            <a:scene3d>
              <a:camera prst="orthographicFront"/>
              <a:lightRig rig="threePt" dir="t"/>
            </a:scene3d>
            <a:sp3d>
              <a:contourClr>
                <a:schemeClr val="bg1"/>
              </a:contourClr>
            </a:sp3d>
          </a:bodyPr>
          <a:lstStyle/>
          <a:p>
            <a:pPr marL="382059" indent="-382059" algn="ctr" defTabSz="1018824">
              <a:spcBef>
                <a:spcPts val="2674"/>
              </a:spcBef>
              <a:buClr>
                <a:schemeClr val="tx2"/>
              </a:buClr>
              <a:buSzPct val="100000"/>
              <a:defRPr/>
            </a:pPr>
            <a:r>
              <a:rPr lang="en-US" dirty="0">
                <a:solidFill>
                  <a:schemeClr val="tx1">
                    <a:lumMod val="65000"/>
                    <a:lumOff val="35000"/>
                  </a:schemeClr>
                </a:solidFill>
                <a:effectLst>
                  <a:outerShdw blurRad="50800" dist="12700" dir="2700000" algn="tl" rotWithShape="0">
                    <a:schemeClr val="bg1">
                      <a:alpha val="40000"/>
                    </a:schemeClr>
                  </a:outerShdw>
                </a:effectLst>
              </a:rPr>
              <a:t>Star through </a:t>
            </a:r>
            <a:r>
              <a:rPr lang="en-US" dirty="0" smtClean="0">
                <a:solidFill>
                  <a:schemeClr val="tx1">
                    <a:lumMod val="65000"/>
                    <a:lumOff val="35000"/>
                  </a:schemeClr>
                </a:solidFill>
                <a:effectLst>
                  <a:outerShdw blurRad="50800" dist="12700" dir="2700000" algn="tl" rotWithShape="0">
                    <a:schemeClr val="bg1">
                      <a:alpha val="40000"/>
                    </a:schemeClr>
                  </a:outerShdw>
                </a:effectLst>
              </a:rPr>
              <a:t>gas</a:t>
            </a:r>
            <a:endParaRPr lang="en-US" dirty="0">
              <a:solidFill>
                <a:schemeClr val="tx1">
                  <a:lumMod val="65000"/>
                  <a:lumOff val="35000"/>
                </a:schemeClr>
              </a:solidFill>
              <a:effectLst>
                <a:outerShdw blurRad="50800" dist="12700" dir="2700000" algn="tl" rotWithShape="0">
                  <a:schemeClr val="bg1">
                    <a:alpha val="40000"/>
                  </a:schemeClr>
                </a:outerShdw>
              </a:effectLst>
            </a:endParaRPr>
          </a:p>
        </p:txBody>
      </p:sp>
      <p:sp>
        <p:nvSpPr>
          <p:cNvPr id="8" name="Text Placeholder 5"/>
          <p:cNvSpPr txBox="1">
            <a:spLocks/>
          </p:cNvSpPr>
          <p:nvPr/>
        </p:nvSpPr>
        <p:spPr>
          <a:xfrm>
            <a:off x="5597158" y="2006418"/>
            <a:ext cx="2233837" cy="409802"/>
          </a:xfrm>
          <a:prstGeom prst="rect">
            <a:avLst/>
          </a:prstGeom>
        </p:spPr>
        <p:txBody>
          <a:bodyPr vert="horz" lIns="101882" tIns="0" rIns="101882" bIns="0" rtlCol="0">
            <a:normAutofit/>
            <a:scene3d>
              <a:camera prst="orthographicFront"/>
              <a:lightRig rig="threePt" dir="t"/>
            </a:scene3d>
            <a:sp3d>
              <a:contourClr>
                <a:schemeClr val="bg1"/>
              </a:contourClr>
            </a:sp3d>
          </a:bodyPr>
          <a:lstStyle/>
          <a:p>
            <a:pPr marL="382059" indent="-382059" algn="ctr" defTabSz="1018824">
              <a:spcBef>
                <a:spcPts val="2674"/>
              </a:spcBef>
              <a:buClr>
                <a:schemeClr val="tx2"/>
              </a:buClr>
              <a:buSzPct val="100000"/>
              <a:defRPr/>
            </a:pPr>
            <a:r>
              <a:rPr lang="en-US" dirty="0">
                <a:solidFill>
                  <a:schemeClr val="tx1">
                    <a:lumMod val="65000"/>
                    <a:lumOff val="35000"/>
                  </a:schemeClr>
                </a:solidFill>
                <a:effectLst>
                  <a:outerShdw blurRad="50800" dist="12700" dir="2700000" algn="tl" rotWithShape="0">
                    <a:schemeClr val="bg1">
                      <a:alpha val="40000"/>
                    </a:schemeClr>
                  </a:outerShdw>
                </a:effectLst>
              </a:rPr>
              <a:t>HII region</a:t>
            </a:r>
          </a:p>
        </p:txBody>
      </p:sp>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000" dirty="0" smtClean="0"/>
              <a:t>Kirchhoff’s Laws of Spectroscopy</a:t>
            </a:r>
            <a:endParaRPr lang="en-US" sz="4000" dirty="0"/>
          </a:p>
        </p:txBody>
      </p:sp>
      <p:sp>
        <p:nvSpPr>
          <p:cNvPr id="10" name="Text Placeholder 9"/>
          <p:cNvSpPr>
            <a:spLocks noGrp="1"/>
          </p:cNvSpPr>
          <p:nvPr>
            <p:ph type="body" sz="half" idx="2"/>
          </p:nvPr>
        </p:nvSpPr>
        <p:spPr/>
        <p:txBody>
          <a:bodyPr/>
          <a:lstStyle/>
          <a:p>
            <a:r>
              <a:rPr lang="en-US" dirty="0" smtClean="0"/>
              <a:t>A galaxy’s spectrum is a superposition of light from the stars and emission lines from the gas.</a:t>
            </a:r>
            <a:endParaRPr lang="en-US" dirty="0"/>
          </a:p>
        </p:txBody>
      </p:sp>
      <p:sp>
        <p:nvSpPr>
          <p:cNvPr id="1026" name="AutoShape 2" descr="http://crab0.astr.nthu.edu.tw/~hchang/ga1/f0503-Spec.JP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28" name="Picture 4" descr="http://crab0.astr.nthu.edu.tw/~hchang/ga1/f0503-Spec.JPG"/>
          <p:cNvPicPr>
            <a:picLocks noChangeAspect="1" noChangeArrowheads="1"/>
          </p:cNvPicPr>
          <p:nvPr/>
        </p:nvPicPr>
        <p:blipFill>
          <a:blip r:embed="rId3"/>
          <a:srcRect/>
          <a:stretch>
            <a:fillRect/>
          </a:stretch>
        </p:blipFill>
        <p:spPr bwMode="auto">
          <a:xfrm>
            <a:off x="753863" y="2566779"/>
            <a:ext cx="8229600" cy="41709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594360"/>
            <a:ext cx="9416663" cy="829416"/>
          </a:xfrm>
        </p:spPr>
        <p:txBody>
          <a:bodyPr>
            <a:normAutofit/>
          </a:bodyPr>
          <a:lstStyle/>
          <a:p>
            <a:r>
              <a:rPr lang="en-US" sz="4400" dirty="0" smtClean="0"/>
              <a:t>Forbidden Emission Transitions</a:t>
            </a:r>
            <a:endParaRPr lang="en-US" sz="4400" dirty="0"/>
          </a:p>
        </p:txBody>
      </p:sp>
      <p:sp>
        <p:nvSpPr>
          <p:cNvPr id="8" name="Content Placeholder 7"/>
          <p:cNvSpPr>
            <a:spLocks noGrp="1"/>
          </p:cNvSpPr>
          <p:nvPr>
            <p:ph idx="1"/>
          </p:nvPr>
        </p:nvSpPr>
        <p:spPr>
          <a:xfrm>
            <a:off x="384586" y="2120820"/>
            <a:ext cx="5422749" cy="5129425"/>
          </a:xfrm>
        </p:spPr>
        <p:txBody>
          <a:bodyPr>
            <a:normAutofit/>
          </a:bodyPr>
          <a:lstStyle/>
          <a:p>
            <a:r>
              <a:rPr lang="en-US" dirty="0" smtClean="0"/>
              <a:t>“Classical” transitions – electric dipole selection rules</a:t>
            </a:r>
          </a:p>
          <a:p>
            <a:r>
              <a:rPr lang="en-US" dirty="0" smtClean="0"/>
              <a:t>Forbidden transitions – result of magnetic dipole and/or electric-quadrupole transitions</a:t>
            </a:r>
          </a:p>
          <a:p>
            <a:r>
              <a:rPr lang="en-US" dirty="0" smtClean="0"/>
              <a:t>Lifetimes</a:t>
            </a:r>
          </a:p>
          <a:p>
            <a:pPr lvl="1"/>
            <a:r>
              <a:rPr lang="en-US" dirty="0" smtClean="0"/>
              <a:t>“Classical” transitions: 10</a:t>
            </a:r>
            <a:r>
              <a:rPr lang="en-US" baseline="30000" dirty="0" smtClean="0"/>
              <a:t>-6</a:t>
            </a:r>
            <a:r>
              <a:rPr lang="en-US" dirty="0" smtClean="0"/>
              <a:t> </a:t>
            </a:r>
            <a:r>
              <a:rPr lang="en-US" dirty="0" err="1" smtClean="0"/>
              <a:t>s</a:t>
            </a:r>
            <a:endParaRPr lang="en-US" dirty="0" smtClean="0"/>
          </a:p>
          <a:p>
            <a:pPr lvl="1"/>
            <a:r>
              <a:rPr lang="en-US" dirty="0" smtClean="0"/>
              <a:t>Forbidden transitions: </a:t>
            </a:r>
            <a:br>
              <a:rPr lang="en-US" dirty="0" smtClean="0"/>
            </a:br>
            <a:r>
              <a:rPr lang="en-US" dirty="0" smtClean="0"/>
              <a:t>10</a:t>
            </a:r>
            <a:r>
              <a:rPr lang="en-US" baseline="30000" dirty="0" smtClean="0"/>
              <a:t>-1</a:t>
            </a:r>
            <a:r>
              <a:rPr lang="en-US" dirty="0" smtClean="0"/>
              <a:t> – 10</a:t>
            </a:r>
            <a:r>
              <a:rPr lang="en-US" baseline="30000" dirty="0" smtClean="0"/>
              <a:t>4</a:t>
            </a:r>
            <a:r>
              <a:rPr lang="en-US" dirty="0" smtClean="0"/>
              <a:t>s</a:t>
            </a:r>
          </a:p>
        </p:txBody>
      </p:sp>
      <p:pic>
        <p:nvPicPr>
          <p:cNvPr id="4" name="Picture 3"/>
          <p:cNvPicPr>
            <a:picLocks noChangeAspect="1"/>
          </p:cNvPicPr>
          <p:nvPr/>
        </p:nvPicPr>
        <p:blipFill>
          <a:blip r:embed="rId3"/>
          <a:stretch>
            <a:fillRect/>
          </a:stretch>
        </p:blipFill>
        <p:spPr>
          <a:xfrm>
            <a:off x="5807335" y="2713539"/>
            <a:ext cx="4023360" cy="33729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Chemical abundances, dark matter, </a:t>
            </a:r>
            <a:br>
              <a:rPr lang="en-US" sz="3600" dirty="0" smtClean="0"/>
            </a:br>
            <a:r>
              <a:rPr lang="en-US" sz="3600" dirty="0" smtClean="0"/>
              <a:t>and the cosmos</a:t>
            </a:r>
            <a:endParaRPr lang="en-US" sz="3600" dirty="0"/>
          </a:p>
        </p:txBody>
      </p:sp>
      <p:sp>
        <p:nvSpPr>
          <p:cNvPr id="3" name="Subtitle 2"/>
          <p:cNvSpPr>
            <a:spLocks noGrp="1"/>
          </p:cNvSpPr>
          <p:nvPr>
            <p:ph type="subTitle" idx="1"/>
          </p:nvPr>
        </p:nvSpPr>
        <p:spPr/>
        <p:txBody>
          <a:bodyPr>
            <a:noAutofit/>
          </a:bodyPr>
          <a:lstStyle/>
          <a:p>
            <a:r>
              <a:rPr lang="en-US" dirty="0" smtClean="0"/>
              <a:t>Kelly A. Douglass</a:t>
            </a:r>
          </a:p>
          <a:p>
            <a:r>
              <a:rPr lang="en-US" dirty="0" smtClean="0"/>
              <a:t>Department of Physics, Drexel University</a:t>
            </a:r>
          </a:p>
        </p:txBody>
      </p:sp>
      <p:pic>
        <p:nvPicPr>
          <p:cNvPr id="8" name="Picture 7"/>
          <p:cNvPicPr>
            <a:picLocks noChangeAspect="1"/>
          </p:cNvPicPr>
          <p:nvPr/>
        </p:nvPicPr>
        <p:blipFill>
          <a:blip r:embed="rId3"/>
          <a:stretch>
            <a:fillRect/>
          </a:stretch>
        </p:blipFill>
        <p:spPr>
          <a:xfrm>
            <a:off x="6606988" y="0"/>
            <a:ext cx="3017520" cy="3108960"/>
          </a:xfrm>
          <a:prstGeom prst="rect">
            <a:avLst/>
          </a:prstGeom>
        </p:spPr>
      </p:pic>
      <p:pic>
        <p:nvPicPr>
          <p:cNvPr id="10" name="Picture 9"/>
          <p:cNvPicPr>
            <a:picLocks noChangeAspect="1"/>
          </p:cNvPicPr>
          <p:nvPr/>
        </p:nvPicPr>
        <p:blipFill>
          <a:blip r:embed="rId4"/>
          <a:stretch>
            <a:fillRect/>
          </a:stretch>
        </p:blipFill>
        <p:spPr>
          <a:xfrm>
            <a:off x="6606988" y="2199640"/>
            <a:ext cx="3017520" cy="3108960"/>
          </a:xfrm>
          <a:prstGeom prst="rect">
            <a:avLst/>
          </a:prstGeom>
        </p:spPr>
      </p:pic>
      <p:pic>
        <p:nvPicPr>
          <p:cNvPr id="13" name="Picture 12"/>
          <p:cNvPicPr>
            <a:picLocks noChangeAspect="1"/>
          </p:cNvPicPr>
          <p:nvPr/>
        </p:nvPicPr>
        <p:blipFill>
          <a:blip r:embed="rId5"/>
          <a:stretch>
            <a:fillRect/>
          </a:stretch>
        </p:blipFill>
        <p:spPr>
          <a:xfrm>
            <a:off x="6606988" y="4663440"/>
            <a:ext cx="3017520" cy="3108960"/>
          </a:xfrm>
          <a:prstGeom prst="rect">
            <a:avLst/>
          </a:prstGeom>
        </p:spPr>
      </p:pic>
      <p:pic>
        <p:nvPicPr>
          <p:cNvPr id="136196" name="Picture 4" descr="https://www.ncwit.org/sites/default/files/styles/small/public/strategic_nsf500-02.png?itok=VqnQzmPr"/>
          <p:cNvPicPr>
            <a:picLocks noChangeAspect="1" noChangeArrowheads="1"/>
          </p:cNvPicPr>
          <p:nvPr/>
        </p:nvPicPr>
        <p:blipFill>
          <a:blip r:embed="rId6"/>
          <a:srcRect/>
          <a:stretch>
            <a:fillRect/>
          </a:stretch>
        </p:blipFill>
        <p:spPr bwMode="auto">
          <a:xfrm>
            <a:off x="5447299" y="6626274"/>
            <a:ext cx="1155757" cy="1146126"/>
          </a:xfrm>
          <a:prstGeom prst="rect">
            <a:avLst/>
          </a:prstGeom>
          <a:noFill/>
        </p:spPr>
      </p:pic>
      <p:pic>
        <p:nvPicPr>
          <p:cNvPr id="136202" name="Picture 10"/>
          <p:cNvPicPr>
            <a:picLocks noChangeAspect="1" noChangeArrowheads="1"/>
          </p:cNvPicPr>
          <p:nvPr/>
        </p:nvPicPr>
        <p:blipFill>
          <a:blip r:embed="rId7"/>
          <a:srcRect/>
          <a:stretch>
            <a:fillRect/>
          </a:stretch>
        </p:blipFill>
        <p:spPr bwMode="auto">
          <a:xfrm>
            <a:off x="158265" y="6958887"/>
            <a:ext cx="2514600" cy="640640"/>
          </a:xfrm>
          <a:prstGeom prst="rect">
            <a:avLst/>
          </a:prstGeom>
          <a:noFill/>
          <a:ln w="9525">
            <a:noFill/>
            <a:miter lim="800000"/>
            <a:headEnd/>
            <a:tailEnd/>
          </a:ln>
          <a:effectLst/>
        </p:spPr>
      </p:pic>
    </p:spTree>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[OIII] – Temperature</a:t>
            </a:r>
            <a:endParaRPr lang="en-US" dirty="0"/>
          </a:p>
        </p:txBody>
      </p:sp>
      <p:sp>
        <p:nvSpPr>
          <p:cNvPr id="4" name="Content Placeholder 3"/>
          <p:cNvSpPr>
            <a:spLocks noGrp="1"/>
          </p:cNvSpPr>
          <p:nvPr>
            <p:ph sz="half" idx="2"/>
          </p:nvPr>
        </p:nvSpPr>
        <p:spPr/>
        <p:txBody>
          <a:bodyPr>
            <a:normAutofit fontScale="92500" lnSpcReduction="20000"/>
          </a:bodyPr>
          <a:lstStyle/>
          <a:p>
            <a:r>
              <a:rPr lang="en-US" dirty="0" smtClean="0"/>
              <a:t>Temperature-dependent excitation rates</a:t>
            </a:r>
          </a:p>
          <a:p>
            <a:r>
              <a:rPr lang="en-US" dirty="0" smtClean="0"/>
              <a:t>λ4363 is difficult to detect in faint </a:t>
            </a:r>
            <a:r>
              <a:rPr lang="en-US" dirty="0" err="1" smtClean="0"/>
              <a:t>H</a:t>
            </a:r>
            <a:r>
              <a:rPr lang="en-US" cap="small" dirty="0" err="1" smtClean="0"/>
              <a:t>ii</a:t>
            </a:r>
            <a:r>
              <a:rPr lang="en-US" dirty="0" smtClean="0"/>
              <a:t> regions </a:t>
            </a:r>
          </a:p>
          <a:p>
            <a:r>
              <a:rPr lang="en-US" dirty="0" smtClean="0"/>
              <a:t>Oxygen emission is the most effective cooling source, so lower </a:t>
            </a:r>
            <a:r>
              <a:rPr lang="en-US" dirty="0" err="1" smtClean="0"/>
              <a:t>metallicities</a:t>
            </a:r>
            <a:r>
              <a:rPr lang="en-US" dirty="0" smtClean="0"/>
              <a:t> correspond to higher temperatures</a:t>
            </a:r>
            <a:endParaRPr lang="en-US" dirty="0"/>
          </a:p>
        </p:txBody>
      </p:sp>
      <p:pic>
        <p:nvPicPr>
          <p:cNvPr id="5" name="Picture 4" descr="Picture 1.png"/>
          <p:cNvPicPr>
            <a:picLocks noChangeAspect="1"/>
          </p:cNvPicPr>
          <p:nvPr/>
        </p:nvPicPr>
        <p:blipFill>
          <a:blip r:embed="rId3"/>
          <a:srcRect l="18201" t="9597" r="53132" b="11209"/>
          <a:stretch>
            <a:fillRect/>
          </a:stretch>
        </p:blipFill>
        <p:spPr>
          <a:xfrm>
            <a:off x="876906" y="1813560"/>
            <a:ext cx="2883383" cy="51294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876906" y="6942985"/>
            <a:ext cx="3001227" cy="272154"/>
          </a:xfrm>
          <a:prstGeom prst="rect">
            <a:avLst/>
          </a:prstGeom>
          <a:noFill/>
        </p:spPr>
        <p:txBody>
          <a:bodyPr wrap="square" lIns="101882" tIns="50941" rIns="101882" bIns="50941" rtlCol="0">
            <a:spAutoFit/>
          </a:bodyPr>
          <a:lstStyle/>
          <a:p>
            <a:pPr algn="r"/>
            <a:r>
              <a:rPr lang="en-US" sz="1100" i="1" dirty="0"/>
              <a:t>De Robertis et al. (1987)</a:t>
            </a: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[SII] – Density</a:t>
            </a:r>
            <a:endParaRPr lang="en-US" dirty="0"/>
          </a:p>
        </p:txBody>
      </p:sp>
      <p:sp>
        <p:nvSpPr>
          <p:cNvPr id="4" name="Content Placeholder 3"/>
          <p:cNvSpPr>
            <a:spLocks noGrp="1"/>
          </p:cNvSpPr>
          <p:nvPr>
            <p:ph sz="half" idx="2"/>
          </p:nvPr>
        </p:nvSpPr>
        <p:spPr/>
        <p:txBody>
          <a:bodyPr>
            <a:normAutofit/>
          </a:bodyPr>
          <a:lstStyle/>
          <a:p>
            <a:r>
              <a:rPr lang="en-US" dirty="0" smtClean="0"/>
              <a:t>Density-dependent ratio if the lines have the same excitation energy but different de-excitation rates</a:t>
            </a:r>
          </a:p>
          <a:p>
            <a:r>
              <a:rPr lang="en-US" dirty="0" smtClean="0"/>
              <a:t>Low-density limit of </a:t>
            </a:r>
            <a:r>
              <a:rPr lang="en-US" i="1" dirty="0" smtClean="0"/>
              <a:t>n</a:t>
            </a:r>
            <a:r>
              <a:rPr lang="en-US" i="1" baseline="-25000" dirty="0" smtClean="0"/>
              <a:t>e</a:t>
            </a:r>
            <a:r>
              <a:rPr lang="en-US" i="1" dirty="0" smtClean="0"/>
              <a:t> </a:t>
            </a:r>
            <a:r>
              <a:rPr lang="en-US" dirty="0" smtClean="0"/>
              <a:t>= 100 cm</a:t>
            </a:r>
            <a:r>
              <a:rPr lang="en-US" baseline="30000" dirty="0" smtClean="0"/>
              <a:t>-3 </a:t>
            </a:r>
            <a:r>
              <a:rPr lang="en-US" dirty="0" smtClean="0"/>
              <a:t>assumed</a:t>
            </a:r>
          </a:p>
        </p:txBody>
      </p:sp>
      <p:pic>
        <p:nvPicPr>
          <p:cNvPr id="5" name="Picture 4" descr="Picture 1.png"/>
          <p:cNvPicPr>
            <a:picLocks noChangeAspect="1"/>
          </p:cNvPicPr>
          <p:nvPr/>
        </p:nvPicPr>
        <p:blipFill>
          <a:blip r:embed="rId3"/>
          <a:srcRect l="47754" t="8857" r="21505" b="9554"/>
          <a:stretch>
            <a:fillRect/>
          </a:stretch>
        </p:blipFill>
        <p:spPr>
          <a:xfrm>
            <a:off x="802040" y="1813560"/>
            <a:ext cx="3092014" cy="52845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872380" y="7096099"/>
            <a:ext cx="3136800" cy="272154"/>
          </a:xfrm>
          <a:prstGeom prst="rect">
            <a:avLst/>
          </a:prstGeom>
          <a:noFill/>
        </p:spPr>
        <p:txBody>
          <a:bodyPr wrap="square" lIns="101882" tIns="50941" rIns="101882" bIns="50941" rtlCol="0">
            <a:spAutoFit/>
          </a:bodyPr>
          <a:lstStyle/>
          <a:p>
            <a:pPr algn="r"/>
            <a:r>
              <a:rPr lang="en-US" sz="1100" i="1" dirty="0"/>
              <a:t>De Robertis et al. (1987)</a:t>
            </a: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3" name="Content Placeholder 2"/>
          <p:cNvSpPr>
            <a:spLocks noGrp="1"/>
          </p:cNvSpPr>
          <p:nvPr>
            <p:ph sz="half" idx="2"/>
          </p:nvPr>
        </p:nvSpPr>
        <p:spPr/>
        <p:txBody>
          <a:bodyPr/>
          <a:lstStyle/>
          <a:p>
            <a:r>
              <a:rPr lang="en-US" dirty="0" smtClean="0"/>
              <a:t>Direct method</a:t>
            </a:r>
          </a:p>
          <a:p>
            <a:r>
              <a:rPr lang="en-US" dirty="0" smtClean="0"/>
              <a:t>Theoretical methods</a:t>
            </a:r>
          </a:p>
          <a:p>
            <a:r>
              <a:rPr lang="en-US" dirty="0" smtClean="0"/>
              <a:t>Empirical methods</a:t>
            </a:r>
            <a:endParaRPr lang="en-US" dirty="0"/>
          </a:p>
        </p:txBody>
      </p:sp>
      <p:sp>
        <p:nvSpPr>
          <p:cNvPr id="2" name="Title 1"/>
          <p:cNvSpPr>
            <a:spLocks noGrp="1"/>
          </p:cNvSpPr>
          <p:nvPr>
            <p:ph type="title"/>
          </p:nvPr>
        </p:nvSpPr>
        <p:spPr/>
        <p:txBody>
          <a:bodyPr>
            <a:normAutofit fontScale="90000"/>
          </a:bodyPr>
          <a:lstStyle/>
          <a:p>
            <a:r>
              <a:rPr lang="en-US" sz="4900" dirty="0"/>
              <a:t>Different metallicity methods</a:t>
            </a:r>
          </a:p>
        </p:txBody>
      </p:sp>
      <p:sp>
        <p:nvSpPr>
          <p:cNvPr id="5" name="Text Placeholder 4"/>
          <p:cNvSpPr>
            <a:spLocks noGrp="1"/>
          </p:cNvSpPr>
          <p:nvPr>
            <p:ph type="body" idx="1"/>
          </p:nvPr>
        </p:nvSpPr>
        <p:spPr/>
        <p:txBody>
          <a:bodyPr/>
          <a:lstStyle/>
          <a:p>
            <a:r>
              <a:rPr lang="en-US" dirty="0" smtClean="0"/>
              <a:t>Categories</a:t>
            </a:r>
            <a:endParaRPr lang="en-US" dirty="0"/>
          </a:p>
        </p:txBody>
      </p:sp>
      <p:sp>
        <p:nvSpPr>
          <p:cNvPr id="6" name="Text Placeholder 5"/>
          <p:cNvSpPr>
            <a:spLocks noGrp="1"/>
          </p:cNvSpPr>
          <p:nvPr>
            <p:ph type="body" sz="quarter" idx="3"/>
          </p:nvPr>
        </p:nvSpPr>
        <p:spPr/>
        <p:txBody>
          <a:bodyPr/>
          <a:lstStyle/>
          <a:p>
            <a:r>
              <a:rPr lang="en-US" dirty="0" smtClean="0"/>
              <a:t>Method used</a:t>
            </a:r>
            <a:endParaRPr lang="en-US" dirty="0"/>
          </a:p>
        </p:txBody>
      </p:sp>
      <p:sp>
        <p:nvSpPr>
          <p:cNvPr id="7" name="Content Placeholder 6"/>
          <p:cNvSpPr>
            <a:spLocks noGrp="1"/>
          </p:cNvSpPr>
          <p:nvPr>
            <p:ph sz="quarter" idx="4"/>
          </p:nvPr>
        </p:nvSpPr>
        <p:spPr/>
        <p:txBody>
          <a:bodyPr>
            <a:normAutofit/>
          </a:bodyPr>
          <a:lstStyle/>
          <a:p>
            <a:r>
              <a:rPr lang="en-US" dirty="0" smtClean="0"/>
              <a:t>Direct </a:t>
            </a:r>
            <a:r>
              <a:rPr lang="en-US" i="1" dirty="0" smtClean="0"/>
              <a:t>T</a:t>
            </a:r>
            <a:r>
              <a:rPr lang="en-US" i="1" baseline="-25000" dirty="0" smtClean="0"/>
              <a:t>e</a:t>
            </a:r>
            <a:endParaRPr lang="en-US" dirty="0" smtClean="0"/>
          </a:p>
          <a:p>
            <a:pPr marL="956917">
              <a:spcBef>
                <a:spcPts val="0"/>
              </a:spcBef>
              <a:buNone/>
            </a:pPr>
            <a:r>
              <a:rPr lang="en-US" i="1" dirty="0" smtClean="0"/>
              <a:t>direct method</a:t>
            </a: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Rectangle 2"/>
          <p:cNvSpPr/>
          <p:nvPr/>
        </p:nvSpPr>
        <p:spPr>
          <a:xfrm>
            <a:off x="583971" y="3503243"/>
            <a:ext cx="2110752" cy="3657600"/>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energy_level_diagram-figure0.eps"/>
          <p:cNvPicPr>
            <a:picLocks noChangeAspect="1"/>
          </p:cNvPicPr>
          <p:nvPr/>
        </p:nvPicPr>
        <p:blipFill rotWithShape="1">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52580"/>
          <a:stretch/>
        </p:blipFill>
        <p:spPr>
          <a:xfrm>
            <a:off x="583971" y="3478820"/>
            <a:ext cx="2110752" cy="3657600"/>
          </a:xfrm>
          <a:prstGeom prst="rect">
            <a:avLst/>
          </a:prstGeom>
          <a:ln w="38100" cap="sq">
            <a:solidFill>
              <a:srgbClr val="000000"/>
            </a:solidFill>
            <a:prstDash val="solid"/>
            <a:miter lim="800000"/>
          </a:ln>
          <a:effectLst/>
        </p:spPr>
      </p:pic>
      <p:sp>
        <p:nvSpPr>
          <p:cNvPr id="4" name="Title 3"/>
          <p:cNvSpPr>
            <a:spLocks noGrp="1"/>
          </p:cNvSpPr>
          <p:nvPr>
            <p:ph type="title"/>
          </p:nvPr>
        </p:nvSpPr>
        <p:spPr>
          <a:xfrm>
            <a:off x="384586" y="594360"/>
            <a:ext cx="7950522" cy="829416"/>
          </a:xfrm>
        </p:spPr>
        <p:txBody>
          <a:bodyPr>
            <a:noAutofit/>
          </a:bodyPr>
          <a:lstStyle/>
          <a:p>
            <a:r>
              <a:rPr lang="en-US" sz="4000" dirty="0" smtClean="0"/>
              <a:t>Spectroscopy reveals gas properties</a:t>
            </a:r>
            <a:endParaRPr lang="en-US" sz="4000" dirty="0"/>
          </a:p>
        </p:txBody>
      </p:sp>
      <p:sp>
        <p:nvSpPr>
          <p:cNvPr id="5" name="Content Placeholder 4"/>
          <p:cNvSpPr>
            <a:spLocks noGrp="1"/>
          </p:cNvSpPr>
          <p:nvPr>
            <p:ph idx="1"/>
          </p:nvPr>
        </p:nvSpPr>
        <p:spPr>
          <a:xfrm>
            <a:off x="384586" y="1813560"/>
            <a:ext cx="8425306" cy="5129425"/>
          </a:xfrm>
        </p:spPr>
        <p:txBody>
          <a:bodyPr/>
          <a:lstStyle/>
          <a:p>
            <a:r>
              <a:rPr lang="en-US" dirty="0" smtClean="0"/>
              <a:t>[OIII] is temperature-sensitive</a:t>
            </a:r>
          </a:p>
          <a:p>
            <a:r>
              <a:rPr lang="en-US" dirty="0" smtClean="0"/>
              <a:t>[SII] is sensitive to the electron number density</a:t>
            </a:r>
          </a:p>
        </p:txBody>
      </p:sp>
      <p:sp>
        <p:nvSpPr>
          <p:cNvPr id="7" name="TextBox 6"/>
          <p:cNvSpPr txBox="1"/>
          <p:nvPr/>
        </p:nvSpPr>
        <p:spPr>
          <a:xfrm>
            <a:off x="698255" y="7136420"/>
            <a:ext cx="2056032" cy="272154"/>
          </a:xfrm>
          <a:prstGeom prst="rect">
            <a:avLst/>
          </a:prstGeom>
          <a:noFill/>
        </p:spPr>
        <p:txBody>
          <a:bodyPr wrap="square" lIns="101882" tIns="50941" rIns="101882" bIns="50941" rtlCol="0">
            <a:spAutoFit/>
          </a:bodyPr>
          <a:lstStyle/>
          <a:p>
            <a:pPr algn="r"/>
            <a:r>
              <a:rPr lang="en-US" sz="1100" i="1" dirty="0" smtClean="0"/>
              <a:t>Douglass &amp; </a:t>
            </a:r>
            <a:r>
              <a:rPr lang="en-US" sz="1100" i="1" dirty="0" err="1" smtClean="0"/>
              <a:t>Vogeley</a:t>
            </a:r>
            <a:r>
              <a:rPr lang="en-US" sz="1100" i="1" dirty="0" smtClean="0"/>
              <a:t> (2016)</a:t>
            </a:r>
            <a:endParaRPr lang="en-US" sz="1100" i="1" dirty="0"/>
          </a:p>
        </p:txBody>
      </p:sp>
      <p:pic>
        <p:nvPicPr>
          <p:cNvPr id="8" name="Picture 7"/>
          <p:cNvPicPr>
            <a:picLocks noChangeAspect="1"/>
          </p:cNvPicPr>
          <p:nvPr/>
        </p:nvPicPr>
        <p:blipFill>
          <a:blip r:embed="rId4"/>
          <a:stretch>
            <a:fillRect/>
          </a:stretch>
        </p:blipFill>
        <p:spPr>
          <a:xfrm>
            <a:off x="3602293" y="3478820"/>
            <a:ext cx="4437530"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p:cNvSpPr txBox="1"/>
          <p:nvPr/>
        </p:nvSpPr>
        <p:spPr>
          <a:xfrm>
            <a:off x="3602293" y="7136420"/>
            <a:ext cx="4437530" cy="272154"/>
          </a:xfrm>
          <a:prstGeom prst="rect">
            <a:avLst/>
          </a:prstGeom>
          <a:noFill/>
        </p:spPr>
        <p:txBody>
          <a:bodyPr wrap="square" lIns="101882" tIns="50941" rIns="101882" bIns="50941" rtlCol="0">
            <a:spAutoFit/>
          </a:bodyPr>
          <a:lstStyle/>
          <a:p>
            <a:pPr algn="r"/>
            <a:r>
              <a:rPr lang="en-US" sz="1100" i="1" dirty="0"/>
              <a:t>SDSS DR7 galaxy spectrum – www.sdss.org</a:t>
            </a:r>
          </a:p>
        </p:txBody>
      </p:sp>
      <p:sp>
        <p:nvSpPr>
          <p:cNvPr id="10" name="Oval 9"/>
          <p:cNvSpPr/>
          <p:nvPr/>
        </p:nvSpPr>
        <p:spPr>
          <a:xfrm>
            <a:off x="4362450" y="6143625"/>
            <a:ext cx="104775" cy="514350"/>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743450" y="3952875"/>
            <a:ext cx="247650" cy="2705100"/>
          </a:xfrm>
          <a:prstGeom prst="ellipse">
            <a:avLst/>
          </a:prstGeom>
          <a:noFill/>
          <a:ln w="190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3948561" y="5835847"/>
            <a:ext cx="827778" cy="307777"/>
          </a:xfrm>
          <a:prstGeom prst="rect">
            <a:avLst/>
          </a:prstGeom>
          <a:noFill/>
        </p:spPr>
        <p:txBody>
          <a:bodyPr wrap="square" rtlCol="0">
            <a:spAutoFit/>
          </a:bodyPr>
          <a:lstStyle/>
          <a:p>
            <a:pPr algn="ctr"/>
            <a:r>
              <a:rPr lang="el-GR" sz="1400" dirty="0" smtClean="0">
                <a:solidFill>
                  <a:srgbClr val="FF0000"/>
                </a:solidFill>
              </a:rPr>
              <a:t>λ</a:t>
            </a:r>
            <a:r>
              <a:rPr lang="en-US" sz="1400" dirty="0" smtClean="0">
                <a:solidFill>
                  <a:srgbClr val="FF0000"/>
                </a:solidFill>
              </a:rPr>
              <a:t>4363</a:t>
            </a:r>
            <a:endParaRPr lang="en-US" sz="1400" dirty="0">
              <a:solidFill>
                <a:srgbClr val="FF0000"/>
              </a:solidFill>
            </a:endParaRPr>
          </a:p>
        </p:txBody>
      </p:sp>
      <p:sp>
        <p:nvSpPr>
          <p:cNvPr id="14" name="Oval 13"/>
          <p:cNvSpPr/>
          <p:nvPr/>
        </p:nvSpPr>
        <p:spPr>
          <a:xfrm rot="16200000">
            <a:off x="1436464" y="4643254"/>
            <a:ext cx="298900" cy="590552"/>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rot="16200000">
            <a:off x="1389478" y="5646998"/>
            <a:ext cx="432060" cy="1087516"/>
          </a:xfrm>
          <a:prstGeom prst="ellipse">
            <a:avLst/>
          </a:prstGeom>
          <a:noFill/>
          <a:ln w="190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Ratio of O</a:t>
            </a:r>
            <a:r>
              <a:rPr lang="en-US" baseline="30000" dirty="0" smtClean="0"/>
              <a:t>+</a:t>
            </a:r>
            <a:r>
              <a:rPr lang="en-US" dirty="0" smtClean="0"/>
              <a:t> to O</a:t>
            </a:r>
            <a:r>
              <a:rPr lang="en-US" baseline="30000" dirty="0" smtClean="0"/>
              <a:t>++</a:t>
            </a:r>
            <a:endParaRPr lang="en-US" dirty="0"/>
          </a:p>
        </p:txBody>
      </p:sp>
      <p:sp>
        <p:nvSpPr>
          <p:cNvPr id="6" name="Text Placeholder 5"/>
          <p:cNvSpPr>
            <a:spLocks noGrp="1"/>
          </p:cNvSpPr>
          <p:nvPr>
            <p:ph type="body" sz="half" idx="2"/>
          </p:nvPr>
        </p:nvSpPr>
        <p:spPr/>
        <p:txBody>
          <a:bodyPr/>
          <a:lstStyle/>
          <a:p>
            <a:r>
              <a:rPr lang="en-US" dirty="0" smtClean="0"/>
              <a:t>Low-metallicity galaxies dominated by O</a:t>
            </a:r>
            <a:r>
              <a:rPr lang="en-US" baseline="30000" dirty="0" smtClean="0"/>
              <a:t>+</a:t>
            </a:r>
            <a:r>
              <a:rPr lang="en-US" dirty="0" smtClean="0"/>
              <a:t> will be affected by an overestimate of the temperature in the low-ionization region.</a:t>
            </a:r>
            <a:endParaRPr lang="en-US" dirty="0"/>
          </a:p>
        </p:txBody>
      </p:sp>
      <p:pic>
        <p:nvPicPr>
          <p:cNvPr id="7" name="Picture 6" descr="1sig_I06_dwarf_SF_t3_OpOpp_Z12logOH.eps"/>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958713" y="2438400"/>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9" name="Straight Connector 8"/>
          <p:cNvCxnSpPr/>
          <p:nvPr/>
        </p:nvCxnSpPr>
        <p:spPr>
          <a:xfrm>
            <a:off x="1850800" y="5374562"/>
            <a:ext cx="517294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3136293" y="2772469"/>
            <a:ext cx="0" cy="3965099"/>
          </a:xfrm>
          <a:prstGeom prst="line">
            <a:avLst/>
          </a:prstGeom>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3136293" y="5374562"/>
            <a:ext cx="3887454" cy="1471423"/>
          </a:xfrm>
          <a:prstGeom prst="rect">
            <a:avLst/>
          </a:prstGeom>
          <a:solidFill>
            <a:schemeClr val="accent1">
              <a:alpha val="29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106466033"/>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Oxygen abundance</a:t>
            </a:r>
            <a:endParaRPr lang="en-US" dirty="0"/>
          </a:p>
        </p:txBody>
      </p:sp>
      <p:sp>
        <p:nvSpPr>
          <p:cNvPr id="3" name="Content Placeholder 2"/>
          <p:cNvSpPr>
            <a:spLocks noGrp="1"/>
          </p:cNvSpPr>
          <p:nvPr>
            <p:ph idx="1"/>
          </p:nvPr>
        </p:nvSpPr>
        <p:spPr/>
        <p:txBody>
          <a:bodyPr>
            <a:normAutofit/>
          </a:bodyPr>
          <a:lstStyle/>
          <a:p>
            <a:r>
              <a:rPr lang="en-US" dirty="0" smtClean="0"/>
              <a:t>Metallicity often described in terms of the oxygen abundance O/H</a:t>
            </a:r>
          </a:p>
          <a:p>
            <a:r>
              <a:rPr lang="en-US" dirty="0" smtClean="0"/>
              <a:t>[OIII] is temperature-sensitive</a:t>
            </a:r>
          </a:p>
          <a:p>
            <a:r>
              <a:rPr lang="en-US" dirty="0" smtClean="0"/>
              <a:t>[SII] is sensitive to the electron number density</a:t>
            </a:r>
          </a:p>
          <a:p>
            <a:r>
              <a:rPr lang="en-US" dirty="0" smtClean="0"/>
              <a:t>Possible to calculate the number ratios for all heavy elements with respect to H once the electron temperature and density of the interstellar gas are measured</a:t>
            </a:r>
            <a:endParaRPr lang="en-US" dirty="0"/>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594360"/>
            <a:ext cx="7795260" cy="829416"/>
          </a:xfrm>
        </p:spPr>
        <p:txBody>
          <a:bodyPr>
            <a:normAutofit fontScale="90000"/>
          </a:bodyPr>
          <a:lstStyle/>
          <a:p>
            <a:r>
              <a:rPr lang="en-US" dirty="0" smtClean="0"/>
              <a:t>Accounting for ions of O &amp; N</a:t>
            </a:r>
            <a:endParaRPr lang="en-US" dirty="0"/>
          </a:p>
        </p:txBody>
      </p:sp>
      <p:sp>
        <p:nvSpPr>
          <p:cNvPr id="3" name="Content Placeholder 2"/>
          <p:cNvSpPr>
            <a:spLocks noGrp="1"/>
          </p:cNvSpPr>
          <p:nvPr>
            <p:ph idx="1"/>
          </p:nvPr>
        </p:nvSpPr>
        <p:spPr>
          <a:xfrm>
            <a:off x="384586" y="2555467"/>
            <a:ext cx="7795260" cy="3802673"/>
          </a:xfrm>
        </p:spPr>
        <p:txBody>
          <a:bodyPr/>
          <a:lstStyle/>
          <a:p>
            <a:r>
              <a:rPr lang="en-US" dirty="0" smtClean="0"/>
              <a:t>For oxygen, </a:t>
            </a:r>
          </a:p>
          <a:p>
            <a:endParaRPr lang="en-US" dirty="0"/>
          </a:p>
          <a:p>
            <a:r>
              <a:rPr lang="en-US" dirty="0" smtClean="0"/>
              <a:t>Can only observe N</a:t>
            </a:r>
            <a:r>
              <a:rPr lang="en-US" baseline="30000" dirty="0" smtClean="0"/>
              <a:t>+</a:t>
            </a:r>
            <a:r>
              <a:rPr lang="en-US" dirty="0" smtClean="0"/>
              <a:t> - must use an Ionization Correction Factor (ICF)</a:t>
            </a:r>
          </a:p>
          <a:p>
            <a:pPr marL="0" indent="0">
              <a:buNone/>
            </a:pPr>
            <a:endParaRPr lang="en-US" dirty="0" smtClean="0"/>
          </a:p>
        </p:txBody>
      </p:sp>
      <p:pic>
        <p:nvPicPr>
          <p:cNvPr id="6" name="Picture 5" descr="OH_eqn.png"/>
          <p:cNvPicPr>
            <a:picLocks noChangeAspect="1"/>
          </p:cNvPicPr>
          <p:nvPr/>
        </p:nvPicPr>
        <p:blipFill rotWithShape="1">
          <a:blip r:embed="rId2">
            <a:extLst>
              <a:ext uri="{BEBA8EAE-BF5A-486C-A8C5-ECC9F3942E4B}">
                <a14:imgProps xmlns:a14="http://schemas.microsoft.com/office/drawing/2010/main" xmlns:p="http://schemas.openxmlformats.org/presentationml/2006/main" xmlns:r="http://schemas.openxmlformats.org/officeDocument/2006/relationships" xmlns:a="http://schemas.openxmlformats.org/drawingml/2006/main" xmlns="">
                  <a14:imgLayer r:embed="rId3">
                    <a14:imgEffect>
                      <a14:backgroundRemoval t="1504" b="100000" l="31667" r="67889">
                        <a14:foregroundMark x1="45111" y1="39850" x2="45111" y2="39850"/>
                        <a14:foregroundMark x1="49000" y1="14286" x2="49000" y2="14286"/>
                        <a14:foregroundMark x1="51556" y1="13534" x2="51556" y2="13534"/>
                        <a14:foregroundMark x1="59333" y1="30827" x2="59333" y2="30827"/>
                        <a14:foregroundMark x1="63556" y1="14286" x2="63556" y2="14286"/>
                        <a14:foregroundMark x1="35444" y1="38346" x2="35444" y2="38346"/>
                        <a14:foregroundMark x1="36667" y1="59398" x2="36667" y2="59398"/>
                        <a14:foregroundMark x1="41667" y1="54887" x2="41667" y2="54887"/>
                        <a14:foregroundMark x1="40667" y1="62406" x2="40667" y2="62406"/>
                        <a14:foregroundMark x1="40444" y1="54887" x2="40444" y2="54887"/>
                        <a14:foregroundMark x1="46556" y1="60150" x2="46556" y2="60150"/>
                        <a14:foregroundMark x1="47333" y1="84962" x2="47333" y2="84962"/>
                        <a14:foregroundMark x1="56222" y1="57143" x2="56222" y2="57143"/>
                        <a14:foregroundMark x1="62556" y1="60150" x2="62556" y2="60150"/>
                        <a14:foregroundMark x1="63778" y1="83459" x2="63778" y2="83459"/>
                      </a14:backgroundRemoval>
                    </a14:imgEffect>
                  </a14:imgLayer>
                </a14:imgProps>
              </a:ex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l="31744" r="31862"/>
          <a:stretch/>
        </p:blipFill>
        <p:spPr>
          <a:xfrm>
            <a:off x="3233379" y="2990432"/>
            <a:ext cx="2196393" cy="918870"/>
          </a:xfrm>
          <a:prstGeom prst="rect">
            <a:avLst/>
          </a:prstGeom>
        </p:spPr>
      </p:pic>
      <p:pic>
        <p:nvPicPr>
          <p:cNvPr id="8" name="Picture 7" descr="ICF_eqn.png"/>
          <p:cNvPicPr>
            <a:picLocks noChangeAspect="1"/>
          </p:cNvPicPr>
          <p:nvPr/>
        </p:nvPicPr>
        <p:blipFill rotWithShape="1">
          <a:blip r:embed="rId4">
            <a:extLst>
              <a:ext uri="{BEBA8EAE-BF5A-486C-A8C5-ECC9F3942E4B}">
                <a14:imgProps xmlns:a14="http://schemas.microsoft.com/office/drawing/2010/main" xmlns:p="http://schemas.openxmlformats.org/presentationml/2006/main" xmlns:r="http://schemas.openxmlformats.org/officeDocument/2006/relationships" xmlns:a="http://schemas.openxmlformats.org/drawingml/2006/main" xmlns="">
                  <a14:imgLayer r:embed="rId5">
                    <a14:imgEffect>
                      <a14:backgroundRemoval t="0" b="100000" l="33296" r="66371">
                        <a14:foregroundMark x1="40178" y1="30303" x2="40178" y2="30303"/>
                        <a14:foregroundMark x1="39623" y1="60606" x2="39623" y2="60606"/>
                        <a14:foregroundMark x1="40067" y1="85606" x2="40067" y2="85606"/>
                        <a14:foregroundMark x1="43396" y1="54545" x2="43396" y2="54545"/>
                        <a14:foregroundMark x1="43729" y1="62121" x2="43729" y2="62121"/>
                        <a14:foregroundMark x1="46504" y1="59848" x2="46504" y2="59848"/>
                        <a14:foregroundMark x1="48724" y1="57576" x2="48724" y2="57576"/>
                        <a14:foregroundMark x1="52164" y1="68939" x2="52164" y2="68939"/>
                        <a14:foregroundMark x1="61820" y1="10606" x2="61820" y2="10606"/>
                        <a14:foregroundMark x1="62375" y1="14394" x2="62375" y2="14394"/>
                        <a14:foregroundMark x1="61487" y1="60606" x2="61487" y2="60606"/>
                        <a14:foregroundMark x1="61154" y1="84091" x2="61154" y2="84091"/>
                      </a14:backgroundRemoval>
                    </a14:imgEffect>
                  </a14:imgLayer>
                </a14:imgProps>
              </a:ex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l="33670" r="33671"/>
          <a:stretch/>
        </p:blipFill>
        <p:spPr>
          <a:xfrm>
            <a:off x="3305384" y="5225638"/>
            <a:ext cx="1973153" cy="911962"/>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652781250"/>
      </p:ext>
    </p:extLst>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Comparison to Yin et al. (2007)</a:t>
            </a:r>
            <a:endParaRPr lang="en-US" sz="4400" dirty="0"/>
          </a:p>
        </p:txBody>
      </p:sp>
      <p:pic>
        <p:nvPicPr>
          <p:cNvPr id="4" name="Picture 3" descr="Yin07_comparison_fit.eps"/>
          <p:cNvPicPr>
            <a:picLocks noChangeAspect="1"/>
          </p:cNvPicPr>
          <p:nvPr/>
        </p:nvPicPr>
        <p:blipFill rotWithShape="1">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l="7426" r="8841"/>
          <a:stretch/>
        </p:blipFill>
        <p:spPr>
          <a:xfrm>
            <a:off x="1308725" y="1925386"/>
            <a:ext cx="5955084" cy="5334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44990212"/>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rmAutofit fontScale="90000"/>
          </a:bodyPr>
          <a:lstStyle/>
          <a:p>
            <a:r>
              <a:rPr lang="en-US" dirty="0" smtClean="0"/>
              <a:t>Galaxy selection criteria</a:t>
            </a:r>
            <a:endParaRPr lang="en-US" dirty="0"/>
          </a:p>
        </p:txBody>
      </p:sp>
      <p:sp>
        <p:nvSpPr>
          <p:cNvPr id="13" name="Content Placeholder 12"/>
          <p:cNvSpPr>
            <a:spLocks noGrp="1"/>
          </p:cNvSpPr>
          <p:nvPr>
            <p:ph idx="1"/>
          </p:nvPr>
        </p:nvSpPr>
        <p:spPr>
          <a:xfrm>
            <a:off x="384586" y="1929380"/>
            <a:ext cx="7986616" cy="4089017"/>
          </a:xfrm>
        </p:spPr>
        <p:txBody>
          <a:bodyPr>
            <a:normAutofit fontScale="92500" lnSpcReduction="20000"/>
          </a:bodyPr>
          <a:lstStyle/>
          <a:p>
            <a:r>
              <a:rPr lang="en-US" dirty="0" smtClean="0"/>
              <a:t>Dwarf galaxies: </a:t>
            </a:r>
            <a:r>
              <a:rPr lang="en-US" i="1" dirty="0" err="1" smtClean="0"/>
              <a:t>M</a:t>
            </a:r>
            <a:r>
              <a:rPr lang="en-US" i="1" baseline="-25000" dirty="0" err="1" smtClean="0"/>
              <a:t>r</a:t>
            </a:r>
            <a:r>
              <a:rPr lang="en-US" dirty="0" smtClean="0"/>
              <a:t> &gt; -17</a:t>
            </a:r>
          </a:p>
          <a:p>
            <a:r>
              <a:rPr lang="en-US" i="1" dirty="0" smtClean="0"/>
              <a:t>z</a:t>
            </a:r>
            <a:r>
              <a:rPr lang="en-US" dirty="0" smtClean="0"/>
              <a:t>  &lt; 0.03: SDSS is a magnitude-limited survey</a:t>
            </a:r>
          </a:p>
          <a:p>
            <a:r>
              <a:rPr lang="en-US" dirty="0" smtClean="0"/>
              <a:t>Star-forming: ultraviolet photons are needed to excite interstellar gas</a:t>
            </a:r>
          </a:p>
          <a:p>
            <a:pPr lvl="1"/>
            <a:r>
              <a:rPr lang="en-US" dirty="0" smtClean="0"/>
              <a:t>All required lines must be emission lines</a:t>
            </a:r>
          </a:p>
          <a:p>
            <a:pPr lvl="1"/>
            <a:r>
              <a:rPr lang="en-US" dirty="0" smtClean="0"/>
              <a:t>Minimum 5σ detection of Hβ</a:t>
            </a:r>
          </a:p>
          <a:p>
            <a:pPr lvl="1"/>
            <a:r>
              <a:rPr lang="en-US" dirty="0" smtClean="0"/>
              <a:t>Minimum 1σ detection of [</a:t>
            </a:r>
            <a:r>
              <a:rPr lang="en-US" dirty="0" err="1" smtClean="0"/>
              <a:t>O</a:t>
            </a:r>
            <a:r>
              <a:rPr lang="en-US" cap="small" dirty="0" err="1" smtClean="0"/>
              <a:t>iii</a:t>
            </a:r>
            <a:r>
              <a:rPr lang="en-US" dirty="0" smtClean="0"/>
              <a:t>] λ4363</a:t>
            </a:r>
          </a:p>
          <a:p>
            <a:r>
              <a:rPr lang="en-US" dirty="0" err="1" smtClean="0"/>
              <a:t>T</a:t>
            </a:r>
            <a:r>
              <a:rPr lang="en-US" baseline="-25000" dirty="0" err="1" smtClean="0"/>
              <a:t>e</a:t>
            </a:r>
            <a:r>
              <a:rPr lang="en-US" dirty="0" smtClean="0"/>
              <a:t>(</a:t>
            </a:r>
            <a:r>
              <a:rPr lang="en-US" dirty="0" err="1" smtClean="0"/>
              <a:t>O</a:t>
            </a:r>
            <a:r>
              <a:rPr lang="en-US" cap="small" dirty="0" err="1" smtClean="0"/>
              <a:t>iii</a:t>
            </a:r>
            <a:r>
              <a:rPr lang="en-US" dirty="0" smtClean="0"/>
              <a:t>) &lt; 3x10</a:t>
            </a:r>
            <a:r>
              <a:rPr lang="en-US" baseline="30000" dirty="0" smtClean="0"/>
              <a:t>4</a:t>
            </a:r>
            <a:r>
              <a:rPr lang="en-US" dirty="0" smtClean="0"/>
              <a:t> K</a:t>
            </a:r>
          </a:p>
        </p:txBody>
      </p:sp>
      <p:sp>
        <p:nvSpPr>
          <p:cNvPr id="5" name="Content Placeholder 12"/>
          <p:cNvSpPr txBox="1">
            <a:spLocks/>
          </p:cNvSpPr>
          <p:nvPr/>
        </p:nvSpPr>
        <p:spPr>
          <a:xfrm>
            <a:off x="384586" y="6704329"/>
            <a:ext cx="7795261" cy="708237"/>
          </a:xfrm>
          <a:prstGeom prst="rect">
            <a:avLst/>
          </a:prstGeom>
          <a:solidFill>
            <a:schemeClr val="bg1">
              <a:lumMod val="85000"/>
              <a:alpha val="50000"/>
            </a:schemeClr>
          </a:solidFill>
          <a:ln w="38100">
            <a:solidFill>
              <a:schemeClr val="accent2"/>
            </a:solidFill>
          </a:ln>
        </p:spPr>
        <p:style>
          <a:lnRef idx="2">
            <a:schemeClr val="accent1"/>
          </a:lnRef>
          <a:fillRef idx="1">
            <a:schemeClr val="lt1"/>
          </a:fillRef>
          <a:effectRef idx="0">
            <a:schemeClr val="accent1"/>
          </a:effectRef>
          <a:fontRef idx="minor">
            <a:schemeClr val="dk1"/>
          </a:fontRef>
        </p:style>
        <p:txBody>
          <a:bodyPr vert="horz" lIns="101882" tIns="50941" rIns="101882" bIns="50941" rtlCol="0" anchor="ctr">
            <a:noAutofit/>
            <a:scene3d>
              <a:camera prst="orthographicFront"/>
              <a:lightRig rig="threePt" dir="t"/>
            </a:scene3d>
            <a:sp3d>
              <a:contourClr>
                <a:schemeClr val="bg1"/>
              </a:contourClr>
            </a:sp3d>
          </a:bodyPr>
          <a:lstStyle/>
          <a:p>
            <a:pPr marL="314845" indent="-314845" algn="ctr" defTabSz="1018824">
              <a:spcBef>
                <a:spcPts val="2674"/>
              </a:spcBef>
              <a:buClr>
                <a:schemeClr val="tx2"/>
              </a:buClr>
              <a:buSzPct val="100000"/>
              <a:defRPr/>
            </a:pPr>
            <a:r>
              <a:rPr lang="en-US" sz="2500" b="1" dirty="0" smtClean="0">
                <a:solidFill>
                  <a:schemeClr val="tx1">
                    <a:lumMod val="65000"/>
                    <a:lumOff val="35000"/>
                  </a:schemeClr>
                </a:solidFill>
                <a:effectLst>
                  <a:outerShdw blurRad="50800" dist="12700" dir="2700000" algn="tl" rotWithShape="0">
                    <a:schemeClr val="bg1">
                      <a:alpha val="40000"/>
                    </a:schemeClr>
                  </a:outerShdw>
                </a:effectLst>
              </a:rPr>
              <a:t>993 </a:t>
            </a:r>
            <a:r>
              <a:rPr lang="en-US" sz="2500" b="1" dirty="0">
                <a:solidFill>
                  <a:schemeClr val="tx1">
                    <a:lumMod val="65000"/>
                    <a:lumOff val="35000"/>
                  </a:schemeClr>
                </a:solidFill>
                <a:effectLst>
                  <a:outerShdw blurRad="50800" dist="12700" dir="2700000" algn="tl" rotWithShape="0">
                    <a:schemeClr val="bg1">
                      <a:alpha val="40000"/>
                    </a:schemeClr>
                  </a:outerShdw>
                </a:effectLst>
              </a:rPr>
              <a:t>void dwarf galaxies &amp; </a:t>
            </a:r>
            <a:r>
              <a:rPr lang="en-US" sz="2500" b="1" dirty="0" smtClean="0">
                <a:solidFill>
                  <a:schemeClr val="tx1">
                    <a:lumMod val="65000"/>
                    <a:lumOff val="35000"/>
                  </a:schemeClr>
                </a:solidFill>
                <a:effectLst>
                  <a:outerShdw blurRad="50800" dist="12700" dir="2700000" algn="tl" rotWithShape="0">
                    <a:schemeClr val="bg1">
                      <a:alpha val="40000"/>
                    </a:schemeClr>
                  </a:outerShdw>
                </a:effectLst>
              </a:rPr>
              <a:t>759 </a:t>
            </a:r>
            <a:r>
              <a:rPr lang="en-US" sz="2500" b="1" dirty="0">
                <a:solidFill>
                  <a:schemeClr val="tx1">
                    <a:lumMod val="65000"/>
                    <a:lumOff val="35000"/>
                  </a:schemeClr>
                </a:solidFill>
                <a:effectLst>
                  <a:outerShdw blurRad="50800" dist="12700" dir="2700000" algn="tl" rotWithShape="0">
                    <a:schemeClr val="bg1">
                      <a:alpha val="40000"/>
                    </a:schemeClr>
                  </a:outerShdw>
                </a:effectLst>
              </a:rPr>
              <a:t>wall dwarf galaxies</a:t>
            </a: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Picture 5" descr="1sig_dwarf_I06relations_SF_t3_T04comparison_dust.eps"/>
          <p:cNvPicPr>
            <a:picLocks noChangeAspect="1"/>
          </p:cNvPicPr>
          <p:nvPr/>
        </p:nvPicPr>
        <mc:AlternateContent>
          <mc:Choice xmlns:ma="http://schemas.microsoft.com/office/mac/drawingml/2008/main" Requires="ma">
            <p:blipFill>
              <a:blip r:embed="rId3"/>
              <a:srcRect l="8804" r="12316"/>
              <a:stretch>
                <a:fillRect/>
              </a:stretch>
            </p:blipFill>
          </mc:Choice>
          <mc:Fallback>
            <p:blipFill>
              <a:blip r:embed="rId4"/>
              <a:srcRect l="8804" r="12316"/>
              <a:stretch>
                <a:fillRect/>
              </a:stretch>
            </p:blipFill>
          </mc:Fallback>
        </mc:AlternateContent>
        <p:spPr>
          <a:xfrm>
            <a:off x="1484254" y="2098761"/>
            <a:ext cx="5452848" cy="51846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lstStyle/>
          <a:p>
            <a:r>
              <a:rPr lang="en-US" dirty="0" smtClean="0"/>
              <a:t>Comparison to previously published values</a:t>
            </a:r>
            <a:endParaRPr lang="en-US" dirty="0"/>
          </a:p>
        </p:txBody>
      </p:sp>
      <p:sp>
        <p:nvSpPr>
          <p:cNvPr id="5" name="TextBox 4"/>
          <p:cNvSpPr txBox="1"/>
          <p:nvPr/>
        </p:nvSpPr>
        <p:spPr>
          <a:xfrm>
            <a:off x="3058683" y="7283409"/>
            <a:ext cx="3878419" cy="313932"/>
          </a:xfrm>
          <a:prstGeom prst="rect">
            <a:avLst/>
          </a:prstGeom>
          <a:noFill/>
        </p:spPr>
        <p:txBody>
          <a:bodyPr wrap="square" lIns="101882" tIns="50941" rIns="101882" bIns="50941" rtlCol="0">
            <a:spAutoFit/>
          </a:bodyPr>
          <a:lstStyle/>
          <a:p>
            <a:pPr algn="r"/>
            <a:r>
              <a:rPr lang="en-US" sz="1300" i="1" dirty="0"/>
              <a:t>Douglass</a:t>
            </a:r>
            <a:r>
              <a:rPr lang="en-US" sz="1300" i="1" dirty="0" smtClean="0"/>
              <a:t> et al. (2017)</a:t>
            </a:r>
            <a:endParaRPr lang="en-US" sz="1300" i="1" dirty="0"/>
          </a:p>
        </p:txBody>
      </p: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5" y="594360"/>
            <a:ext cx="8267046" cy="829416"/>
          </a:xfrm>
        </p:spPr>
        <p:txBody>
          <a:bodyPr>
            <a:noAutofit/>
          </a:bodyPr>
          <a:lstStyle/>
          <a:p>
            <a:r>
              <a:rPr lang="en-US" sz="3400" b="1" dirty="0" smtClean="0"/>
              <a:t>Is there an environmental influence on the chemical evolution of dwarf galaxies?</a:t>
            </a:r>
            <a:endParaRPr lang="en-US" sz="3400" b="1" dirty="0"/>
          </a:p>
        </p:txBody>
      </p:sp>
      <p:sp>
        <p:nvSpPr>
          <p:cNvPr id="5" name="Content Placeholder 4"/>
          <p:cNvSpPr>
            <a:spLocks noGrp="1"/>
          </p:cNvSpPr>
          <p:nvPr>
            <p:ph idx="1"/>
          </p:nvPr>
        </p:nvSpPr>
        <p:spPr/>
        <p:txBody>
          <a:bodyPr anchor="ctr">
            <a:normAutofit/>
          </a:bodyPr>
          <a:lstStyle/>
          <a:p>
            <a:r>
              <a:rPr lang="en-US" dirty="0"/>
              <a:t>ΛCDM cosmology predicts </a:t>
            </a:r>
            <a:r>
              <a:rPr lang="en-US" dirty="0" smtClean="0"/>
              <a:t>galaxies to evolve differently based on their environment </a:t>
            </a:r>
            <a:r>
              <a:rPr lang="en-US" sz="1200" dirty="0" smtClean="0"/>
              <a:t>(</a:t>
            </a:r>
            <a:r>
              <a:rPr lang="en-US" sz="1200" dirty="0" err="1" smtClean="0"/>
              <a:t>Gottlöber</a:t>
            </a:r>
            <a:r>
              <a:rPr lang="en-US" sz="1200" dirty="0" smtClean="0"/>
              <a:t> </a:t>
            </a:r>
            <a:r>
              <a:rPr lang="en-US" sz="1200" dirty="0"/>
              <a:t>et al. 2003, Goldberg et al. 2005, Cen 2011</a:t>
            </a:r>
            <a:r>
              <a:rPr lang="en-US" sz="1200" dirty="0" smtClean="0"/>
              <a:t>)</a:t>
            </a:r>
          </a:p>
          <a:p>
            <a:endParaRPr lang="en-US" sz="1200" dirty="0" smtClean="0"/>
          </a:p>
          <a:p>
            <a:r>
              <a:rPr lang="en-US" dirty="0" smtClean="0"/>
              <a:t>Previous studies measured extremely low </a:t>
            </a:r>
            <a:r>
              <a:rPr lang="en-US" dirty="0" err="1" smtClean="0"/>
              <a:t>metallicities</a:t>
            </a:r>
            <a:r>
              <a:rPr lang="en-US" dirty="0" smtClean="0"/>
              <a:t> in some void galaxies </a:t>
            </a:r>
            <a:r>
              <a:rPr lang="en-US" sz="1200" dirty="0" smtClean="0"/>
              <a:t>(</a:t>
            </a:r>
            <a:r>
              <a:rPr lang="en-US" sz="1200" dirty="0" err="1" smtClean="0"/>
              <a:t>Pustilnik</a:t>
            </a:r>
            <a:r>
              <a:rPr lang="en-US" sz="1200" dirty="0" smtClean="0"/>
              <a:t> et al. 2006, Cooper et al. 2008, Deng 2011, </a:t>
            </a:r>
            <a:r>
              <a:rPr lang="en-US" sz="1200" dirty="0" err="1" smtClean="0"/>
              <a:t>Pustilnik</a:t>
            </a:r>
            <a:r>
              <a:rPr lang="en-US" sz="1200" dirty="0" smtClean="0"/>
              <a:t> et al. 2011, </a:t>
            </a:r>
            <a:r>
              <a:rPr lang="en-US" sz="1200" dirty="0" err="1" smtClean="0"/>
              <a:t>Pustilnik</a:t>
            </a:r>
            <a:r>
              <a:rPr lang="en-US" sz="1200" dirty="0" smtClean="0"/>
              <a:t> et al. 2013, </a:t>
            </a:r>
            <a:r>
              <a:rPr lang="en-US" sz="1200" dirty="0" err="1" smtClean="0"/>
              <a:t>Pustilnik</a:t>
            </a:r>
            <a:r>
              <a:rPr lang="en-US" sz="1200" dirty="0" smtClean="0"/>
              <a:t> 2014, </a:t>
            </a:r>
            <a:r>
              <a:rPr lang="en-US" sz="1200" dirty="0" err="1" smtClean="0"/>
              <a:t>Filho</a:t>
            </a:r>
            <a:r>
              <a:rPr lang="en-US" sz="1200" dirty="0" smtClean="0"/>
              <a:t> et al. 2015)</a:t>
            </a:r>
            <a:r>
              <a:rPr lang="en-US" dirty="0" smtClean="0"/>
              <a:t> – </a:t>
            </a:r>
            <a:r>
              <a:rPr lang="en-US" b="1" dirty="0"/>
              <a:t>I</a:t>
            </a:r>
            <a:r>
              <a:rPr lang="en-US" b="1" dirty="0" smtClean="0"/>
              <a:t>s this a pattern?</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490545632"/>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O/H abundance</a:t>
            </a:r>
            <a:endParaRPr lang="en-US" dirty="0"/>
          </a:p>
        </p:txBody>
      </p:sp>
      <p:sp>
        <p:nvSpPr>
          <p:cNvPr id="3" name="Content Placeholder 2"/>
          <p:cNvSpPr>
            <a:spLocks noGrp="1"/>
          </p:cNvSpPr>
          <p:nvPr>
            <p:ph type="body" idx="1"/>
          </p:nvPr>
        </p:nvSpPr>
        <p:spPr/>
        <p:txBody>
          <a:bodyPr>
            <a:normAutofit/>
          </a:bodyPr>
          <a:lstStyle/>
          <a:p>
            <a:r>
              <a:rPr lang="en-US" dirty="0" smtClean="0"/>
              <a:t>“Large-scale environmental dependence of gas-phase metallicity in dwarf galaxies”</a:t>
            </a:r>
          </a:p>
        </p:txBody>
      </p:sp>
    </p:spTree>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pic>
        <p:nvPicPr>
          <p:cNvPr id="6" name="Picture 5" descr="1sig_dwarf_SF_t3_12logOH_CDF.eps"/>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4303668" y="3279553"/>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1sig_dwarf_SF_t3_12logOH_hist.eps"/>
          <p:cNvPicPr>
            <a:picLocks noChangeAspect="1"/>
          </p:cNvPicPr>
          <p:nvPr/>
        </p:nvPicPr>
        <p:blipFill>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384970" y="2072640"/>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lstStyle/>
          <a:p>
            <a:r>
              <a:rPr lang="en-US" dirty="0" smtClean="0"/>
              <a:t>Metallicity dependence on large-scale environment</a:t>
            </a:r>
            <a:endParaRPr lang="en-US" dirty="0"/>
          </a:p>
        </p:txBody>
      </p:sp>
      <p:sp>
        <p:nvSpPr>
          <p:cNvPr id="7" name="TextBox 6"/>
          <p:cNvSpPr txBox="1"/>
          <p:nvPr/>
        </p:nvSpPr>
        <p:spPr>
          <a:xfrm>
            <a:off x="384587" y="6217921"/>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2017a)</a:t>
            </a:r>
            <a:endParaRPr lang="en-US" sz="1300" i="1" dirty="0"/>
          </a:p>
        </p:txBody>
      </p:sp>
      <p:sp>
        <p:nvSpPr>
          <p:cNvPr id="8" name="TextBox 7"/>
          <p:cNvSpPr txBox="1"/>
          <p:nvPr/>
        </p:nvSpPr>
        <p:spPr>
          <a:xfrm>
            <a:off x="5789729" y="7423244"/>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Tree>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342426"/>
            <a:ext cx="7795260" cy="829416"/>
          </a:xfrm>
        </p:spPr>
        <p:txBody>
          <a:bodyPr>
            <a:noAutofit/>
          </a:bodyPr>
          <a:lstStyle/>
          <a:p>
            <a:r>
              <a:rPr lang="en-US" sz="3300" dirty="0" smtClean="0"/>
              <a:t>O/H dependence for galaxies up through L</a:t>
            </a:r>
            <a:r>
              <a:rPr lang="en-US" sz="3300" baseline="-25000" dirty="0" smtClean="0"/>
              <a:t>*</a:t>
            </a:r>
            <a:endParaRPr lang="en-US" sz="3300" baseline="-25000" dirty="0"/>
          </a:p>
        </p:txBody>
      </p:sp>
      <p:pic>
        <p:nvPicPr>
          <p:cNvPr id="3" name="Picture 2" descr="1sig_dwarf_SF_t3_12logOH_hist.eps"/>
          <p:cNvPicPr>
            <a:picLocks noChangeAspect="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322634" y="1414260"/>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1sig_17-18_SF_t3_12logOH_hist.eps"/>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4615712" y="1414260"/>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8-19_SF_t3_12logOH_hist.eps"/>
          <p:cNvPicPr>
            <a:picLocks noChangeAspect="1"/>
          </p:cNvPicPr>
          <p:nvPr/>
        </p:nvPicPr>
        <p:blipFill>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322634" y="4694545"/>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1sig_19-20_SF_t3_12logOH_hist.eps"/>
          <p:cNvPicPr>
            <a:picLocks noChangeAspect="1"/>
          </p:cNvPicPr>
          <p:nvPr/>
        </p:nvPicPr>
        <p:blipFill>
          <a:blip r:embed="rId5">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4615712" y="4694545"/>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p:cNvSpPr txBox="1"/>
          <p:nvPr/>
        </p:nvSpPr>
        <p:spPr>
          <a:xfrm>
            <a:off x="1503510" y="1181539"/>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9" name="TextBox 8"/>
          <p:cNvSpPr txBox="1"/>
          <p:nvPr/>
        </p:nvSpPr>
        <p:spPr>
          <a:xfrm>
            <a:off x="5504322" y="118153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10" name="TextBox 9"/>
          <p:cNvSpPr txBox="1"/>
          <p:nvPr/>
        </p:nvSpPr>
        <p:spPr>
          <a:xfrm>
            <a:off x="1192249"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504322"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p:nvSpPr>
          <p:cNvPr id="12" name="TextBox 11"/>
          <p:cNvSpPr txBox="1"/>
          <p:nvPr/>
        </p:nvSpPr>
        <p:spPr>
          <a:xfrm>
            <a:off x="432362"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3" name="TextBox 12"/>
          <p:cNvSpPr txBox="1"/>
          <p:nvPr/>
        </p:nvSpPr>
        <p:spPr>
          <a:xfrm>
            <a:off x="4728726"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4" name="TextBox 13"/>
          <p:cNvSpPr txBox="1"/>
          <p:nvPr/>
        </p:nvSpPr>
        <p:spPr>
          <a:xfrm>
            <a:off x="432362"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5" name="TextBox 14"/>
          <p:cNvSpPr txBox="1"/>
          <p:nvPr/>
        </p:nvSpPr>
        <p:spPr>
          <a:xfrm>
            <a:off x="4728726"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934551845"/>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pic>
        <p:nvPicPr>
          <p:cNvPr id="4" name="Picture 3" descr="0sig_dwarf_SF_t3_12logOH_CDF.eps"/>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4293322" y="3279994"/>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0sig_dwarf_SF_t3_12logOH_hist.eps"/>
          <p:cNvPicPr>
            <a:picLocks noChangeAspect="1"/>
          </p:cNvPicPr>
          <p:nvPr/>
        </p:nvPicPr>
        <p:blipFill>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374624" y="2078400"/>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lstStyle/>
          <a:p>
            <a:r>
              <a:rPr lang="en-US" dirty="0" smtClean="0"/>
              <a:t>Metallicity dependence on large-scale environment</a:t>
            </a:r>
            <a:endParaRPr lang="en-US" dirty="0"/>
          </a:p>
        </p:txBody>
      </p:sp>
      <p:sp>
        <p:nvSpPr>
          <p:cNvPr id="5" name="TextBox 4"/>
          <p:cNvSpPr txBox="1"/>
          <p:nvPr/>
        </p:nvSpPr>
        <p:spPr>
          <a:xfrm>
            <a:off x="384587" y="6217921"/>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2017a)</a:t>
            </a:r>
            <a:endParaRPr lang="en-US" sz="1300" i="1" dirty="0"/>
          </a:p>
        </p:txBody>
      </p:sp>
      <p:sp>
        <p:nvSpPr>
          <p:cNvPr id="6" name="TextBox 5"/>
          <p:cNvSpPr txBox="1"/>
          <p:nvPr/>
        </p:nvSpPr>
        <p:spPr>
          <a:xfrm>
            <a:off x="5779384" y="7407329"/>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Tree>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Distribution of </a:t>
            </a:r>
            <a:r>
              <a:rPr lang="en-US" dirty="0" err="1" smtClean="0"/>
              <a:t>metallicities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xmlns:p="http://schemas.openxmlformats.org/presentationml/2006/main" xmlns:r="http://schemas.openxmlformats.org/officeDocument/2006/relationships" xmlns:a="http://schemas.openxmlformats.org/drawingml/2006/main" xmlns="" val="3349790125"/>
              </p:ext>
            </p:extLst>
          </p:nvPr>
        </p:nvGraphicFramePr>
        <p:xfrm>
          <a:off x="576998" y="3124345"/>
          <a:ext cx="7529060" cy="2773680"/>
        </p:xfrm>
        <a:graphic>
          <a:graphicData uri="http://schemas.openxmlformats.org/drawingml/2006/table">
            <a:tbl>
              <a:tblPr>
                <a:tableStyleId>{5C22544A-7EE6-4342-B048-85BDC9FD1C3A}</a:tableStyleId>
              </a:tblPr>
              <a:tblGrid>
                <a:gridCol w="1882265"/>
                <a:gridCol w="1882265"/>
                <a:gridCol w="1882265"/>
                <a:gridCol w="1882265"/>
              </a:tblGrid>
              <a:tr h="370840">
                <a:tc>
                  <a:txBody>
                    <a:bodyPr/>
                    <a:lstStyle/>
                    <a:p>
                      <a:pPr algn="ctr"/>
                      <a:endParaRPr lang="en-US" dirty="0"/>
                    </a:p>
                  </a:txBody>
                  <a:tcPr marL="95866" marR="95866"/>
                </a:tc>
                <a:tc>
                  <a:txBody>
                    <a:bodyPr/>
                    <a:lstStyle/>
                    <a:p>
                      <a:pPr algn="ctr"/>
                      <a:r>
                        <a:rPr lang="en-US" dirty="0" smtClean="0"/>
                        <a:t>Z &lt; 7.6</a:t>
                      </a:r>
                      <a:endParaRPr lang="en-US" dirty="0"/>
                    </a:p>
                  </a:txBody>
                  <a:tcPr marL="95866" marR="95866"/>
                </a:tc>
                <a:tc>
                  <a:txBody>
                    <a:bodyPr/>
                    <a:lstStyle/>
                    <a:p>
                      <a:pPr algn="ctr"/>
                      <a:r>
                        <a:rPr lang="en-US" dirty="0" smtClean="0"/>
                        <a:t>7.6 &lt; Z &lt; 8.2</a:t>
                      </a:r>
                      <a:endParaRPr lang="en-US" dirty="0"/>
                    </a:p>
                  </a:txBody>
                  <a:tcPr marL="95866" marR="95866"/>
                </a:tc>
                <a:tc>
                  <a:txBody>
                    <a:bodyPr/>
                    <a:lstStyle/>
                    <a:p>
                      <a:pPr algn="ctr"/>
                      <a:r>
                        <a:rPr lang="en-US" dirty="0" smtClean="0"/>
                        <a:t>Z &gt; 8.2</a:t>
                      </a:r>
                      <a:endParaRPr lang="en-US" dirty="0"/>
                    </a:p>
                  </a:txBody>
                  <a:tcPr marL="95866" marR="95866"/>
                </a:tc>
              </a:tr>
              <a:tr h="370840">
                <a:tc gridSpan="4">
                  <a:txBody>
                    <a:bodyPr/>
                    <a:lstStyle/>
                    <a:p>
                      <a:pPr algn="ctr"/>
                      <a:r>
                        <a:rPr lang="en-US" dirty="0" smtClean="0"/>
                        <a:t>1σ restriction on [OIII] λ4363</a:t>
                      </a:r>
                      <a:endParaRPr lang="en-US" dirty="0"/>
                    </a:p>
                  </a:txBody>
                  <a:tcPr marL="95866" marR="95866">
                    <a:solidFill>
                      <a:schemeClr val="accent1"/>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a:txBody>
                    <a:bodyPr/>
                    <a:lstStyle/>
                    <a:p>
                      <a:pPr algn="ctr"/>
                      <a:r>
                        <a:rPr lang="en-US" dirty="0" smtClean="0"/>
                        <a:t>Void</a:t>
                      </a:r>
                      <a:endParaRPr lang="en-US" dirty="0"/>
                    </a:p>
                  </a:txBody>
                  <a:tcPr marL="95866" marR="95866">
                    <a:solidFill>
                      <a:schemeClr val="accent1">
                        <a:lumMod val="20000"/>
                        <a:lumOff val="80000"/>
                      </a:schemeClr>
                    </a:solidFill>
                  </a:tcPr>
                </a:tc>
                <a:tc>
                  <a:txBody>
                    <a:bodyPr/>
                    <a:lstStyle/>
                    <a:p>
                      <a:pPr algn="ctr"/>
                      <a:r>
                        <a:rPr lang="en-US" dirty="0" smtClean="0"/>
                        <a:t>9.52% (4)</a:t>
                      </a:r>
                      <a:endParaRPr lang="en-US" dirty="0"/>
                    </a:p>
                  </a:txBody>
                  <a:tcPr marL="95866" marR="95866">
                    <a:solidFill>
                      <a:schemeClr val="accent1">
                        <a:lumMod val="20000"/>
                        <a:lumOff val="80000"/>
                      </a:schemeClr>
                    </a:solidFill>
                  </a:tcPr>
                </a:tc>
                <a:tc>
                  <a:txBody>
                    <a:bodyPr/>
                    <a:lstStyle/>
                    <a:p>
                      <a:pPr algn="ctr"/>
                      <a:r>
                        <a:rPr lang="en-US" dirty="0" smtClean="0"/>
                        <a:t>66.67% (28)</a:t>
                      </a:r>
                      <a:endParaRPr lang="en-US" dirty="0"/>
                    </a:p>
                  </a:txBody>
                  <a:tcPr marL="95866" marR="95866">
                    <a:solidFill>
                      <a:schemeClr val="accent1">
                        <a:lumMod val="20000"/>
                        <a:lumOff val="80000"/>
                      </a:schemeClr>
                    </a:solidFill>
                  </a:tcPr>
                </a:tc>
                <a:tc>
                  <a:txBody>
                    <a:bodyPr/>
                    <a:lstStyle/>
                    <a:p>
                      <a:pPr algn="ctr"/>
                      <a:r>
                        <a:rPr lang="en-US" dirty="0" smtClean="0"/>
                        <a:t>23.81% (10)</a:t>
                      </a:r>
                      <a:endParaRPr lang="en-US" dirty="0"/>
                    </a:p>
                  </a:txBody>
                  <a:tcPr marL="95866" marR="95866">
                    <a:solidFill>
                      <a:schemeClr val="accent1">
                        <a:lumMod val="20000"/>
                        <a:lumOff val="80000"/>
                      </a:schemeClr>
                    </a:solidFill>
                  </a:tcPr>
                </a:tc>
              </a:tr>
              <a:tr h="370840">
                <a:tc>
                  <a:txBody>
                    <a:bodyPr/>
                    <a:lstStyle/>
                    <a:p>
                      <a:pPr algn="ctr"/>
                      <a:r>
                        <a:rPr lang="en-US" dirty="0" smtClean="0"/>
                        <a:t>Wall</a:t>
                      </a:r>
                      <a:endParaRPr lang="en-US" dirty="0"/>
                    </a:p>
                  </a:txBody>
                  <a:tcPr marL="95866" marR="95866">
                    <a:solidFill>
                      <a:schemeClr val="accent1">
                        <a:lumMod val="40000"/>
                        <a:lumOff val="60000"/>
                      </a:schemeClr>
                    </a:solidFill>
                  </a:tcPr>
                </a:tc>
                <a:tc>
                  <a:txBody>
                    <a:bodyPr/>
                    <a:lstStyle/>
                    <a:p>
                      <a:pPr algn="ctr"/>
                      <a:r>
                        <a:rPr lang="en-US" dirty="0" smtClean="0"/>
                        <a:t>19.10% (17)</a:t>
                      </a:r>
                      <a:endParaRPr lang="en-US" dirty="0"/>
                    </a:p>
                  </a:txBody>
                  <a:tcPr marL="95866" marR="95866">
                    <a:solidFill>
                      <a:schemeClr val="accent1">
                        <a:lumMod val="40000"/>
                        <a:lumOff val="60000"/>
                      </a:schemeClr>
                    </a:solidFill>
                  </a:tcPr>
                </a:tc>
                <a:tc>
                  <a:txBody>
                    <a:bodyPr/>
                    <a:lstStyle/>
                    <a:p>
                      <a:pPr algn="ctr"/>
                      <a:r>
                        <a:rPr lang="en-US" dirty="0" smtClean="0"/>
                        <a:t>59.55% (53)</a:t>
                      </a:r>
                      <a:endParaRPr lang="en-US" dirty="0"/>
                    </a:p>
                  </a:txBody>
                  <a:tcPr marL="95866" marR="95866">
                    <a:solidFill>
                      <a:schemeClr val="accent1">
                        <a:lumMod val="40000"/>
                        <a:lumOff val="60000"/>
                      </a:schemeClr>
                    </a:solidFill>
                  </a:tcPr>
                </a:tc>
                <a:tc>
                  <a:txBody>
                    <a:bodyPr/>
                    <a:lstStyle/>
                    <a:p>
                      <a:pPr algn="ctr"/>
                      <a:r>
                        <a:rPr lang="en-US" dirty="0" smtClean="0"/>
                        <a:t>21.35%</a:t>
                      </a:r>
                      <a:r>
                        <a:rPr lang="en-US" baseline="0" dirty="0" smtClean="0"/>
                        <a:t> (19)</a:t>
                      </a:r>
                      <a:endParaRPr lang="en-US" dirty="0"/>
                    </a:p>
                  </a:txBody>
                  <a:tcPr marL="95866" marR="95866">
                    <a:solidFill>
                      <a:schemeClr val="accent1">
                        <a:lumMod val="40000"/>
                        <a:lumOff val="60000"/>
                      </a:schemeClr>
                    </a:solidFill>
                  </a:tcPr>
                </a:tc>
              </a:tr>
              <a:tr h="370840">
                <a:tc gridSpan="4">
                  <a:txBody>
                    <a:bodyPr/>
                    <a:lstStyle/>
                    <a:p>
                      <a:pPr algn="ctr"/>
                      <a:r>
                        <a:rPr lang="en-US" dirty="0" smtClean="0"/>
                        <a:t>No restriction on [OIII] λ4363</a:t>
                      </a:r>
                      <a:endParaRPr lang="en-US" dirty="0"/>
                    </a:p>
                  </a:txBody>
                  <a:tcPr marL="95866" marR="95866">
                    <a:solidFill>
                      <a:srgbClr val="6283AD"/>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a:txBody>
                    <a:bodyPr/>
                    <a:lstStyle/>
                    <a:p>
                      <a:pPr algn="ctr"/>
                      <a:r>
                        <a:rPr lang="en-US" dirty="0" smtClean="0"/>
                        <a:t>Void</a:t>
                      </a:r>
                      <a:endParaRPr lang="en-US" dirty="0"/>
                    </a:p>
                  </a:txBody>
                  <a:tcPr marL="95866" marR="95866">
                    <a:solidFill>
                      <a:schemeClr val="accent1">
                        <a:lumMod val="20000"/>
                        <a:lumOff val="80000"/>
                      </a:schemeClr>
                    </a:solidFill>
                  </a:tcPr>
                </a:tc>
                <a:tc>
                  <a:txBody>
                    <a:bodyPr/>
                    <a:lstStyle/>
                    <a:p>
                      <a:pPr algn="ctr"/>
                      <a:r>
                        <a:rPr lang="en-US" dirty="0" smtClean="0"/>
                        <a:t>13.33% (16)</a:t>
                      </a:r>
                      <a:endParaRPr lang="en-US" dirty="0"/>
                    </a:p>
                  </a:txBody>
                  <a:tcPr marL="95866" marR="95866">
                    <a:solidFill>
                      <a:schemeClr val="accent1">
                        <a:lumMod val="20000"/>
                        <a:lumOff val="80000"/>
                      </a:schemeClr>
                    </a:solidFill>
                  </a:tcPr>
                </a:tc>
                <a:tc>
                  <a:txBody>
                    <a:bodyPr/>
                    <a:lstStyle/>
                    <a:p>
                      <a:pPr algn="ctr"/>
                      <a:r>
                        <a:rPr lang="en-US" dirty="0" smtClean="0"/>
                        <a:t>45.83% (55)</a:t>
                      </a:r>
                      <a:endParaRPr lang="en-US" dirty="0"/>
                    </a:p>
                  </a:txBody>
                  <a:tcPr marL="95866" marR="95866">
                    <a:solidFill>
                      <a:schemeClr val="accent1">
                        <a:lumMod val="20000"/>
                        <a:lumOff val="80000"/>
                      </a:schemeClr>
                    </a:solidFill>
                  </a:tcPr>
                </a:tc>
                <a:tc>
                  <a:txBody>
                    <a:bodyPr/>
                    <a:lstStyle/>
                    <a:p>
                      <a:pPr algn="ctr"/>
                      <a:r>
                        <a:rPr lang="en-US" dirty="0" smtClean="0"/>
                        <a:t>40.83%</a:t>
                      </a:r>
                      <a:r>
                        <a:rPr lang="en-US" baseline="0" dirty="0" smtClean="0"/>
                        <a:t> (49)</a:t>
                      </a:r>
                      <a:endParaRPr lang="en-US" dirty="0"/>
                    </a:p>
                  </a:txBody>
                  <a:tcPr marL="95866" marR="95866">
                    <a:solidFill>
                      <a:schemeClr val="accent1">
                        <a:lumMod val="20000"/>
                        <a:lumOff val="80000"/>
                      </a:schemeClr>
                    </a:solidFill>
                  </a:tcPr>
                </a:tc>
              </a:tr>
              <a:tr h="370840">
                <a:tc>
                  <a:txBody>
                    <a:bodyPr/>
                    <a:lstStyle/>
                    <a:p>
                      <a:pPr algn="ctr"/>
                      <a:r>
                        <a:rPr lang="en-US" dirty="0" smtClean="0"/>
                        <a:t>Wall</a:t>
                      </a:r>
                      <a:endParaRPr lang="en-US" dirty="0"/>
                    </a:p>
                  </a:txBody>
                  <a:tcPr marL="95866" marR="95866">
                    <a:solidFill>
                      <a:srgbClr val="C0CDDE"/>
                    </a:solidFill>
                  </a:tcPr>
                </a:tc>
                <a:tc>
                  <a:txBody>
                    <a:bodyPr/>
                    <a:lstStyle/>
                    <a:p>
                      <a:pPr algn="ctr"/>
                      <a:r>
                        <a:rPr lang="en-US" dirty="0" smtClean="0"/>
                        <a:t>23.26% (60)</a:t>
                      </a:r>
                      <a:endParaRPr lang="en-US" dirty="0"/>
                    </a:p>
                  </a:txBody>
                  <a:tcPr marL="95866" marR="95866">
                    <a:solidFill>
                      <a:srgbClr val="C0CDDE"/>
                    </a:solidFill>
                  </a:tcPr>
                </a:tc>
                <a:tc>
                  <a:txBody>
                    <a:bodyPr/>
                    <a:lstStyle/>
                    <a:p>
                      <a:pPr algn="ctr"/>
                      <a:r>
                        <a:rPr lang="en-US" dirty="0" smtClean="0"/>
                        <a:t>46.12% (119)</a:t>
                      </a:r>
                      <a:endParaRPr lang="en-US" dirty="0"/>
                    </a:p>
                  </a:txBody>
                  <a:tcPr marL="95866" marR="95866">
                    <a:solidFill>
                      <a:srgbClr val="C0CDDE"/>
                    </a:solidFill>
                  </a:tcPr>
                </a:tc>
                <a:tc>
                  <a:txBody>
                    <a:bodyPr/>
                    <a:lstStyle/>
                    <a:p>
                      <a:pPr algn="ctr"/>
                      <a:r>
                        <a:rPr lang="en-US" dirty="0" smtClean="0"/>
                        <a:t>30.62% (79)</a:t>
                      </a:r>
                      <a:endParaRPr lang="en-US" dirty="0"/>
                    </a:p>
                  </a:txBody>
                  <a:tcPr marL="95866" marR="95866">
                    <a:solidFill>
                      <a:srgbClr val="C0CDDE"/>
                    </a:solidFill>
                  </a:tcPr>
                </a:tc>
              </a:tr>
            </a:tbl>
          </a:graphicData>
        </a:graphic>
      </p:graphicFrame>
      <p:sp>
        <p:nvSpPr>
          <p:cNvPr id="6" name="Text Placeholder 5"/>
          <p:cNvSpPr>
            <a:spLocks noGrp="1"/>
          </p:cNvSpPr>
          <p:nvPr>
            <p:ph type="body" sz="half" idx="2"/>
          </p:nvPr>
        </p:nvSpPr>
        <p:spPr/>
        <p:txBody>
          <a:bodyPr/>
          <a:lstStyle/>
          <a:p>
            <a:r>
              <a:rPr lang="en-US" dirty="0" smtClean="0"/>
              <a:t>There are more wall dwarf galaxies with low-</a:t>
            </a:r>
            <a:r>
              <a:rPr lang="en-US" dirty="0" err="1" smtClean="0"/>
              <a:t>metallicities</a:t>
            </a:r>
            <a:r>
              <a:rPr lang="en-US" dirty="0" smtClean="0"/>
              <a:t> than void dwarf galaxies.</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68423803"/>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to previously published values</a:t>
            </a:r>
            <a:endParaRPr lang="en-US" dirty="0"/>
          </a:p>
        </p:txBody>
      </p:sp>
      <p:pic>
        <p:nvPicPr>
          <p:cNvPr id="4" name="Picture 3" descr="1sig_dwarf_I06_SF_t3_T04comparison.eps"/>
          <p:cNvPicPr>
            <a:picLocks noChangeAspect="1"/>
          </p:cNvPicPr>
          <p:nvPr/>
        </p:nvPicPr>
        <p:blipFill rotWithShape="1">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l="8331" r="10351"/>
          <a:stretch/>
        </p:blipFill>
        <p:spPr>
          <a:xfrm>
            <a:off x="1484254" y="2101809"/>
            <a:ext cx="5452847" cy="518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3058683" y="7283409"/>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(2016)</a:t>
            </a:r>
          </a:p>
        </p:txBody>
      </p:sp>
    </p:spTree>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395817"/>
            <a:ext cx="7795260" cy="829416"/>
          </a:xfrm>
        </p:spPr>
        <p:txBody>
          <a:bodyPr/>
          <a:lstStyle/>
          <a:p>
            <a:r>
              <a:rPr lang="en-US" dirty="0" err="1" smtClean="0"/>
              <a:t>pyNeb</a:t>
            </a:r>
            <a:r>
              <a:rPr lang="en-US" dirty="0" smtClean="0"/>
              <a:t> comparison</a:t>
            </a:r>
            <a:endParaRPr lang="en-US" dirty="0"/>
          </a:p>
        </p:txBody>
      </p:sp>
      <p:pic>
        <p:nvPicPr>
          <p:cNvPr id="4" name="Picture 3" descr="I06vpyNeb_MPAJHU_rabsmag.eps"/>
          <p:cNvPicPr>
            <a:picLocks noChangeAspect="1"/>
          </p:cNvPicPr>
          <p:nvPr/>
        </p:nvPicPr>
        <p:blipFill>
          <a:blip r:embed="rId3"/>
          <a:stretch>
            <a:fillRect/>
          </a:stretch>
        </p:blipFill>
        <p:spPr>
          <a:xfrm>
            <a:off x="4482857" y="3409036"/>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I06vpyNeb_MPAJHU_rabsmag_Ne100.eps"/>
          <p:cNvPicPr>
            <a:picLocks noChangeAspect="1"/>
          </p:cNvPicPr>
          <p:nvPr/>
        </p:nvPicPr>
        <p:blipFill>
          <a:blip r:embed="rId4"/>
          <a:stretch>
            <a:fillRect/>
          </a:stretch>
        </p:blipFill>
        <p:spPr>
          <a:xfrm>
            <a:off x="384586" y="1602462"/>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012825" y="1662433"/>
            <a:ext cx="3470033" cy="348814"/>
          </a:xfrm>
          <a:prstGeom prst="rect">
            <a:avLst/>
          </a:prstGeom>
          <a:noFill/>
        </p:spPr>
        <p:txBody>
          <a:bodyPr wrap="square" lIns="101882" tIns="50941" rIns="101882" bIns="50941" rtlCol="0">
            <a:spAutoFit/>
          </a:bodyPr>
          <a:lstStyle/>
          <a:p>
            <a:pPr algn="ctr"/>
            <a:r>
              <a:rPr lang="en-US" sz="1600" dirty="0">
                <a:latin typeface="Arial"/>
                <a:cs typeface="Arial"/>
              </a:rPr>
              <a:t>N</a:t>
            </a:r>
            <a:r>
              <a:rPr lang="en-US" sz="1600" baseline="-25000" dirty="0">
                <a:latin typeface="Arial"/>
                <a:cs typeface="Arial"/>
              </a:rPr>
              <a:t>e</a:t>
            </a:r>
            <a:r>
              <a:rPr lang="en-US" sz="1600" dirty="0">
                <a:latin typeface="Arial"/>
                <a:cs typeface="Arial"/>
              </a:rPr>
              <a:t> = 100 cm</a:t>
            </a:r>
            <a:r>
              <a:rPr lang="en-US" sz="1600" baseline="30000" dirty="0">
                <a:latin typeface="Arial"/>
                <a:cs typeface="Arial"/>
              </a:rPr>
              <a:t>-3</a:t>
            </a:r>
            <a:endParaRPr lang="en-US" sz="1600" dirty="0">
              <a:latin typeface="Arial"/>
              <a:cs typeface="Arial"/>
            </a:endParaRPr>
          </a:p>
        </p:txBody>
      </p:sp>
    </p:spTree>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510401"/>
            <a:ext cx="7795260" cy="829416"/>
          </a:xfrm>
        </p:spPr>
        <p:txBody>
          <a:bodyPr/>
          <a:lstStyle/>
          <a:p>
            <a:r>
              <a:rPr lang="en-US" sz="3600" dirty="0"/>
              <a:t>MPA-JHU </a:t>
            </a:r>
            <a:r>
              <a:rPr lang="en-US" sz="3600" dirty="0" err="1"/>
              <a:t>v</a:t>
            </a:r>
            <a:r>
              <a:rPr lang="en-US" sz="3600" dirty="0"/>
              <a:t>. SDSS DR12 pipeline data</a:t>
            </a:r>
          </a:p>
        </p:txBody>
      </p:sp>
      <p:pic>
        <p:nvPicPr>
          <p:cNvPr id="3" name="Picture 2" descr="SDSSdr12_MPAJHU_I06_rabsmag.eps"/>
          <p:cNvPicPr>
            <a:picLocks noChangeAspect="1"/>
          </p:cNvPicPr>
          <p:nvPr/>
        </p:nvPicPr>
        <p:blipFill>
          <a:blip r:embed="rId3"/>
          <a:srcRect l="9375" t="3226" r="7176" b="6647"/>
          <a:stretch>
            <a:fillRect/>
          </a:stretch>
        </p:blipFill>
        <p:spPr>
          <a:xfrm>
            <a:off x="384586" y="1727202"/>
            <a:ext cx="8652186" cy="56997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295765"/>
            <a:ext cx="7795260" cy="829416"/>
          </a:xfrm>
        </p:spPr>
        <p:txBody>
          <a:bodyPr/>
          <a:lstStyle/>
          <a:p>
            <a:r>
              <a:rPr lang="en-US" dirty="0" smtClean="0"/>
              <a:t>Mass-metallicity relation</a:t>
            </a:r>
            <a:endParaRPr lang="en-US" dirty="0"/>
          </a:p>
        </p:txBody>
      </p:sp>
      <p:pic>
        <p:nvPicPr>
          <p:cNvPr id="4" name="Picture 3" descr="MZ_1sig_I06_dwarf_SF_t3_python.eps"/>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979846" y="1815571"/>
            <a:ext cx="6705600" cy="518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3807028" y="6997171"/>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Tree>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pic>
        <p:nvPicPr>
          <p:cNvPr id="3" name="Picture 2" descr="SFR_1sig_I06_dwarf_SF_t3.eps"/>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4339754" y="1172891"/>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sSFR_1sig_I06_dwarf_SF_t3.eps"/>
          <p:cNvPicPr>
            <a:picLocks noChangeAspect="1"/>
          </p:cNvPicPr>
          <p:nvPr/>
        </p:nvPicPr>
        <p:blipFill>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366942" y="3245531"/>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43475"/>
            <a:ext cx="7795260" cy="829416"/>
          </a:xfrm>
        </p:spPr>
        <p:txBody>
          <a:bodyPr>
            <a:noAutofit/>
          </a:bodyPr>
          <a:lstStyle/>
          <a:p>
            <a:r>
              <a:rPr lang="en-US" sz="4000" dirty="0"/>
              <a:t>Total (specific) star formation rate</a:t>
            </a:r>
          </a:p>
        </p:txBody>
      </p:sp>
      <p:sp>
        <p:nvSpPr>
          <p:cNvPr id="5" name="TextBox 4"/>
          <p:cNvSpPr txBox="1"/>
          <p:nvPr/>
        </p:nvSpPr>
        <p:spPr>
          <a:xfrm>
            <a:off x="5825816" y="5324188"/>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
        <p:nvSpPr>
          <p:cNvPr id="7" name="TextBox 6"/>
          <p:cNvSpPr txBox="1"/>
          <p:nvPr/>
        </p:nvSpPr>
        <p:spPr>
          <a:xfrm>
            <a:off x="1853004" y="7390812"/>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Tree>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Presentation overview</a:t>
            </a:r>
            <a:endParaRPr lang="en-US" dirty="0"/>
          </a:p>
        </p:txBody>
      </p:sp>
      <p:sp>
        <p:nvSpPr>
          <p:cNvPr id="6" name="Content Placeholder 5"/>
          <p:cNvSpPr>
            <a:spLocks noGrp="1"/>
          </p:cNvSpPr>
          <p:nvPr>
            <p:ph idx="1"/>
          </p:nvPr>
        </p:nvSpPr>
        <p:spPr/>
        <p:txBody>
          <a:bodyPr numCol="1" anchor="ctr">
            <a:normAutofit/>
          </a:bodyPr>
          <a:lstStyle/>
          <a:p>
            <a:r>
              <a:rPr lang="en-US" dirty="0" smtClean="0"/>
              <a:t>Data and environmental classification</a:t>
            </a:r>
          </a:p>
          <a:p>
            <a:r>
              <a:rPr lang="en-US" dirty="0" smtClean="0"/>
              <a:t>Analysis</a:t>
            </a:r>
          </a:p>
          <a:p>
            <a:pPr lvl="1"/>
            <a:r>
              <a:rPr lang="en-US" dirty="0" smtClean="0"/>
              <a:t>Direct T</a:t>
            </a:r>
            <a:r>
              <a:rPr lang="en-US" baseline="-25000" dirty="0" smtClean="0"/>
              <a:t>e</a:t>
            </a:r>
            <a:r>
              <a:rPr lang="en-US" dirty="0" smtClean="0"/>
              <a:t> method</a:t>
            </a:r>
          </a:p>
          <a:p>
            <a:pPr lvl="1"/>
            <a:r>
              <a:rPr lang="en-US" dirty="0" smtClean="0"/>
              <a:t>O</a:t>
            </a:r>
            <a:r>
              <a:rPr lang="en-US" baseline="30000" dirty="0" smtClean="0"/>
              <a:t>+</a:t>
            </a:r>
            <a:r>
              <a:rPr lang="en-US" dirty="0" smtClean="0"/>
              <a:t> approximation</a:t>
            </a:r>
          </a:p>
          <a:p>
            <a:r>
              <a:rPr lang="en-US" dirty="0" smtClean="0"/>
              <a:t>Results and interpretation</a:t>
            </a:r>
          </a:p>
          <a:p>
            <a:pPr lvl="1"/>
            <a:r>
              <a:rPr lang="en-US" dirty="0" smtClean="0"/>
              <a:t>O/H</a:t>
            </a:r>
          </a:p>
          <a:p>
            <a:pPr lvl="1"/>
            <a:r>
              <a:rPr lang="en-US" dirty="0" smtClean="0"/>
              <a:t>N/O</a:t>
            </a: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200" dirty="0" smtClean="0"/>
              <a:t>Dwarf galaxy distribution of (s)SFR</a:t>
            </a:r>
            <a:endParaRPr lang="en-US" sz="4200" dirty="0"/>
          </a:p>
        </p:txBody>
      </p:sp>
      <p:pic>
        <p:nvPicPr>
          <p:cNvPr id="4" name="Picture 3" descr="1sig_I06_SF_t3_sSFR_scaled.eps"/>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4171403" y="3359154"/>
            <a:ext cx="5486400"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I06_SF_t3_SFR_scaled.eps"/>
          <p:cNvPicPr>
            <a:picLocks noChangeAspect="1"/>
          </p:cNvPicPr>
          <p:nvPr/>
        </p:nvPicPr>
        <p:blipFill>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384586" y="1672939"/>
            <a:ext cx="5486400"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5779384" y="7473954"/>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
        <p:nvSpPr>
          <p:cNvPr id="6" name="TextBox 5"/>
          <p:cNvSpPr txBox="1"/>
          <p:nvPr/>
        </p:nvSpPr>
        <p:spPr>
          <a:xfrm>
            <a:off x="384587" y="5787739"/>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2017a)</a:t>
            </a:r>
            <a:endParaRPr lang="en-US" sz="1300" i="1"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264454882"/>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pic>
        <p:nvPicPr>
          <p:cNvPr id="8" name="Picture 7" descr="gr_OH_1sig_I06_dwarf_SF_t3.eps"/>
          <p:cNvPicPr>
            <a:picLocks noChangeAspect="1"/>
          </p:cNvPicPr>
          <p:nvPr/>
        </p:nvPicPr>
        <p:blipFill rotWithShape="1">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3084"/>
          <a:stretch/>
        </p:blipFill>
        <p:spPr>
          <a:xfrm>
            <a:off x="384586" y="1636443"/>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ur_OH_1sig_I06_dwarf_SF_t3.eps"/>
          <p:cNvPicPr>
            <a:picLocks noChangeAspect="1"/>
          </p:cNvPicPr>
          <p:nvPr/>
        </p:nvPicPr>
        <p:blipFill rotWithShape="1">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3084"/>
          <a:stretch/>
        </p:blipFill>
        <p:spPr>
          <a:xfrm>
            <a:off x="4285849" y="3316562"/>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lstStyle/>
          <a:p>
            <a:r>
              <a:rPr lang="en-US" dirty="0" smtClean="0"/>
              <a:t>Color - metallicity relation</a:t>
            </a:r>
            <a:endParaRPr lang="en-US" dirty="0"/>
          </a:p>
        </p:txBody>
      </p:sp>
      <p:sp>
        <p:nvSpPr>
          <p:cNvPr id="5" name="TextBox 4"/>
          <p:cNvSpPr txBox="1"/>
          <p:nvPr/>
        </p:nvSpPr>
        <p:spPr>
          <a:xfrm>
            <a:off x="5779384" y="7473954"/>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
        <p:nvSpPr>
          <p:cNvPr id="6" name="TextBox 5"/>
          <p:cNvSpPr txBox="1"/>
          <p:nvPr/>
        </p:nvSpPr>
        <p:spPr>
          <a:xfrm>
            <a:off x="384587" y="5787739"/>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2017a)</a:t>
            </a:r>
            <a:endParaRPr lang="en-US" sz="1300" i="1" dirty="0"/>
          </a:p>
        </p:txBody>
      </p:sp>
    </p:spTree>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Dwarf galaxy distribution of color</a:t>
            </a:r>
            <a:endParaRPr lang="en-US" sz="4400" dirty="0"/>
          </a:p>
        </p:txBody>
      </p:sp>
      <p:pic>
        <p:nvPicPr>
          <p:cNvPr id="3" name="Picture 2" descr="urHist_1sig_I06_dwarf_SF_t3.eps"/>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726395" y="1793733"/>
            <a:ext cx="7112000" cy="5334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p:cNvSpPr txBox="1"/>
          <p:nvPr/>
        </p:nvSpPr>
        <p:spPr>
          <a:xfrm>
            <a:off x="3959976" y="7127733"/>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199731686"/>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N/O abundance</a:t>
            </a:r>
            <a:endParaRPr lang="en-US" dirty="0"/>
          </a:p>
        </p:txBody>
      </p:sp>
      <p:sp>
        <p:nvSpPr>
          <p:cNvPr id="3" name="Text Placeholder 2"/>
          <p:cNvSpPr>
            <a:spLocks noGrp="1"/>
          </p:cNvSpPr>
          <p:nvPr>
            <p:ph type="body" idx="1"/>
          </p:nvPr>
        </p:nvSpPr>
        <p:spPr/>
        <p:txBody>
          <a:bodyPr/>
          <a:lstStyle/>
          <a:p>
            <a:r>
              <a:rPr lang="en-US" dirty="0" smtClean="0"/>
              <a:t>“Large-scale environmental dependence of the abundance ratio of nitrogen to oxygen in dwarf galaxies”</a:t>
            </a:r>
          </a:p>
        </p:txBody>
      </p:sp>
    </p:spTree>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pic>
        <p:nvPicPr>
          <p:cNvPr id="4" name="Picture 3" descr="1sig_dwarf_SF_t3_12logNH_CDF.eps"/>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4310811" y="3289157"/>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dwarf_SF_t3_12logNH_hist.eps"/>
          <p:cNvPicPr>
            <a:picLocks noChangeAspect="1"/>
          </p:cNvPicPr>
          <p:nvPr/>
        </p:nvPicPr>
        <p:blipFill>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384586" y="1775177"/>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Autofit/>
          </a:bodyPr>
          <a:lstStyle/>
          <a:p>
            <a:r>
              <a:rPr lang="en-US" sz="4000" dirty="0"/>
              <a:t>Nitrogen abundance dependence on large-scale environment</a:t>
            </a:r>
          </a:p>
        </p:txBody>
      </p:sp>
      <p:sp>
        <p:nvSpPr>
          <p:cNvPr id="5" name="TextBox 4"/>
          <p:cNvSpPr txBox="1"/>
          <p:nvPr/>
        </p:nvSpPr>
        <p:spPr>
          <a:xfrm>
            <a:off x="5779384" y="7407329"/>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2017b</a:t>
            </a:r>
            <a:r>
              <a:rPr lang="en-US" sz="1300" i="1" dirty="0"/>
              <a:t>)</a:t>
            </a:r>
          </a:p>
        </p:txBody>
      </p:sp>
      <p:sp>
        <p:nvSpPr>
          <p:cNvPr id="6" name="TextBox 5"/>
          <p:cNvSpPr txBox="1"/>
          <p:nvPr/>
        </p:nvSpPr>
        <p:spPr>
          <a:xfrm>
            <a:off x="384587" y="5927451"/>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2017b</a:t>
            </a:r>
            <a:r>
              <a:rPr lang="en-US" sz="1300" i="1" dirty="0"/>
              <a:t>)</a:t>
            </a:r>
          </a:p>
        </p:txBody>
      </p:sp>
    </p:spTree>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pic>
        <p:nvPicPr>
          <p:cNvPr id="10" name="Picture 9" descr="1sig_19-20_SF_t3_12logNH_hist.eps"/>
          <p:cNvPicPr>
            <a:picLocks noChangeAspect="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4717318" y="4702602"/>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1sig_18-19_SF_t3_12logNH_hist.eps"/>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384586" y="4702602"/>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7-18_SF_t3_12logNH_hist.eps"/>
          <p:cNvPicPr>
            <a:picLocks noChangeAspect="1"/>
          </p:cNvPicPr>
          <p:nvPr/>
        </p:nvPicPr>
        <p:blipFill>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4717318" y="1422005"/>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1sig_dwarf_SF_t3_12logNH_hist.eps"/>
          <p:cNvPicPr>
            <a:picLocks noChangeAspect="1"/>
          </p:cNvPicPr>
          <p:nvPr/>
        </p:nvPicPr>
        <p:blipFill>
          <a:blip r:embed="rId5">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384586" y="1422005"/>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267919"/>
            <a:ext cx="7795260" cy="829416"/>
          </a:xfrm>
        </p:spPr>
        <p:txBody>
          <a:bodyPr>
            <a:noAutofit/>
          </a:bodyPr>
          <a:lstStyle/>
          <a:p>
            <a:r>
              <a:rPr lang="en-US" sz="3200" dirty="0" smtClean="0"/>
              <a:t>N/H dependence for galaxies up through L</a:t>
            </a:r>
            <a:r>
              <a:rPr lang="en-US" sz="3200" baseline="-25000" dirty="0" smtClean="0"/>
              <a:t>*</a:t>
            </a:r>
            <a:endParaRPr lang="en-US" sz="3200" baseline="-25000" dirty="0"/>
          </a:p>
        </p:txBody>
      </p:sp>
      <p:sp>
        <p:nvSpPr>
          <p:cNvPr id="3" name="TextBox 2"/>
          <p:cNvSpPr txBox="1"/>
          <p:nvPr/>
        </p:nvSpPr>
        <p:spPr>
          <a:xfrm>
            <a:off x="1503510" y="1181539"/>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4" name="TextBox 3"/>
          <p:cNvSpPr txBox="1"/>
          <p:nvPr/>
        </p:nvSpPr>
        <p:spPr>
          <a:xfrm>
            <a:off x="5504322" y="118153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5" name="TextBox 4"/>
          <p:cNvSpPr txBox="1"/>
          <p:nvPr/>
        </p:nvSpPr>
        <p:spPr>
          <a:xfrm>
            <a:off x="1192249"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6" name="TextBox 5"/>
          <p:cNvSpPr txBox="1"/>
          <p:nvPr/>
        </p:nvSpPr>
        <p:spPr>
          <a:xfrm>
            <a:off x="5504322"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p:nvSpPr>
          <p:cNvPr id="11" name="TextBox 10"/>
          <p:cNvSpPr txBox="1"/>
          <p:nvPr/>
        </p:nvSpPr>
        <p:spPr>
          <a:xfrm>
            <a:off x="494314"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2" name="TextBox 11"/>
          <p:cNvSpPr txBox="1"/>
          <p:nvPr/>
        </p:nvSpPr>
        <p:spPr>
          <a:xfrm>
            <a:off x="4827046"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3" name="TextBox 12"/>
          <p:cNvSpPr txBox="1"/>
          <p:nvPr/>
        </p:nvSpPr>
        <p:spPr>
          <a:xfrm>
            <a:off x="494314"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4" name="TextBox 13"/>
          <p:cNvSpPr txBox="1"/>
          <p:nvPr/>
        </p:nvSpPr>
        <p:spPr>
          <a:xfrm>
            <a:off x="4827046"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395905947"/>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
            </a:r>
            <a:r>
              <a:rPr lang="en-US" baseline="30000" dirty="0" smtClean="0"/>
              <a:t>+</a:t>
            </a:r>
            <a:r>
              <a:rPr lang="en-US" dirty="0" smtClean="0"/>
              <a:t>/O</a:t>
            </a:r>
            <a:r>
              <a:rPr lang="en-US" baseline="30000" dirty="0" smtClean="0"/>
              <a:t>+</a:t>
            </a:r>
            <a:r>
              <a:rPr lang="en-US" dirty="0" smtClean="0"/>
              <a:t> v. N/O</a:t>
            </a:r>
            <a:endParaRPr lang="en-US" dirty="0"/>
          </a:p>
        </p:txBody>
      </p:sp>
      <p:pic>
        <p:nvPicPr>
          <p:cNvPr id="4" name="Picture 3" descr="1sig_I06_dwarf_0-20_SF_t3_logNpOp_logNO_fit.eps"/>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231961" y="1905531"/>
            <a:ext cx="6083710" cy="518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3437252" y="7087132"/>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2017b</a:t>
            </a:r>
            <a:r>
              <a:rPr lang="en-US" sz="1300" i="1" dirty="0"/>
              <a:t>)</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926451046"/>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pic>
        <p:nvPicPr>
          <p:cNvPr id="4" name="Picture 3" descr="1sig_dwarf_SF_t3_logNO_CDF.eps"/>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4305406" y="3310467"/>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dwarf_SF_t3_logNO_hist.eps"/>
          <p:cNvPicPr>
            <a:picLocks noChangeAspect="1"/>
          </p:cNvPicPr>
          <p:nvPr/>
        </p:nvPicPr>
        <p:blipFill>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384586" y="1873529"/>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lstStyle/>
          <a:p>
            <a:r>
              <a:rPr lang="en-US" sz="4000" dirty="0"/>
              <a:t>N/O dependence on large-scale environment</a:t>
            </a:r>
          </a:p>
        </p:txBody>
      </p:sp>
      <p:sp>
        <p:nvSpPr>
          <p:cNvPr id="5" name="TextBox 4"/>
          <p:cNvSpPr txBox="1"/>
          <p:nvPr/>
        </p:nvSpPr>
        <p:spPr>
          <a:xfrm>
            <a:off x="5791467" y="7472663"/>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(2016b)</a:t>
            </a:r>
          </a:p>
        </p:txBody>
      </p:sp>
      <p:sp>
        <p:nvSpPr>
          <p:cNvPr id="6" name="TextBox 5"/>
          <p:cNvSpPr txBox="1"/>
          <p:nvPr/>
        </p:nvSpPr>
        <p:spPr>
          <a:xfrm>
            <a:off x="384587" y="6018810"/>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(2016b)</a:t>
            </a:r>
          </a:p>
        </p:txBody>
      </p:sp>
    </p:spTree>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pic>
        <p:nvPicPr>
          <p:cNvPr id="10" name="Picture 9" descr="1sig_19-20_SF_t3_logNO_hist.eps"/>
          <p:cNvPicPr>
            <a:picLocks noChangeAspect="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4634578" y="4699743"/>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1sig_18-19_SF_t3_logNO_hist.eps"/>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314891" y="4699743"/>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7-18_SF_t3_logNO_hist.eps"/>
          <p:cNvPicPr>
            <a:picLocks noChangeAspect="1"/>
          </p:cNvPicPr>
          <p:nvPr/>
        </p:nvPicPr>
        <p:blipFill>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4634578" y="1429749"/>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1sig_dwarf_SF_t3_logNO_hist.eps"/>
          <p:cNvPicPr>
            <a:picLocks noChangeAspect="1"/>
          </p:cNvPicPr>
          <p:nvPr/>
        </p:nvPicPr>
        <p:blipFill>
          <a:blip r:embed="rId5">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314891" y="1429749"/>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253609"/>
            <a:ext cx="7795260" cy="829416"/>
          </a:xfrm>
        </p:spPr>
        <p:txBody>
          <a:bodyPr>
            <a:noAutofit/>
          </a:bodyPr>
          <a:lstStyle/>
          <a:p>
            <a:r>
              <a:rPr lang="en-US" sz="3100" dirty="0" smtClean="0"/>
              <a:t>Distribution of N/O for galaxies up through L*</a:t>
            </a:r>
            <a:endParaRPr lang="en-US" sz="3100" dirty="0"/>
          </a:p>
        </p:txBody>
      </p:sp>
      <p:sp>
        <p:nvSpPr>
          <p:cNvPr id="3" name="TextBox 2"/>
          <p:cNvSpPr txBox="1"/>
          <p:nvPr/>
        </p:nvSpPr>
        <p:spPr>
          <a:xfrm>
            <a:off x="1503510" y="1181539"/>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4" name="TextBox 3"/>
          <p:cNvSpPr txBox="1"/>
          <p:nvPr/>
        </p:nvSpPr>
        <p:spPr>
          <a:xfrm>
            <a:off x="5504322" y="118153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5" name="TextBox 4"/>
          <p:cNvSpPr txBox="1"/>
          <p:nvPr/>
        </p:nvSpPr>
        <p:spPr>
          <a:xfrm>
            <a:off x="1192249"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6" name="TextBox 5"/>
          <p:cNvSpPr txBox="1"/>
          <p:nvPr/>
        </p:nvSpPr>
        <p:spPr>
          <a:xfrm>
            <a:off x="5504322"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p:nvSpPr>
          <p:cNvPr id="11" name="TextBox 10"/>
          <p:cNvSpPr txBox="1"/>
          <p:nvPr/>
        </p:nvSpPr>
        <p:spPr>
          <a:xfrm>
            <a:off x="432362"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2" name="TextBox 11"/>
          <p:cNvSpPr txBox="1"/>
          <p:nvPr/>
        </p:nvSpPr>
        <p:spPr>
          <a:xfrm>
            <a:off x="4728726"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3" name="TextBox 12"/>
          <p:cNvSpPr txBox="1"/>
          <p:nvPr/>
        </p:nvSpPr>
        <p:spPr>
          <a:xfrm>
            <a:off x="432362"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4" name="TextBox 13"/>
          <p:cNvSpPr txBox="1"/>
          <p:nvPr/>
        </p:nvSpPr>
        <p:spPr>
          <a:xfrm>
            <a:off x="4728726"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00048851"/>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pic>
        <p:nvPicPr>
          <p:cNvPr id="2" name="Picture 1" descr="1sig_I06_dwarf_0-20_SF_t3_Z12logOH_logNO.eps"/>
          <p:cNvPicPr>
            <a:picLocks noChangeAspect="1"/>
          </p:cNvPicPr>
          <p:nvPr/>
        </p:nvPicPr>
        <p:blipFill rotWithShape="1">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2540"/>
          <a:stretch/>
        </p:blipFill>
        <p:spPr>
          <a:xfrm>
            <a:off x="1068154" y="2270116"/>
            <a:ext cx="6535228"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itle 3"/>
          <p:cNvSpPr>
            <a:spLocks noGrp="1"/>
          </p:cNvSpPr>
          <p:nvPr>
            <p:ph type="title"/>
          </p:nvPr>
        </p:nvSpPr>
        <p:spPr/>
        <p:txBody>
          <a:bodyPr/>
          <a:lstStyle/>
          <a:p>
            <a:r>
              <a:rPr lang="en-US" dirty="0" smtClean="0"/>
              <a:t>O/H – N/O relationship</a:t>
            </a:r>
            <a:endParaRPr lang="en-US" dirty="0"/>
          </a:p>
        </p:txBody>
      </p:sp>
      <p:sp>
        <p:nvSpPr>
          <p:cNvPr id="6" name="Text Placeholder 5"/>
          <p:cNvSpPr>
            <a:spLocks noGrp="1"/>
          </p:cNvSpPr>
          <p:nvPr>
            <p:ph type="body" sz="half" idx="2"/>
          </p:nvPr>
        </p:nvSpPr>
        <p:spPr/>
        <p:txBody>
          <a:bodyPr/>
          <a:lstStyle/>
          <a:p>
            <a:r>
              <a:rPr lang="en-US" dirty="0" smtClean="0"/>
              <a:t>We find an inverse relationship between N/O and O/H instead of a constant N/O “plateau” as predicted for primary N production.</a:t>
            </a:r>
            <a:endParaRPr lang="en-US" dirty="0"/>
          </a:p>
        </p:txBody>
      </p:sp>
      <p:sp>
        <p:nvSpPr>
          <p:cNvPr id="5" name="TextBox 4"/>
          <p:cNvSpPr txBox="1"/>
          <p:nvPr/>
        </p:nvSpPr>
        <p:spPr>
          <a:xfrm>
            <a:off x="4349194" y="7299316"/>
            <a:ext cx="3352800" cy="279050"/>
          </a:xfrm>
          <a:prstGeom prst="rect">
            <a:avLst/>
          </a:prstGeom>
          <a:noFill/>
        </p:spPr>
        <p:txBody>
          <a:bodyPr wrap="square" lIns="101882" tIns="50941" rIns="101882" bIns="50941" rtlCol="0">
            <a:spAutoFit/>
          </a:bodyPr>
          <a:lstStyle/>
          <a:p>
            <a:pPr algn="r"/>
            <a:r>
              <a:rPr lang="en-US" sz="1100" i="1" dirty="0" smtClean="0"/>
              <a:t>Douglass &amp; </a:t>
            </a:r>
            <a:r>
              <a:rPr lang="en-US" sz="1100" i="1" dirty="0" err="1" smtClean="0"/>
              <a:t>Vogeley</a:t>
            </a:r>
            <a:r>
              <a:rPr lang="en-US" sz="1100" i="1" dirty="0" smtClean="0"/>
              <a:t> (2017b)</a:t>
            </a:r>
            <a:endParaRPr lang="en-US" sz="1100" i="1"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132917084"/>
      </p:ext>
    </p:ext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cosmic web</a:t>
            </a:r>
            <a:endParaRPr lang="en-US" dirty="0"/>
          </a:p>
        </p:txBody>
      </p:sp>
      <p:pic>
        <p:nvPicPr>
          <p:cNvPr id="5" name="Picture Placeholder 4" descr="sdss_pie2.jpeg"/>
          <p:cNvPicPr>
            <a:picLocks noGrp="1" noChangeAspect="1"/>
          </p:cNvPicPr>
          <p:nvPr>
            <p:ph idx="1"/>
          </p:nvPr>
        </p:nvPicPr>
        <p:blipFill>
          <a:blip r:embed="rId3"/>
          <a:srcRect l="34" r="178"/>
          <a:stretch>
            <a:fillRect/>
          </a:stretch>
        </p:blipFill>
        <p:spPr>
          <a:xfrm>
            <a:off x="1826747" y="2203873"/>
            <a:ext cx="4942916" cy="51267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Content Placeholder 2"/>
          <p:cNvSpPr>
            <a:spLocks noGrp="1"/>
          </p:cNvSpPr>
          <p:nvPr>
            <p:ph type="body" sz="half" idx="2"/>
          </p:nvPr>
        </p:nvSpPr>
        <p:spPr/>
        <p:txBody>
          <a:bodyPr/>
          <a:lstStyle/>
          <a:p>
            <a:r>
              <a:rPr lang="en-US" dirty="0" smtClean="0"/>
              <a:t>The large-scale structure of our universe is a non-uniform, sponge-like distribution of galaxies.</a:t>
            </a:r>
            <a:endParaRPr lang="en-US" dirty="0"/>
          </a:p>
        </p:txBody>
      </p:sp>
      <p:sp>
        <p:nvSpPr>
          <p:cNvPr id="7" name="TextBox 6"/>
          <p:cNvSpPr txBox="1"/>
          <p:nvPr/>
        </p:nvSpPr>
        <p:spPr>
          <a:xfrm>
            <a:off x="2169473" y="7330587"/>
            <a:ext cx="4600190" cy="272154"/>
          </a:xfrm>
          <a:prstGeom prst="rect">
            <a:avLst/>
          </a:prstGeom>
          <a:noFill/>
        </p:spPr>
        <p:txBody>
          <a:bodyPr wrap="square" lIns="101882" tIns="50941" rIns="101882" bIns="50941" rtlCol="0">
            <a:spAutoFit/>
          </a:bodyPr>
          <a:lstStyle/>
          <a:p>
            <a:pPr algn="r"/>
            <a:r>
              <a:rPr lang="en-US" sz="1100" i="1" dirty="0"/>
              <a:t>SDSS galaxy map – www.sdss.org</a:t>
            </a: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O/H – N/H relationship</a:t>
            </a:r>
            <a:endParaRPr lang="en-US" dirty="0"/>
          </a:p>
        </p:txBody>
      </p:sp>
      <p:sp>
        <p:nvSpPr>
          <p:cNvPr id="4" name="Text Placeholder 3"/>
          <p:cNvSpPr>
            <a:spLocks noGrp="1"/>
          </p:cNvSpPr>
          <p:nvPr>
            <p:ph type="body" sz="half" idx="2"/>
          </p:nvPr>
        </p:nvSpPr>
        <p:spPr/>
        <p:txBody>
          <a:bodyPr/>
          <a:lstStyle/>
          <a:p>
            <a:r>
              <a:rPr lang="en-US" dirty="0" smtClean="0"/>
              <a:t>Primary N production </a:t>
            </a:r>
            <a:r>
              <a:rPr lang="en-US" dirty="0" smtClean="0">
                <a:sym typeface="Wingdings"/>
              </a:rPr>
              <a:t> slope of 1 between O/H and N/H</a:t>
            </a:r>
          </a:p>
          <a:p>
            <a:pPr>
              <a:spcBef>
                <a:spcPts val="500"/>
              </a:spcBef>
            </a:pPr>
            <a:r>
              <a:rPr lang="en-US" dirty="0" smtClean="0">
                <a:sym typeface="Wingdings"/>
              </a:rPr>
              <a:t>Secondary N production  slope greater than 1</a:t>
            </a:r>
            <a:endParaRPr lang="en-US" dirty="0"/>
          </a:p>
        </p:txBody>
      </p:sp>
      <p:pic>
        <p:nvPicPr>
          <p:cNvPr id="5" name="Picture 4" descr="1sig_I06_dwarf_0-20_SF_t3_Z12logOH_N12logNH.eps"/>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998830" y="2269420"/>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4351630" y="7298620"/>
            <a:ext cx="3352800" cy="279050"/>
          </a:xfrm>
          <a:prstGeom prst="rect">
            <a:avLst/>
          </a:prstGeom>
          <a:noFill/>
        </p:spPr>
        <p:txBody>
          <a:bodyPr wrap="square" lIns="101882" tIns="50941" rIns="101882" bIns="50941" rtlCol="0">
            <a:spAutoFit/>
          </a:bodyPr>
          <a:lstStyle/>
          <a:p>
            <a:pPr algn="r"/>
            <a:r>
              <a:rPr lang="en-US" sz="1100" i="1" dirty="0" smtClean="0"/>
              <a:t>Douglass &amp; </a:t>
            </a:r>
            <a:r>
              <a:rPr lang="en-US" sz="1100" i="1" dirty="0" err="1" smtClean="0"/>
              <a:t>Vogeley</a:t>
            </a:r>
            <a:r>
              <a:rPr lang="en-US" sz="1100" i="1" dirty="0" smtClean="0"/>
              <a:t> (2017b)</a:t>
            </a:r>
            <a:endParaRPr lang="en-US" sz="1100" i="1"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801263729"/>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pic>
        <p:nvPicPr>
          <p:cNvPr id="3" name="Picture 2" descr="MNO_1sig_I06_dwarf_0-20_SF_t3.eps"/>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998830" y="2269420"/>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itle 3"/>
          <p:cNvSpPr>
            <a:spLocks noGrp="1"/>
          </p:cNvSpPr>
          <p:nvPr>
            <p:ph type="title"/>
          </p:nvPr>
        </p:nvSpPr>
        <p:spPr/>
        <p:txBody>
          <a:bodyPr>
            <a:normAutofit fontScale="90000"/>
          </a:bodyPr>
          <a:lstStyle/>
          <a:p>
            <a:r>
              <a:rPr lang="en-US" dirty="0" smtClean="0"/>
              <a:t>Mass – log(N/O) relationship</a:t>
            </a:r>
            <a:endParaRPr lang="en-US" dirty="0"/>
          </a:p>
        </p:txBody>
      </p:sp>
      <p:sp>
        <p:nvSpPr>
          <p:cNvPr id="5" name="TextBox 4"/>
          <p:cNvSpPr txBox="1"/>
          <p:nvPr/>
        </p:nvSpPr>
        <p:spPr>
          <a:xfrm>
            <a:off x="4351630" y="7298620"/>
            <a:ext cx="3352800" cy="279050"/>
          </a:xfrm>
          <a:prstGeom prst="rect">
            <a:avLst/>
          </a:prstGeom>
          <a:noFill/>
        </p:spPr>
        <p:txBody>
          <a:bodyPr wrap="square" lIns="101882" tIns="50941" rIns="101882" bIns="50941" rtlCol="0">
            <a:spAutoFit/>
          </a:bodyPr>
          <a:lstStyle/>
          <a:p>
            <a:pPr algn="r"/>
            <a:r>
              <a:rPr lang="en-US" sz="1100" i="1" dirty="0" smtClean="0"/>
              <a:t>Douglass &amp; </a:t>
            </a:r>
            <a:r>
              <a:rPr lang="en-US" sz="1100" i="1" dirty="0" err="1" smtClean="0"/>
              <a:t>Vogeley</a:t>
            </a:r>
            <a:r>
              <a:rPr lang="en-US" sz="1100" i="1" dirty="0" smtClean="0"/>
              <a:t> (2017b)</a:t>
            </a:r>
            <a:endParaRPr lang="en-US" sz="1100" i="1"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511647841"/>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pic>
        <p:nvPicPr>
          <p:cNvPr id="3" name="Picture 2" descr="gr_NO_1sig_I06_dwarf_0-20_SF_t3.eps"/>
          <p:cNvPicPr>
            <a:picLocks noChangeAspect="1"/>
          </p:cNvPicPr>
          <p:nvPr/>
        </p:nvPicPr>
        <p:blipFill rotWithShape="1">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3084"/>
          <a:stretch/>
        </p:blipFill>
        <p:spPr>
          <a:xfrm>
            <a:off x="4293324" y="3322578"/>
            <a:ext cx="5364479"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ur_NO_1sig_I06_dwarf_0-20_SF_t3.eps"/>
          <p:cNvPicPr>
            <a:picLocks noChangeAspect="1"/>
          </p:cNvPicPr>
          <p:nvPr/>
        </p:nvPicPr>
        <p:blipFill rotWithShape="1">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2671"/>
          <a:stretch/>
        </p:blipFill>
        <p:spPr>
          <a:xfrm>
            <a:off x="384586" y="1636363"/>
            <a:ext cx="5387323"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lstStyle/>
          <a:p>
            <a:r>
              <a:rPr lang="en-US" dirty="0" smtClean="0"/>
              <a:t>Color – N/O relation</a:t>
            </a:r>
            <a:endParaRPr lang="en-US" dirty="0"/>
          </a:p>
        </p:txBody>
      </p:sp>
      <p:sp>
        <p:nvSpPr>
          <p:cNvPr id="5" name="TextBox 4"/>
          <p:cNvSpPr txBox="1"/>
          <p:nvPr/>
        </p:nvSpPr>
        <p:spPr>
          <a:xfrm>
            <a:off x="5779384" y="7473954"/>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2017b)</a:t>
            </a:r>
            <a:endParaRPr lang="en-US" sz="1300" i="1" dirty="0"/>
          </a:p>
        </p:txBody>
      </p:sp>
      <p:sp>
        <p:nvSpPr>
          <p:cNvPr id="6" name="TextBox 5"/>
          <p:cNvSpPr txBox="1"/>
          <p:nvPr/>
        </p:nvSpPr>
        <p:spPr>
          <a:xfrm>
            <a:off x="384587" y="5787739"/>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2017b)</a:t>
            </a:r>
            <a:endParaRPr lang="en-US" sz="1300" i="1"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263008463"/>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pic>
        <p:nvPicPr>
          <p:cNvPr id="4" name="Picture 3" descr="u-r_sSFR_dwarf_0-20_SF_t3.eps"/>
          <p:cNvPicPr>
            <a:picLocks noChangeAspect="1"/>
          </p:cNvPicPr>
          <p:nvPr/>
        </p:nvPicPr>
        <p:blipFill rotWithShape="1">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3084"/>
          <a:stretch/>
        </p:blipFill>
        <p:spPr>
          <a:xfrm>
            <a:off x="4293323" y="1612810"/>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g-r_sSFR_dwarf_0-20_SF_t3.eps"/>
          <p:cNvPicPr>
            <a:picLocks noChangeAspect="1"/>
          </p:cNvPicPr>
          <p:nvPr/>
        </p:nvPicPr>
        <p:blipFill rotWithShape="1">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3084"/>
          <a:stretch/>
        </p:blipFill>
        <p:spPr>
          <a:xfrm>
            <a:off x="384587" y="3322658"/>
            <a:ext cx="5364479"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lstStyle/>
          <a:p>
            <a:r>
              <a:rPr lang="en-US" dirty="0" smtClean="0"/>
              <a:t>Color – </a:t>
            </a:r>
            <a:r>
              <a:rPr lang="en-US" dirty="0" err="1" smtClean="0"/>
              <a:t>sSFR</a:t>
            </a:r>
            <a:r>
              <a:rPr lang="en-US" dirty="0" smtClean="0"/>
              <a:t> relation</a:t>
            </a:r>
            <a:endParaRPr lang="en-US" dirty="0"/>
          </a:p>
        </p:txBody>
      </p:sp>
      <p:sp>
        <p:nvSpPr>
          <p:cNvPr id="5" name="TextBox 4"/>
          <p:cNvSpPr txBox="1"/>
          <p:nvPr/>
        </p:nvSpPr>
        <p:spPr>
          <a:xfrm>
            <a:off x="5786858" y="5770202"/>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2017b)</a:t>
            </a:r>
            <a:endParaRPr lang="en-US" sz="1300" i="1" dirty="0"/>
          </a:p>
        </p:txBody>
      </p:sp>
      <p:sp>
        <p:nvSpPr>
          <p:cNvPr id="6" name="TextBox 5"/>
          <p:cNvSpPr txBox="1"/>
          <p:nvPr/>
        </p:nvSpPr>
        <p:spPr>
          <a:xfrm>
            <a:off x="384587" y="7473954"/>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2017b)</a:t>
            </a:r>
            <a:endParaRPr lang="en-US" sz="1300" i="1"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263008463"/>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pic>
        <p:nvPicPr>
          <p:cNvPr id="7" name="Picture 6" descr="SFR_NO_1sig_I06_dwarf_0-20_SF_t3.eps"/>
          <p:cNvPicPr>
            <a:picLocks noChangeAspect="1"/>
          </p:cNvPicPr>
          <p:nvPr/>
        </p:nvPicPr>
        <p:blipFill rotWithShape="1">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3084"/>
          <a:stretch/>
        </p:blipFill>
        <p:spPr>
          <a:xfrm>
            <a:off x="384586" y="3322578"/>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lstStyle/>
          <a:p>
            <a:r>
              <a:rPr lang="en-US" dirty="0" smtClean="0"/>
              <a:t>(s)SFR – N/O relation</a:t>
            </a:r>
            <a:endParaRPr lang="en-US" dirty="0"/>
          </a:p>
        </p:txBody>
      </p:sp>
      <p:sp>
        <p:nvSpPr>
          <p:cNvPr id="5" name="TextBox 4"/>
          <p:cNvSpPr txBox="1"/>
          <p:nvPr/>
        </p:nvSpPr>
        <p:spPr>
          <a:xfrm>
            <a:off x="5786858" y="5770202"/>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2017b)</a:t>
            </a:r>
            <a:endParaRPr lang="en-US" sz="1300" i="1" dirty="0"/>
          </a:p>
        </p:txBody>
      </p:sp>
      <p:sp>
        <p:nvSpPr>
          <p:cNvPr id="6" name="TextBox 5"/>
          <p:cNvSpPr txBox="1"/>
          <p:nvPr/>
        </p:nvSpPr>
        <p:spPr>
          <a:xfrm>
            <a:off x="384587" y="7473954"/>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2017b)</a:t>
            </a:r>
            <a:endParaRPr lang="en-US" sz="1300" i="1" dirty="0"/>
          </a:p>
        </p:txBody>
      </p:sp>
      <p:pic>
        <p:nvPicPr>
          <p:cNvPr id="8" name="Picture 7" descr="sSFR_NO_1sig_I06_dwarf_0-20_SF_t3.eps"/>
          <p:cNvPicPr>
            <a:picLocks noChangeAspect="1"/>
          </p:cNvPicPr>
          <p:nvPr/>
        </p:nvPicPr>
        <p:blipFill rotWithShape="1">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2536"/>
          <a:stretch/>
        </p:blipFill>
        <p:spPr>
          <a:xfrm>
            <a:off x="4263006" y="1618826"/>
            <a:ext cx="5394797"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73492274"/>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a:t>
            </a:r>
            <a:r>
              <a:rPr lang="en-US" baseline="30000" dirty="0" smtClean="0"/>
              <a:t>+</a:t>
            </a:r>
            <a:r>
              <a:rPr lang="en-US" dirty="0" smtClean="0"/>
              <a:t> abundance approximation</a:t>
            </a:r>
            <a:endParaRPr lang="en-US" dirty="0"/>
          </a:p>
        </p:txBody>
      </p:sp>
      <p:sp>
        <p:nvSpPr>
          <p:cNvPr id="3" name="Text Placeholder 2"/>
          <p:cNvSpPr>
            <a:spLocks noGrp="1"/>
          </p:cNvSpPr>
          <p:nvPr>
            <p:ph type="body" idx="1"/>
          </p:nvPr>
        </p:nvSpPr>
        <p:spPr/>
        <p:txBody>
          <a:bodyPr/>
          <a:lstStyle/>
          <a:p>
            <a:r>
              <a:rPr lang="en-US" dirty="0" smtClean="0"/>
              <a:t>“Large-scale environmental dependence of chemical abundances in dwarf galaxies and implications for connecting star formation and halo mass”</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921317700"/>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a:t>
            </a:r>
            <a:r>
              <a:rPr lang="en-US" baseline="30000" dirty="0" smtClean="0"/>
              <a:t>+</a:t>
            </a:r>
            <a:r>
              <a:rPr lang="en-US" dirty="0" smtClean="0"/>
              <a:t> abundance approximation</a:t>
            </a:r>
            <a:endParaRPr lang="en-US" dirty="0"/>
          </a:p>
        </p:txBody>
      </p:sp>
      <p:sp>
        <p:nvSpPr>
          <p:cNvPr id="5" name="Text Placeholder 4"/>
          <p:cNvSpPr>
            <a:spLocks noGrp="1"/>
          </p:cNvSpPr>
          <p:nvPr>
            <p:ph type="body" sz="half" idx="2"/>
          </p:nvPr>
        </p:nvSpPr>
        <p:spPr/>
        <p:txBody>
          <a:bodyPr/>
          <a:lstStyle/>
          <a:p>
            <a:r>
              <a:rPr lang="en-US" dirty="0"/>
              <a:t>Developing a substitute for the [</a:t>
            </a:r>
            <a:r>
              <a:rPr lang="en-US" dirty="0" err="1"/>
              <a:t>O</a:t>
            </a:r>
            <a:r>
              <a:rPr lang="en-US" cap="small" dirty="0" err="1"/>
              <a:t>ii</a:t>
            </a:r>
            <a:r>
              <a:rPr lang="en-US" dirty="0"/>
              <a:t>] λ3727 doublet, we can now study SDSS dwarf galaxies at redshifts z &lt; </a:t>
            </a:r>
            <a:r>
              <a:rPr lang="en-US" dirty="0" smtClean="0"/>
              <a:t>0.02</a:t>
            </a:r>
            <a:endParaRPr lang="en-US" dirty="0"/>
          </a:p>
        </p:txBody>
      </p:sp>
      <p:pic>
        <p:nvPicPr>
          <p:cNvPr id="6" name="Picture 5"/>
          <p:cNvPicPr>
            <a:picLocks noChangeAspect="1"/>
          </p:cNvPicPr>
          <p:nvPr/>
        </p:nvPicPr>
        <p:blipFill>
          <a:blip r:embed="rId3"/>
          <a:stretch>
            <a:fillRect/>
          </a:stretch>
        </p:blipFill>
        <p:spPr>
          <a:xfrm>
            <a:off x="1551848" y="2040200"/>
            <a:ext cx="5517326" cy="5486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Donut 6"/>
          <p:cNvSpPr/>
          <p:nvPr/>
        </p:nvSpPr>
        <p:spPr>
          <a:xfrm>
            <a:off x="1681293" y="2154182"/>
            <a:ext cx="5258437" cy="5258437"/>
          </a:xfrm>
          <a:prstGeom prst="donut">
            <a:avLst>
              <a:gd name="adj" fmla="val 39802"/>
            </a:avLst>
          </a:prstGeom>
          <a:solidFill>
            <a:schemeClr val="tx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Oval 7"/>
          <p:cNvSpPr/>
          <p:nvPr/>
        </p:nvSpPr>
        <p:spPr>
          <a:xfrm>
            <a:off x="3790235" y="4263124"/>
            <a:ext cx="1040553" cy="1040553"/>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a:spLocks noChangeAspect="1"/>
          </p:cNvSpPr>
          <p:nvPr/>
        </p:nvSpPr>
        <p:spPr>
          <a:xfrm>
            <a:off x="3967611" y="4440500"/>
            <a:ext cx="685800" cy="685800"/>
          </a:xfrm>
          <a:prstGeom prst="ellipse">
            <a:avLst/>
          </a:prstGeom>
          <a:solidFill>
            <a:srgbClr val="FFFF00">
              <a:alpha val="50000"/>
            </a:srgbClr>
          </a:solidFill>
          <a:ln>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745509925"/>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How is O</a:t>
            </a:r>
            <a:r>
              <a:rPr lang="en-US" baseline="30000" dirty="0" smtClean="0"/>
              <a:t>++</a:t>
            </a:r>
            <a:r>
              <a:rPr lang="en-US" dirty="0" smtClean="0"/>
              <a:t>/H related to O/H?</a:t>
            </a:r>
            <a:endParaRPr lang="en-US" dirty="0"/>
          </a:p>
        </p:txBody>
      </p:sp>
      <p:sp>
        <p:nvSpPr>
          <p:cNvPr id="12" name="Text Placeholder 11"/>
          <p:cNvSpPr>
            <a:spLocks noGrp="1"/>
          </p:cNvSpPr>
          <p:nvPr>
            <p:ph type="body" sz="half" idx="2"/>
          </p:nvPr>
        </p:nvSpPr>
        <p:spPr/>
        <p:txBody>
          <a:bodyPr/>
          <a:lstStyle/>
          <a:p>
            <a:r>
              <a:rPr lang="en-US" dirty="0" smtClean="0"/>
              <a:t>Different relationship for SF and AGN/composite galaxies</a:t>
            </a:r>
            <a:endParaRPr lang="en-US" dirty="0"/>
          </a:p>
        </p:txBody>
      </p:sp>
      <p:sp>
        <p:nvSpPr>
          <p:cNvPr id="7" name="TextBox 6"/>
          <p:cNvSpPr txBox="1"/>
          <p:nvPr/>
        </p:nvSpPr>
        <p:spPr>
          <a:xfrm>
            <a:off x="3157788" y="7236481"/>
            <a:ext cx="3878419" cy="313932"/>
          </a:xfrm>
          <a:prstGeom prst="rect">
            <a:avLst/>
          </a:prstGeom>
          <a:noFill/>
        </p:spPr>
        <p:txBody>
          <a:bodyPr wrap="square" lIns="101882" tIns="50941" rIns="101882" bIns="50941" rtlCol="0">
            <a:spAutoFit/>
          </a:bodyPr>
          <a:lstStyle/>
          <a:p>
            <a:pPr algn="r"/>
            <a:r>
              <a:rPr lang="en-US" sz="1300" i="1" dirty="0" smtClean="0"/>
              <a:t>Douglass et al. (2017)</a:t>
            </a:r>
            <a:endParaRPr lang="en-US" sz="1300" i="1" dirty="0"/>
          </a:p>
        </p:txBody>
      </p:sp>
      <p:pic>
        <p:nvPicPr>
          <p:cNvPr id="3" name="Picture 2" descr="Zlow_v_Zreal_1sig_I06_BPTclass_fits.eps"/>
          <p:cNvPicPr>
            <a:picLocks noChangeAspect="1"/>
          </p:cNvPicPr>
          <p:nvPr/>
        </p:nvPicPr>
        <p:blipFill rotWithShape="1">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l="9298" r="11099"/>
          <a:stretch/>
        </p:blipFill>
        <p:spPr>
          <a:xfrm>
            <a:off x="1698395" y="2203873"/>
            <a:ext cx="5337812"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slow"/>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xmlns:p="http://schemas.openxmlformats.org/presentationml/2006/main" xmlns:r="http://schemas.openxmlformats.org/officeDocument/2006/relationships" xmlns:a="http://schemas.openxmlformats.org/drawingml/2006/main" xmlns="" val="338150597"/>
              </p:ext>
            </p:extLst>
          </p:nvPr>
        </p:nvGraphicFramePr>
        <p:xfrm>
          <a:off x="306018" y="5725898"/>
          <a:ext cx="7971744" cy="1846749"/>
        </p:xfrm>
        <a:graphic>
          <a:graphicData uri="http://schemas.openxmlformats.org/drawingml/2006/table">
            <a:tbl>
              <a:tblPr firstRow="1" bandRow="1">
                <a:tableStyleId>{5DA37D80-6434-44D0-A028-1B22A696006F}</a:tableStyleId>
              </a:tblPr>
              <a:tblGrid>
                <a:gridCol w="1557951"/>
                <a:gridCol w="1953595"/>
                <a:gridCol w="2431547"/>
                <a:gridCol w="2028651"/>
              </a:tblGrid>
              <a:tr h="420285">
                <a:tc>
                  <a:txBody>
                    <a:bodyPr/>
                    <a:lstStyle/>
                    <a:p>
                      <a:pPr algn="ctr"/>
                      <a:endParaRPr lang="en-US" sz="2000" dirty="0"/>
                    </a:p>
                  </a:txBody>
                  <a:tcPr marL="100584" marR="100584" marT="51816" marB="51816" anchor="ctr"/>
                </a:tc>
                <a:tc>
                  <a:txBody>
                    <a:bodyPr/>
                    <a:lstStyle/>
                    <a:p>
                      <a:pPr algn="ctr"/>
                      <a:r>
                        <a:rPr lang="en-US" sz="2000" dirty="0" smtClean="0">
                          <a:solidFill>
                            <a:srgbClr val="0092D2"/>
                          </a:solidFill>
                        </a:rPr>
                        <a:t>Star-forming (dwarf)</a:t>
                      </a:r>
                      <a:endParaRPr lang="en-US" sz="2000" dirty="0">
                        <a:solidFill>
                          <a:srgbClr val="0092D2"/>
                        </a:solidFill>
                      </a:endParaRPr>
                    </a:p>
                  </a:txBody>
                  <a:tcPr marL="100584" marR="100584" marT="51816" marB="51816" anchor="ctr"/>
                </a:tc>
                <a:tc>
                  <a:txBody>
                    <a:bodyPr/>
                    <a:lstStyle/>
                    <a:p>
                      <a:pPr algn="ctr"/>
                      <a:r>
                        <a:rPr lang="en-US" sz="2000" dirty="0" smtClean="0">
                          <a:solidFill>
                            <a:srgbClr val="0092D2"/>
                          </a:solidFill>
                        </a:rPr>
                        <a:t>Star-forming</a:t>
                      </a:r>
                      <a:endParaRPr lang="en-US" sz="2000" dirty="0">
                        <a:solidFill>
                          <a:srgbClr val="0092D2"/>
                        </a:solidFill>
                      </a:endParaRPr>
                    </a:p>
                  </a:txBody>
                  <a:tcPr marL="100584" marR="100584" marT="51816" marB="51816" anchor="ctr"/>
                </a:tc>
                <a:tc>
                  <a:txBody>
                    <a:bodyPr/>
                    <a:lstStyle/>
                    <a:p>
                      <a:pPr algn="ctr"/>
                      <a:r>
                        <a:rPr lang="en-US" sz="2000" dirty="0" smtClean="0">
                          <a:solidFill>
                            <a:srgbClr val="FF00FF"/>
                          </a:solidFill>
                        </a:rPr>
                        <a:t>AGN &amp; composite</a:t>
                      </a:r>
                      <a:endParaRPr lang="en-US" sz="2000" dirty="0">
                        <a:solidFill>
                          <a:srgbClr val="FF00FF"/>
                        </a:solidFill>
                      </a:endParaRPr>
                    </a:p>
                  </a:txBody>
                  <a:tcPr marL="100584" marR="100584" marT="51816" marB="51816" anchor="ctr"/>
                </a:tc>
              </a:tr>
              <a:tr h="420285">
                <a:tc>
                  <a:txBody>
                    <a:bodyPr/>
                    <a:lstStyle/>
                    <a:p>
                      <a:r>
                        <a:rPr lang="en-US" sz="2000" dirty="0" smtClean="0">
                          <a:solidFill>
                            <a:schemeClr val="tx1">
                              <a:lumMod val="75000"/>
                              <a:lumOff val="25000"/>
                            </a:schemeClr>
                          </a:solidFill>
                        </a:rPr>
                        <a:t>Slope</a:t>
                      </a:r>
                      <a:endParaRPr lang="en-US" sz="2000" dirty="0">
                        <a:solidFill>
                          <a:schemeClr val="tx1">
                            <a:lumMod val="75000"/>
                            <a:lumOff val="25000"/>
                          </a:schemeClr>
                        </a:solidFill>
                      </a:endParaRPr>
                    </a:p>
                  </a:txBody>
                  <a:tcPr marL="100584" marR="100584" marT="51816" marB="51816"/>
                </a:tc>
                <a:tc>
                  <a:txBody>
                    <a:bodyPr/>
                    <a:lstStyle/>
                    <a:p>
                      <a:r>
                        <a:rPr lang="en-US" sz="2000" dirty="0" smtClean="0">
                          <a:solidFill>
                            <a:srgbClr val="0092D2"/>
                          </a:solidFill>
                        </a:rPr>
                        <a:t>0.84 ± 0.013</a:t>
                      </a:r>
                      <a:endParaRPr lang="en-US" sz="2000" dirty="0">
                        <a:solidFill>
                          <a:srgbClr val="0092D2"/>
                        </a:solidFill>
                      </a:endParaRPr>
                    </a:p>
                  </a:txBody>
                  <a:tcPr marL="100584" marR="100584" marT="51816" marB="51816"/>
                </a:tc>
                <a:tc>
                  <a:txBody>
                    <a:bodyPr/>
                    <a:lstStyle/>
                    <a:p>
                      <a:r>
                        <a:rPr lang="en-US" sz="2000" dirty="0" smtClean="0">
                          <a:solidFill>
                            <a:srgbClr val="0092D2"/>
                          </a:solidFill>
                        </a:rPr>
                        <a:t>0.824 ± 0.0010</a:t>
                      </a:r>
                      <a:endParaRPr lang="en-US" sz="2000" dirty="0">
                        <a:solidFill>
                          <a:srgbClr val="0092D2"/>
                        </a:solidFill>
                      </a:endParaRPr>
                    </a:p>
                  </a:txBody>
                  <a:tcPr marL="100584" marR="100584" marT="51816" marB="51816"/>
                </a:tc>
                <a:tc>
                  <a:txBody>
                    <a:bodyPr/>
                    <a:lstStyle/>
                    <a:p>
                      <a:r>
                        <a:rPr lang="en-US" sz="2000" dirty="0" smtClean="0">
                          <a:solidFill>
                            <a:srgbClr val="FF00FF"/>
                          </a:solidFill>
                        </a:rPr>
                        <a:t>0.764</a:t>
                      </a:r>
                      <a:r>
                        <a:rPr lang="en-US" sz="2000" baseline="0" dirty="0" smtClean="0">
                          <a:solidFill>
                            <a:srgbClr val="FF00FF"/>
                          </a:solidFill>
                        </a:rPr>
                        <a:t> ± 0.0035</a:t>
                      </a:r>
                      <a:endParaRPr lang="en-US" sz="2000" dirty="0">
                        <a:solidFill>
                          <a:srgbClr val="FF00FF"/>
                        </a:solidFill>
                      </a:endParaRPr>
                    </a:p>
                  </a:txBody>
                  <a:tcPr marL="100584" marR="100584" marT="51816" marB="51816"/>
                </a:tc>
              </a:tr>
              <a:tr h="420285">
                <a:tc>
                  <a:txBody>
                    <a:bodyPr/>
                    <a:lstStyle/>
                    <a:p>
                      <a:r>
                        <a:rPr lang="en-US" sz="2000" dirty="0" smtClean="0">
                          <a:solidFill>
                            <a:schemeClr val="tx1">
                              <a:lumMod val="75000"/>
                              <a:lumOff val="25000"/>
                            </a:schemeClr>
                          </a:solidFill>
                        </a:rPr>
                        <a:t>y-intercept [log(ICF)]</a:t>
                      </a:r>
                      <a:endParaRPr lang="en-US" sz="2000" dirty="0">
                        <a:solidFill>
                          <a:schemeClr val="tx1">
                            <a:lumMod val="75000"/>
                            <a:lumOff val="25000"/>
                          </a:schemeClr>
                        </a:solidFill>
                      </a:endParaRPr>
                    </a:p>
                  </a:txBody>
                  <a:tcPr marL="100584" marR="100584" marT="51816" marB="51816" anchor="ctr"/>
                </a:tc>
                <a:tc>
                  <a:txBody>
                    <a:bodyPr/>
                    <a:lstStyle/>
                    <a:p>
                      <a:r>
                        <a:rPr lang="en-US" sz="2000" dirty="0" smtClean="0">
                          <a:solidFill>
                            <a:srgbClr val="0092D2"/>
                          </a:solidFill>
                        </a:rPr>
                        <a:t>1.61 ± 0.094</a:t>
                      </a:r>
                      <a:endParaRPr lang="en-US" sz="2000" dirty="0">
                        <a:solidFill>
                          <a:srgbClr val="0092D2"/>
                        </a:solidFill>
                      </a:endParaRPr>
                    </a:p>
                  </a:txBody>
                  <a:tcPr marL="100584" marR="100584" marT="51816" marB="51816" anchor="ctr"/>
                </a:tc>
                <a:tc>
                  <a:txBody>
                    <a:bodyPr/>
                    <a:lstStyle/>
                    <a:p>
                      <a:r>
                        <a:rPr lang="en-US" sz="2000" dirty="0" smtClean="0">
                          <a:solidFill>
                            <a:srgbClr val="0092D2"/>
                          </a:solidFill>
                        </a:rPr>
                        <a:t>1.787 ± 0.0065</a:t>
                      </a:r>
                      <a:endParaRPr lang="en-US" sz="2000" dirty="0">
                        <a:solidFill>
                          <a:srgbClr val="0092D2"/>
                        </a:solidFill>
                      </a:endParaRPr>
                    </a:p>
                  </a:txBody>
                  <a:tcPr marL="100584" marR="100584" marT="51816" marB="51816" anchor="ctr"/>
                </a:tc>
                <a:tc>
                  <a:txBody>
                    <a:bodyPr/>
                    <a:lstStyle/>
                    <a:p>
                      <a:r>
                        <a:rPr lang="en-US" sz="2000" dirty="0" smtClean="0">
                          <a:solidFill>
                            <a:srgbClr val="FF00FF"/>
                          </a:solidFill>
                        </a:rPr>
                        <a:t>2.05 ± 0.023</a:t>
                      </a:r>
                      <a:endParaRPr lang="en-US" sz="2000" dirty="0">
                        <a:solidFill>
                          <a:srgbClr val="FF00FF"/>
                        </a:solidFill>
                      </a:endParaRPr>
                    </a:p>
                  </a:txBody>
                  <a:tcPr marL="100584" marR="100584" marT="51816" marB="51816" anchor="ctr"/>
                </a:tc>
              </a:tr>
            </a:tbl>
          </a:graphicData>
        </a:graphic>
      </p:graphicFrame>
      <p:sp>
        <p:nvSpPr>
          <p:cNvPr id="6" name="TextBox 5"/>
          <p:cNvSpPr txBox="1"/>
          <p:nvPr/>
        </p:nvSpPr>
        <p:spPr>
          <a:xfrm>
            <a:off x="3088934" y="5259191"/>
            <a:ext cx="3878419" cy="313932"/>
          </a:xfrm>
          <a:prstGeom prst="rect">
            <a:avLst/>
          </a:prstGeom>
          <a:noFill/>
        </p:spPr>
        <p:txBody>
          <a:bodyPr wrap="square" lIns="101882" tIns="50941" rIns="101882" bIns="50941" rtlCol="0">
            <a:spAutoFit/>
          </a:bodyPr>
          <a:lstStyle/>
          <a:p>
            <a:pPr algn="r"/>
            <a:r>
              <a:rPr lang="en-US" sz="1300" i="1" dirty="0"/>
              <a:t>Douglass </a:t>
            </a:r>
            <a:r>
              <a:rPr lang="en-US" sz="1300" i="1" dirty="0" smtClean="0"/>
              <a:t>et. al </a:t>
            </a:r>
            <a:r>
              <a:rPr lang="en-US" sz="1300" i="1" dirty="0"/>
              <a:t>(</a:t>
            </a:r>
            <a:r>
              <a:rPr lang="en-US" sz="1300" i="1" dirty="0" smtClean="0"/>
              <a:t>2017)</a:t>
            </a:r>
            <a:endParaRPr lang="en-US" sz="1300" i="1" dirty="0"/>
          </a:p>
        </p:txBody>
      </p:sp>
      <p:pic>
        <p:nvPicPr>
          <p:cNvPr id="7" name="Picture 6" descr="Zlow_v_Zreal_1sig_I06_BPTclass_fits.eps"/>
          <p:cNvPicPr>
            <a:picLocks noChangeAspect="1"/>
          </p:cNvPicPr>
          <p:nvPr/>
        </p:nvPicPr>
        <p:blipFill rotWithShape="1">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l="9298" r="11099"/>
          <a:stretch/>
        </p:blipFill>
        <p:spPr>
          <a:xfrm>
            <a:off x="1629541" y="229991"/>
            <a:ext cx="5337812"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536937237"/>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Dwarf sample increase</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xmlns:p="http://schemas.openxmlformats.org/presentationml/2006/main" xmlns:r="http://schemas.openxmlformats.org/officeDocument/2006/relationships" xmlns:a="http://schemas.openxmlformats.org/drawingml/2006/main" xmlns="" val="3742324772"/>
              </p:ext>
            </p:extLst>
          </p:nvPr>
        </p:nvGraphicFramePr>
        <p:xfrm>
          <a:off x="384175" y="2707957"/>
          <a:ext cx="7795260" cy="3672440"/>
        </p:xfrm>
        <a:graphic>
          <a:graphicData uri="http://schemas.openxmlformats.org/drawingml/2006/table">
            <a:tbl>
              <a:tblPr firstRow="1" firstCol="1" bandRow="1">
                <a:tableStyleId>{5C22544A-7EE6-4342-B048-85BDC9FD1C3A}</a:tableStyleId>
              </a:tblPr>
              <a:tblGrid>
                <a:gridCol w="2942820"/>
                <a:gridCol w="2491646"/>
                <a:gridCol w="2360794"/>
              </a:tblGrid>
              <a:tr h="1339496">
                <a:tc>
                  <a:txBody>
                    <a:bodyPr/>
                    <a:lstStyle/>
                    <a:p>
                      <a:endParaRPr lang="en-US" sz="2000" dirty="0"/>
                    </a:p>
                  </a:txBody>
                  <a:tcPr marL="100584" marR="100584" marT="51816" marB="51816" anchor="ctr"/>
                </a:tc>
                <a:tc>
                  <a:txBody>
                    <a:bodyPr/>
                    <a:lstStyle/>
                    <a:p>
                      <a:pPr algn="ctr"/>
                      <a:r>
                        <a:rPr lang="en-US" sz="2000" dirty="0" smtClean="0"/>
                        <a:t>Without approximation</a:t>
                      </a:r>
                      <a:endParaRPr lang="en-US" sz="2000" dirty="0"/>
                    </a:p>
                  </a:txBody>
                  <a:tcPr marL="100584" marR="100584" marT="51816" marB="518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With</a:t>
                      </a:r>
                      <a:r>
                        <a:rPr lang="en-US" sz="2000" baseline="0" dirty="0" smtClean="0"/>
                        <a:t> </a:t>
                      </a:r>
                    </a:p>
                    <a:p>
                      <a:pPr marL="0" marR="0" indent="0" algn="ctr" defTabSz="914400" rtl="0" eaLnBrk="1" fontAlgn="auto" latinLnBrk="0" hangingPunct="1">
                        <a:lnSpc>
                          <a:spcPct val="100000"/>
                        </a:lnSpc>
                        <a:spcBef>
                          <a:spcPts val="0"/>
                        </a:spcBef>
                        <a:spcAft>
                          <a:spcPts val="0"/>
                        </a:spcAft>
                        <a:buClrTx/>
                        <a:buSzTx/>
                        <a:buFontTx/>
                        <a:buNone/>
                        <a:tabLst/>
                        <a:defRPr/>
                      </a:pPr>
                      <a:r>
                        <a:rPr lang="en-US" sz="2000" baseline="0" dirty="0" smtClean="0"/>
                        <a:t>approximation</a:t>
                      </a:r>
                      <a:endParaRPr lang="en-US" sz="2000" dirty="0" smtClean="0"/>
                    </a:p>
                  </a:txBody>
                  <a:tcPr marL="100584" marR="100584" marT="51816" marB="51816" anchor="ctr"/>
                </a:tc>
              </a:tr>
              <a:tr h="776057">
                <a:tc>
                  <a:txBody>
                    <a:bodyPr/>
                    <a:lstStyle/>
                    <a:p>
                      <a:r>
                        <a:rPr lang="en-US" sz="2000" dirty="0" smtClean="0"/>
                        <a:t>Void dwarf galaxies</a:t>
                      </a:r>
                      <a:endParaRPr lang="en-US" sz="2000" dirty="0"/>
                    </a:p>
                  </a:txBody>
                  <a:tcPr marL="100584" marR="100584" marT="51816" marB="51816" anchor="ctr"/>
                </a:tc>
                <a:tc>
                  <a:txBody>
                    <a:bodyPr/>
                    <a:lstStyle/>
                    <a:p>
                      <a:pPr algn="ctr"/>
                      <a:r>
                        <a:rPr lang="en-US" sz="2000" dirty="0" smtClean="0"/>
                        <a:t>42</a:t>
                      </a:r>
                      <a:endParaRPr lang="en-US" sz="2000" dirty="0"/>
                    </a:p>
                  </a:txBody>
                  <a:tcPr marL="100584" marR="100584" marT="51816" marB="51816" anchor="ctr"/>
                </a:tc>
                <a:tc>
                  <a:txBody>
                    <a:bodyPr/>
                    <a:lstStyle/>
                    <a:p>
                      <a:pPr algn="ctr"/>
                      <a:r>
                        <a:rPr lang="en-US" sz="2000" dirty="0" smtClean="0"/>
                        <a:t>993</a:t>
                      </a:r>
                      <a:endParaRPr lang="en-US" sz="2000" dirty="0"/>
                    </a:p>
                  </a:txBody>
                  <a:tcPr marL="100584" marR="100584" marT="51816" marB="51816" anchor="ctr"/>
                </a:tc>
              </a:tr>
              <a:tr h="776057">
                <a:tc>
                  <a:txBody>
                    <a:bodyPr/>
                    <a:lstStyle/>
                    <a:p>
                      <a:r>
                        <a:rPr lang="en-US" sz="2000" dirty="0" smtClean="0"/>
                        <a:t>Wall dwarf galaxies</a:t>
                      </a:r>
                      <a:endParaRPr lang="en-US" sz="2000" dirty="0"/>
                    </a:p>
                  </a:txBody>
                  <a:tcPr marL="100584" marR="100584" marT="51816" marB="51816" anchor="ctr"/>
                </a:tc>
                <a:tc>
                  <a:txBody>
                    <a:bodyPr/>
                    <a:lstStyle/>
                    <a:p>
                      <a:pPr algn="ctr"/>
                      <a:r>
                        <a:rPr lang="en-US" sz="2000" dirty="0" smtClean="0"/>
                        <a:t>89</a:t>
                      </a:r>
                      <a:endParaRPr lang="en-US" sz="2000" dirty="0"/>
                    </a:p>
                  </a:txBody>
                  <a:tcPr marL="100584" marR="100584" marT="51816" marB="51816" anchor="ctr"/>
                </a:tc>
                <a:tc>
                  <a:txBody>
                    <a:bodyPr/>
                    <a:lstStyle/>
                    <a:p>
                      <a:pPr algn="ctr"/>
                      <a:r>
                        <a:rPr lang="en-US" sz="2000" dirty="0" smtClean="0"/>
                        <a:t>759</a:t>
                      </a:r>
                      <a:endParaRPr lang="en-US" sz="2000" dirty="0"/>
                    </a:p>
                  </a:txBody>
                  <a:tcPr marL="100584" marR="100584" marT="51816" marB="51816" anchor="ctr"/>
                </a:tc>
              </a:tr>
              <a:tr h="780830">
                <a:tc>
                  <a:txBody>
                    <a:bodyPr/>
                    <a:lstStyle/>
                    <a:p>
                      <a:r>
                        <a:rPr lang="en-US" sz="2000" dirty="0" smtClean="0"/>
                        <a:t>Uncertain</a:t>
                      </a:r>
                      <a:r>
                        <a:rPr lang="en-US" sz="2000" baseline="0" dirty="0" smtClean="0"/>
                        <a:t> dwarf galaxies</a:t>
                      </a:r>
                      <a:endParaRPr lang="en-US" sz="2000" dirty="0"/>
                    </a:p>
                  </a:txBody>
                  <a:tcPr marL="100584" marR="100584" marT="51816" marB="51816" anchor="ctr"/>
                </a:tc>
                <a:tc>
                  <a:txBody>
                    <a:bodyPr/>
                    <a:lstStyle/>
                    <a:p>
                      <a:pPr algn="ctr"/>
                      <a:r>
                        <a:rPr lang="en-US" sz="2000" dirty="0" smtClean="0"/>
                        <a:t>4</a:t>
                      </a:r>
                      <a:endParaRPr lang="en-US" sz="2000" dirty="0"/>
                    </a:p>
                  </a:txBody>
                  <a:tcPr marL="100584" marR="100584" marT="51816" marB="51816" anchor="ctr"/>
                </a:tc>
                <a:tc>
                  <a:txBody>
                    <a:bodyPr/>
                    <a:lstStyle/>
                    <a:p>
                      <a:pPr algn="ctr"/>
                      <a:r>
                        <a:rPr lang="en-US" sz="2000" dirty="0" smtClean="0"/>
                        <a:t>168</a:t>
                      </a:r>
                      <a:endParaRPr lang="en-US" sz="2000" dirty="0"/>
                    </a:p>
                  </a:txBody>
                  <a:tcPr marL="100584" marR="100584" marT="51816" marB="51816" anchor="ctr"/>
                </a:tc>
              </a:tr>
            </a:tbl>
          </a:graphicData>
        </a:graphic>
      </p:graphicFrame>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119271495"/>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19101" y="6097111"/>
            <a:ext cx="5226915" cy="642303"/>
          </a:xfrm>
        </p:spPr>
        <p:txBody>
          <a:bodyPr/>
          <a:lstStyle/>
          <a:p>
            <a:r>
              <a:rPr lang="en-US" dirty="0" smtClean="0"/>
              <a:t>Dark matter simulation</a:t>
            </a:r>
            <a:endParaRPr lang="en-US" dirty="0"/>
          </a:p>
        </p:txBody>
      </p:sp>
      <p:sp>
        <p:nvSpPr>
          <p:cNvPr id="4" name="Text Placeholder 3"/>
          <p:cNvSpPr>
            <a:spLocks noGrp="1"/>
          </p:cNvSpPr>
          <p:nvPr>
            <p:ph type="body" sz="half" idx="2"/>
          </p:nvPr>
        </p:nvSpPr>
        <p:spPr>
          <a:xfrm>
            <a:off x="419101" y="6739414"/>
            <a:ext cx="4706686" cy="912177"/>
          </a:xfrm>
        </p:spPr>
        <p:txBody>
          <a:bodyPr/>
          <a:lstStyle/>
          <a:p>
            <a:r>
              <a:rPr lang="en-US" dirty="0" smtClean="0"/>
              <a:t>Baryonic matter is expected to trace the dark matter structure.</a:t>
            </a:r>
            <a:endParaRPr lang="en-US" dirty="0"/>
          </a:p>
        </p:txBody>
      </p:sp>
      <p:sp>
        <p:nvSpPr>
          <p:cNvPr id="6" name="TextBox 5"/>
          <p:cNvSpPr txBox="1"/>
          <p:nvPr/>
        </p:nvSpPr>
        <p:spPr>
          <a:xfrm>
            <a:off x="5646016" y="7500246"/>
            <a:ext cx="4285977" cy="272154"/>
          </a:xfrm>
          <a:prstGeom prst="rect">
            <a:avLst/>
          </a:prstGeom>
          <a:noFill/>
        </p:spPr>
        <p:txBody>
          <a:bodyPr wrap="square" lIns="101882" tIns="50941" rIns="101882" bIns="50941" rtlCol="0">
            <a:spAutoFit/>
          </a:bodyPr>
          <a:lstStyle/>
          <a:p>
            <a:pPr algn="r"/>
            <a:r>
              <a:rPr lang="en-US" sz="1100" i="1" dirty="0" smtClean="0"/>
              <a:t>Millennium Simulation project – </a:t>
            </a:r>
            <a:r>
              <a:rPr lang="en-US" sz="1100" i="1" dirty="0" err="1" smtClean="0"/>
              <a:t>wwwmpa.mpa-garching.mpg.de</a:t>
            </a:r>
            <a:endParaRPr lang="en-US" sz="1100" i="1" dirty="0"/>
          </a:p>
        </p:txBody>
      </p:sp>
      <p:pic>
        <p:nvPicPr>
          <p:cNvPr id="7" name="Picture 6"/>
          <p:cNvPicPr>
            <a:picLocks noChangeAspect="1"/>
          </p:cNvPicPr>
          <p:nvPr/>
        </p:nvPicPr>
        <p:blipFill>
          <a:blip r:embed="rId3"/>
          <a:stretch>
            <a:fillRect/>
          </a:stretch>
        </p:blipFill>
        <p:spPr>
          <a:xfrm>
            <a:off x="121712" y="114300"/>
            <a:ext cx="36576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p:cNvSpPr txBox="1"/>
          <p:nvPr/>
        </p:nvSpPr>
        <p:spPr>
          <a:xfrm>
            <a:off x="121712" y="124212"/>
            <a:ext cx="2669999" cy="400110"/>
          </a:xfrm>
          <a:prstGeom prst="rect">
            <a:avLst/>
          </a:prstGeom>
          <a:noFill/>
        </p:spPr>
        <p:txBody>
          <a:bodyPr wrap="square" rtlCol="0">
            <a:spAutoFit/>
          </a:bodyPr>
          <a:lstStyle/>
          <a:p>
            <a:r>
              <a:rPr lang="en-US" dirty="0" smtClean="0">
                <a:solidFill>
                  <a:schemeClr val="bg1"/>
                </a:solidFill>
              </a:rPr>
              <a:t>z = 18.3 (t = 0.21 </a:t>
            </a:r>
            <a:r>
              <a:rPr lang="en-US" dirty="0" err="1" smtClean="0">
                <a:solidFill>
                  <a:schemeClr val="bg1"/>
                </a:solidFill>
              </a:rPr>
              <a:t>Gyr</a:t>
            </a:r>
            <a:r>
              <a:rPr lang="en-US" dirty="0" smtClean="0">
                <a:solidFill>
                  <a:schemeClr val="bg1"/>
                </a:solidFill>
              </a:rPr>
              <a:t>)</a:t>
            </a:r>
            <a:endParaRPr lang="en-US" dirty="0">
              <a:solidFill>
                <a:schemeClr val="bg1"/>
              </a:solidFill>
            </a:endParaRPr>
          </a:p>
        </p:txBody>
      </p:sp>
      <p:pic>
        <p:nvPicPr>
          <p:cNvPr id="9" name="Picture 8"/>
          <p:cNvPicPr>
            <a:picLocks noChangeAspect="1"/>
          </p:cNvPicPr>
          <p:nvPr/>
        </p:nvPicPr>
        <p:blipFill>
          <a:blip r:embed="rId4"/>
          <a:stretch>
            <a:fillRect/>
          </a:stretch>
        </p:blipFill>
        <p:spPr>
          <a:xfrm>
            <a:off x="2172606" y="1661882"/>
            <a:ext cx="36576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p:cNvSpPr txBox="1"/>
          <p:nvPr/>
        </p:nvSpPr>
        <p:spPr>
          <a:xfrm>
            <a:off x="2172606" y="1661882"/>
            <a:ext cx="2669999" cy="400110"/>
          </a:xfrm>
          <a:prstGeom prst="rect">
            <a:avLst/>
          </a:prstGeom>
          <a:noFill/>
        </p:spPr>
        <p:txBody>
          <a:bodyPr wrap="square" rtlCol="0">
            <a:spAutoFit/>
          </a:bodyPr>
          <a:lstStyle/>
          <a:p>
            <a:r>
              <a:rPr lang="en-US" dirty="0" smtClean="0">
                <a:solidFill>
                  <a:schemeClr val="bg1"/>
                </a:solidFill>
              </a:rPr>
              <a:t>z = 5.7 (t = 1.0 </a:t>
            </a:r>
            <a:r>
              <a:rPr lang="en-US" dirty="0" err="1" smtClean="0">
                <a:solidFill>
                  <a:schemeClr val="bg1"/>
                </a:solidFill>
              </a:rPr>
              <a:t>Gyr</a:t>
            </a:r>
            <a:r>
              <a:rPr lang="en-US" dirty="0" smtClean="0">
                <a:solidFill>
                  <a:schemeClr val="bg1"/>
                </a:solidFill>
              </a:rPr>
              <a:t>)</a:t>
            </a:r>
            <a:endParaRPr lang="en-US" dirty="0">
              <a:solidFill>
                <a:schemeClr val="bg1"/>
              </a:solidFill>
            </a:endParaRPr>
          </a:p>
        </p:txBody>
      </p:sp>
      <p:pic>
        <p:nvPicPr>
          <p:cNvPr id="11" name="Picture 10"/>
          <p:cNvPicPr>
            <a:picLocks noChangeAspect="1"/>
          </p:cNvPicPr>
          <p:nvPr/>
        </p:nvPicPr>
        <p:blipFill>
          <a:blip r:embed="rId5"/>
          <a:stretch>
            <a:fillRect/>
          </a:stretch>
        </p:blipFill>
        <p:spPr>
          <a:xfrm>
            <a:off x="4223500" y="3209464"/>
            <a:ext cx="36576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p:cNvSpPr txBox="1"/>
          <p:nvPr/>
        </p:nvSpPr>
        <p:spPr>
          <a:xfrm>
            <a:off x="4223500" y="3209464"/>
            <a:ext cx="2669999" cy="400110"/>
          </a:xfrm>
          <a:prstGeom prst="rect">
            <a:avLst/>
          </a:prstGeom>
          <a:noFill/>
        </p:spPr>
        <p:txBody>
          <a:bodyPr wrap="square" rtlCol="0">
            <a:spAutoFit/>
          </a:bodyPr>
          <a:lstStyle/>
          <a:p>
            <a:r>
              <a:rPr lang="en-US" dirty="0" smtClean="0">
                <a:solidFill>
                  <a:schemeClr val="bg1"/>
                </a:solidFill>
              </a:rPr>
              <a:t>z = 1.4 (t = 4.7 </a:t>
            </a:r>
            <a:r>
              <a:rPr lang="en-US" dirty="0" err="1" smtClean="0">
                <a:solidFill>
                  <a:schemeClr val="bg1"/>
                </a:solidFill>
              </a:rPr>
              <a:t>Gyr</a:t>
            </a:r>
            <a:r>
              <a:rPr lang="en-US" dirty="0" smtClean="0">
                <a:solidFill>
                  <a:schemeClr val="bg1"/>
                </a:solidFill>
              </a:rPr>
              <a:t>)</a:t>
            </a:r>
            <a:endParaRPr lang="en-US" dirty="0">
              <a:solidFill>
                <a:schemeClr val="bg1"/>
              </a:solidFill>
            </a:endParaRPr>
          </a:p>
        </p:txBody>
      </p:sp>
      <p:pic>
        <p:nvPicPr>
          <p:cNvPr id="13" name="Picture 12"/>
          <p:cNvPicPr>
            <a:picLocks noChangeAspect="1"/>
          </p:cNvPicPr>
          <p:nvPr/>
        </p:nvPicPr>
        <p:blipFill>
          <a:blip r:embed="rId6"/>
          <a:stretch>
            <a:fillRect/>
          </a:stretch>
        </p:blipFill>
        <p:spPr>
          <a:xfrm>
            <a:off x="6274393" y="4757046"/>
            <a:ext cx="36576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p:cNvSpPr txBox="1"/>
          <p:nvPr/>
        </p:nvSpPr>
        <p:spPr>
          <a:xfrm>
            <a:off x="6274393" y="4765087"/>
            <a:ext cx="2669999" cy="400110"/>
          </a:xfrm>
          <a:prstGeom prst="rect">
            <a:avLst/>
          </a:prstGeom>
          <a:noFill/>
        </p:spPr>
        <p:txBody>
          <a:bodyPr wrap="square" rtlCol="0">
            <a:spAutoFit/>
          </a:bodyPr>
          <a:lstStyle/>
          <a:p>
            <a:r>
              <a:rPr lang="en-US" dirty="0" smtClean="0">
                <a:solidFill>
                  <a:schemeClr val="bg1"/>
                </a:solidFill>
              </a:rPr>
              <a:t>z = 0 (t = 13.6 </a:t>
            </a:r>
            <a:r>
              <a:rPr lang="en-US" dirty="0" err="1" smtClean="0">
                <a:solidFill>
                  <a:schemeClr val="bg1"/>
                </a:solidFill>
              </a:rPr>
              <a:t>Gyr</a:t>
            </a:r>
            <a:r>
              <a:rPr lang="en-US" dirty="0" smtClean="0">
                <a:solidFill>
                  <a:schemeClr val="bg1"/>
                </a:solidFill>
              </a:rPr>
              <a:t>)</a:t>
            </a:r>
            <a:endParaRPr lang="en-US" dirty="0">
              <a:solidFill>
                <a:schemeClr val="bg1"/>
              </a:solidFill>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7811611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296385" y="1860407"/>
            <a:ext cx="6789420" cy="55961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Autofit/>
          </a:bodyPr>
          <a:lstStyle/>
          <a:p>
            <a:r>
              <a:rPr lang="en-US" sz="4500" dirty="0"/>
              <a:t>Sample dwarf galaxy</a:t>
            </a:r>
          </a:p>
        </p:txBody>
      </p:sp>
      <p:sp useBgFill="1">
        <p:nvSpPr>
          <p:cNvPr id="12" name="TextBox 11"/>
          <p:cNvSpPr txBox="1"/>
          <p:nvPr/>
        </p:nvSpPr>
        <p:spPr>
          <a:xfrm>
            <a:off x="7337266" y="5470641"/>
            <a:ext cx="2081747" cy="2127762"/>
          </a:xfrm>
          <a:prstGeom prst="rect">
            <a:avLst/>
          </a:prstGeom>
        </p:spPr>
        <p:txBody>
          <a:bodyPr wrap="square" lIns="101882" tIns="50941" rIns="101882" bIns="50941" rtlCol="0">
            <a:spAutoFit/>
          </a:bodyPr>
          <a:lstStyle/>
          <a:p>
            <a:pPr algn="ctr"/>
            <a:r>
              <a:rPr lang="en-US" sz="1800" b="1" dirty="0"/>
              <a:t>12 + log(O/H) = </a:t>
            </a:r>
            <a:r>
              <a:rPr lang="en-US" sz="1800" b="1" dirty="0" smtClean="0"/>
              <a:t>8.35 </a:t>
            </a:r>
            <a:r>
              <a:rPr lang="en-US" sz="1800" b="1" dirty="0"/>
              <a:t>± </a:t>
            </a:r>
            <a:r>
              <a:rPr lang="en-US" sz="1800" b="1" dirty="0" smtClean="0"/>
              <a:t>0.159</a:t>
            </a:r>
            <a:endParaRPr lang="en-US" sz="1800" b="1" dirty="0"/>
          </a:p>
          <a:p>
            <a:pPr algn="ctr"/>
            <a:endParaRPr lang="en-US" sz="1100" b="1" dirty="0"/>
          </a:p>
          <a:p>
            <a:pPr algn="ctr"/>
            <a:r>
              <a:rPr lang="en-US" sz="1800" b="1" dirty="0"/>
              <a:t>12 + log(N/H) = </a:t>
            </a:r>
            <a:r>
              <a:rPr lang="en-US" sz="1800" b="1" dirty="0" smtClean="0"/>
              <a:t>7.05 </a:t>
            </a:r>
            <a:r>
              <a:rPr lang="en-US" sz="1800" b="1" dirty="0"/>
              <a:t>± </a:t>
            </a:r>
            <a:r>
              <a:rPr lang="en-US" sz="1800" b="1" dirty="0" smtClean="0"/>
              <a:t>0.118</a:t>
            </a:r>
            <a:endParaRPr lang="en-US" sz="1800" b="1" dirty="0"/>
          </a:p>
          <a:p>
            <a:pPr algn="ctr"/>
            <a:endParaRPr lang="en-US" sz="1100" b="1" dirty="0"/>
          </a:p>
          <a:p>
            <a:pPr algn="ctr"/>
            <a:r>
              <a:rPr lang="en-US" sz="1800" b="1" dirty="0"/>
              <a:t>log(N/O) = </a:t>
            </a:r>
          </a:p>
          <a:p>
            <a:pPr algn="ctr"/>
            <a:r>
              <a:rPr lang="en-US" sz="1800" b="1" dirty="0"/>
              <a:t>-</a:t>
            </a:r>
            <a:r>
              <a:rPr lang="en-US" sz="1800" b="1" dirty="0" smtClean="0"/>
              <a:t>1.31 </a:t>
            </a:r>
            <a:r>
              <a:rPr lang="en-US" sz="1800" b="1" dirty="0"/>
              <a:t>± </a:t>
            </a:r>
            <a:r>
              <a:rPr lang="en-US" sz="1800" b="1" dirty="0" smtClean="0"/>
              <a:t>0.198</a:t>
            </a:r>
            <a:endParaRPr lang="en-US" sz="1800" b="1" dirty="0"/>
          </a:p>
        </p:txBody>
      </p:sp>
      <p:pic>
        <p:nvPicPr>
          <p:cNvPr id="8" name="Picture 7"/>
          <p:cNvPicPr>
            <a:picLocks noChangeAspect="1"/>
          </p:cNvPicPr>
          <p:nvPr/>
        </p:nvPicPr>
        <p:blipFill>
          <a:blip r:embed="rId4"/>
          <a:stretch>
            <a:fillRect/>
          </a:stretch>
        </p:blipFill>
        <p:spPr>
          <a:xfrm>
            <a:off x="6718181" y="2137750"/>
            <a:ext cx="3017520" cy="3108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2485616" y="7441437"/>
            <a:ext cx="4600190" cy="313932"/>
          </a:xfrm>
          <a:prstGeom prst="rect">
            <a:avLst/>
          </a:prstGeom>
          <a:noFill/>
        </p:spPr>
        <p:txBody>
          <a:bodyPr wrap="square" lIns="101882" tIns="50941" rIns="101882" bIns="50941" rtlCol="0">
            <a:spAutoFit/>
          </a:bodyPr>
          <a:lstStyle/>
          <a:p>
            <a:pPr algn="r"/>
            <a:r>
              <a:rPr lang="en-US" sz="1300" i="1" dirty="0"/>
              <a:t>SDSS DR7 galaxy spectrum – www.sdss.org</a:t>
            </a:r>
          </a:p>
        </p:txBody>
      </p:sp>
      <p:sp>
        <p:nvSpPr>
          <p:cNvPr id="7" name="TextBox 6"/>
          <p:cNvSpPr txBox="1"/>
          <p:nvPr/>
        </p:nvSpPr>
        <p:spPr>
          <a:xfrm>
            <a:off x="6718181" y="5246711"/>
            <a:ext cx="3017520" cy="313932"/>
          </a:xfrm>
          <a:prstGeom prst="rect">
            <a:avLst/>
          </a:prstGeom>
          <a:noFill/>
        </p:spPr>
        <p:txBody>
          <a:bodyPr wrap="square" lIns="101882" tIns="50941" rIns="101882" bIns="50941" rtlCol="0">
            <a:spAutoFit/>
          </a:bodyPr>
          <a:lstStyle/>
          <a:p>
            <a:pPr algn="r"/>
            <a:r>
              <a:rPr lang="en-US" sz="1300" i="1" dirty="0" err="1"/>
              <a:t>www.sdss.org</a:t>
            </a:r>
            <a:endParaRPr lang="en-US" sz="1300" i="1"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 name="Picture 6" descr="MZ_1sig_I06relations_dwarf_SF_t3_dust_NSA_python.eps"/>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914320" y="1993875"/>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itle 3"/>
          <p:cNvSpPr>
            <a:spLocks noGrp="1"/>
          </p:cNvSpPr>
          <p:nvPr>
            <p:ph type="title"/>
          </p:nvPr>
        </p:nvSpPr>
        <p:spPr>
          <a:xfrm>
            <a:off x="384587" y="594360"/>
            <a:ext cx="8782864" cy="829416"/>
          </a:xfrm>
        </p:spPr>
        <p:txBody>
          <a:bodyPr>
            <a:normAutofit fontScale="90000"/>
          </a:bodyPr>
          <a:lstStyle/>
          <a:p>
            <a:r>
              <a:rPr lang="en-US" dirty="0" smtClean="0"/>
              <a:t>Mass – Metallicity relationship</a:t>
            </a:r>
            <a:endParaRPr lang="en-US" dirty="0"/>
          </a:p>
        </p:txBody>
      </p:sp>
      <p:sp>
        <p:nvSpPr>
          <p:cNvPr id="5" name="TextBox 4"/>
          <p:cNvSpPr txBox="1"/>
          <p:nvPr/>
        </p:nvSpPr>
        <p:spPr>
          <a:xfrm>
            <a:off x="4267120" y="7023075"/>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923207450"/>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1sig_dwarf_SF_t3_12logOHrelations_dust_CDF.eps"/>
          <p:cNvPicPr>
            <a:picLocks noChangeAspect="1"/>
          </p:cNvPicPr>
          <p:nvPr/>
        </p:nvPicPr>
        <p:blipFill rotWithShape="1">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2941"/>
          <a:stretch/>
        </p:blipFill>
        <p:spPr>
          <a:xfrm>
            <a:off x="3423046" y="3767233"/>
            <a:ext cx="4733365"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dwarf_SF_t3_12logOHrelations_dust_hist.eps"/>
          <p:cNvPicPr>
            <a:picLocks noChangeAspect="1"/>
          </p:cNvPicPr>
          <p:nvPr/>
        </p:nvPicPr>
        <p:blipFill rotWithShape="1">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2941"/>
          <a:stretch/>
        </p:blipFill>
        <p:spPr>
          <a:xfrm>
            <a:off x="384586" y="2560321"/>
            <a:ext cx="4733366"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594360"/>
            <a:ext cx="8065935" cy="829416"/>
          </a:xfrm>
        </p:spPr>
        <p:txBody>
          <a:bodyPr>
            <a:normAutofit fontScale="90000"/>
          </a:bodyPr>
          <a:lstStyle/>
          <a:p>
            <a:r>
              <a:rPr lang="en-US" sz="3800" dirty="0" smtClean="0"/>
              <a:t>Large-scale environmental dependence of gas-phase oxygen (O/H)</a:t>
            </a:r>
            <a:endParaRPr lang="en-US" sz="3800" dirty="0"/>
          </a:p>
        </p:txBody>
      </p:sp>
      <p:sp>
        <p:nvSpPr>
          <p:cNvPr id="5" name="TextBox 4"/>
          <p:cNvSpPr txBox="1"/>
          <p:nvPr/>
        </p:nvSpPr>
        <p:spPr>
          <a:xfrm>
            <a:off x="384587" y="6217921"/>
            <a:ext cx="3878419" cy="272154"/>
          </a:xfrm>
          <a:prstGeom prst="rect">
            <a:avLst/>
          </a:prstGeom>
          <a:noFill/>
        </p:spPr>
        <p:txBody>
          <a:bodyPr wrap="square" lIns="101882" tIns="50941" rIns="101882" bIns="50941" rtlCol="0">
            <a:spAutoFit/>
          </a:bodyPr>
          <a:lstStyle/>
          <a:p>
            <a:r>
              <a:rPr lang="en-US" sz="1100" i="1" dirty="0"/>
              <a:t>Douglass </a:t>
            </a:r>
            <a:r>
              <a:rPr lang="en-US" sz="1100" i="1" dirty="0" smtClean="0"/>
              <a:t>et al. (2017)</a:t>
            </a:r>
            <a:endParaRPr lang="en-US" sz="1100" i="1" dirty="0"/>
          </a:p>
        </p:txBody>
      </p:sp>
      <p:sp>
        <p:nvSpPr>
          <p:cNvPr id="6" name="TextBox 5"/>
          <p:cNvSpPr txBox="1"/>
          <p:nvPr/>
        </p:nvSpPr>
        <p:spPr>
          <a:xfrm>
            <a:off x="4277992" y="7424833"/>
            <a:ext cx="3878419" cy="272154"/>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graphicFrame>
        <p:nvGraphicFramePr>
          <p:cNvPr id="9" name="Table 8"/>
          <p:cNvGraphicFramePr>
            <a:graphicFrameLocks noGrp="1"/>
          </p:cNvGraphicFramePr>
          <p:nvPr>
            <p:extLst>
              <p:ext uri="{D42A27DB-BD31-4B8C-83A1-F6EECF244321}">
                <p14:modId xmlns:p14="http://schemas.microsoft.com/office/powerpoint/2010/main" xmlns:p="http://schemas.openxmlformats.org/presentationml/2006/main" xmlns:r="http://schemas.openxmlformats.org/officeDocument/2006/relationships" xmlns:a="http://schemas.openxmlformats.org/drawingml/2006/main" xmlns="" val="3626881322"/>
              </p:ext>
            </p:extLst>
          </p:nvPr>
        </p:nvGraphicFramePr>
        <p:xfrm>
          <a:off x="5332527" y="1703560"/>
          <a:ext cx="4359211" cy="1854200"/>
        </p:xfrm>
        <a:graphic>
          <a:graphicData uri="http://schemas.openxmlformats.org/drawingml/2006/table">
            <a:tbl>
              <a:tblPr firstRow="1" bandRow="1">
                <a:tableStyleId>{21E4AEA4-8DFA-4A89-87EB-49C32662AFE0}</a:tableStyleId>
              </a:tblPr>
              <a:tblGrid>
                <a:gridCol w="1981202"/>
                <a:gridCol w="2378009"/>
              </a:tblGrid>
              <a:tr h="370840">
                <a:tc>
                  <a:txBody>
                    <a:bodyPr/>
                    <a:lstStyle/>
                    <a:p>
                      <a:r>
                        <a:rPr lang="en-US" sz="1800" baseline="0" dirty="0" err="1" smtClean="0"/>
                        <a:t>M</a:t>
                      </a:r>
                      <a:r>
                        <a:rPr lang="en-US" sz="1800" baseline="-25000" dirty="0" err="1" smtClean="0"/>
                        <a:t>r</a:t>
                      </a:r>
                      <a:r>
                        <a:rPr lang="en-US" sz="1800" baseline="0" dirty="0" smtClean="0"/>
                        <a:t> range</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Average</a:t>
                      </a:r>
                      <a:r>
                        <a:rPr lang="en-US" sz="1800" baseline="0" dirty="0" smtClean="0"/>
                        <a:t> shift</a:t>
                      </a:r>
                      <a:endParaRPr lang="en-US" sz="1800" dirty="0" smtClean="0">
                        <a:latin typeface="+mn-lt"/>
                      </a:endParaRPr>
                    </a:p>
                  </a:txBody>
                  <a:tcPr/>
                </a:tc>
              </a:tr>
              <a:tr h="370840">
                <a:tc>
                  <a:txBody>
                    <a:bodyPr/>
                    <a:lstStyle/>
                    <a:p>
                      <a:r>
                        <a:rPr lang="en-US" sz="1800" b="1" dirty="0" smtClean="0"/>
                        <a:t>Dwarf galaxies</a:t>
                      </a:r>
                      <a:endParaRPr lang="en-US" sz="1800" b="1" dirty="0">
                        <a:latin typeface="+mn-lt"/>
                      </a:endParaRPr>
                    </a:p>
                  </a:txBody>
                  <a:tcPr/>
                </a:tc>
                <a:tc>
                  <a:txBody>
                    <a:bodyPr/>
                    <a:lstStyle/>
                    <a:p>
                      <a:r>
                        <a:rPr lang="en-US" sz="1800" b="1" dirty="0" smtClean="0"/>
                        <a:t>-0.03±0.012 (7%)</a:t>
                      </a:r>
                      <a:endParaRPr lang="en-US" sz="1800" b="1" dirty="0">
                        <a:latin typeface="+mn-lt"/>
                      </a:endParaRPr>
                    </a:p>
                  </a:txBody>
                  <a:tcPr/>
                </a:tc>
              </a:tr>
              <a:tr h="370840">
                <a:tc>
                  <a:txBody>
                    <a:bodyPr/>
                    <a:lstStyle/>
                    <a:p>
                      <a:r>
                        <a:rPr lang="en-US" sz="1800" dirty="0" smtClean="0"/>
                        <a:t>-17 &gt; </a:t>
                      </a:r>
                      <a:r>
                        <a:rPr lang="en-US" sz="1800" dirty="0" err="1" smtClean="0"/>
                        <a:t>M</a:t>
                      </a:r>
                      <a:r>
                        <a:rPr lang="en-US" sz="1800" baseline="-25000" dirty="0" err="1" smtClean="0"/>
                        <a:t>r</a:t>
                      </a:r>
                      <a:r>
                        <a:rPr lang="en-US" sz="1800" dirty="0" smtClean="0"/>
                        <a:t> &gt; -18</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-0.02±0.015 (5%)</a:t>
                      </a:r>
                      <a:endParaRPr lang="en-US" sz="1800" dirty="0" smtClean="0">
                        <a:latin typeface="+mn-lt"/>
                      </a:endParaRPr>
                    </a:p>
                  </a:txBody>
                  <a:tcPr/>
                </a:tc>
              </a:tr>
              <a:tr h="370840">
                <a:tc>
                  <a:txBody>
                    <a:bodyPr/>
                    <a:lstStyle/>
                    <a:p>
                      <a:r>
                        <a:rPr lang="en-US" sz="1800" dirty="0" smtClean="0"/>
                        <a:t>-18 &gt;</a:t>
                      </a:r>
                      <a:r>
                        <a:rPr lang="en-US" sz="1800" baseline="0" dirty="0" smtClean="0"/>
                        <a:t> </a:t>
                      </a:r>
                      <a:r>
                        <a:rPr lang="en-US" sz="1800" baseline="0" dirty="0" err="1" smtClean="0"/>
                        <a:t>M</a:t>
                      </a:r>
                      <a:r>
                        <a:rPr lang="en-US" sz="1800" baseline="-25000" dirty="0" err="1" smtClean="0"/>
                        <a:t>r</a:t>
                      </a:r>
                      <a:r>
                        <a:rPr lang="en-US" sz="1800" baseline="0" dirty="0" smtClean="0"/>
                        <a:t> &gt; -19</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-0.00±0.014 (0%)</a:t>
                      </a:r>
                      <a:endParaRPr lang="en-US" sz="1800" dirty="0" smtClean="0">
                        <a:latin typeface="+mn-lt"/>
                      </a:endParaRPr>
                    </a:p>
                  </a:txBody>
                  <a:tcPr/>
                </a:tc>
              </a:tr>
              <a:tr h="370840">
                <a:tc>
                  <a:txBody>
                    <a:bodyPr/>
                    <a:lstStyle/>
                    <a:p>
                      <a:r>
                        <a:rPr lang="en-US" sz="1800" dirty="0" smtClean="0"/>
                        <a:t>-19 &gt; </a:t>
                      </a:r>
                      <a:r>
                        <a:rPr lang="en-US" sz="1800" dirty="0" err="1" smtClean="0"/>
                        <a:t>M</a:t>
                      </a:r>
                      <a:r>
                        <a:rPr lang="en-US" sz="1800" baseline="-25000" dirty="0" err="1" smtClean="0"/>
                        <a:t>r</a:t>
                      </a:r>
                      <a:r>
                        <a:rPr lang="en-US" sz="1800" dirty="0" smtClean="0"/>
                        <a:t> &gt; -20</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-0.04±0.016 (10%)</a:t>
                      </a:r>
                      <a:endParaRPr lang="en-US" sz="1800" dirty="0" smtClean="0">
                        <a:latin typeface="+mn-lt"/>
                      </a:endParaRPr>
                    </a:p>
                  </a:txBody>
                  <a:tcPr/>
                </a:tc>
              </a:tr>
            </a:tbl>
          </a:graphicData>
        </a:graphic>
      </p:graphicFrame>
      <p:sp>
        <p:nvSpPr>
          <p:cNvPr id="11" name="TextBox 10"/>
          <p:cNvSpPr txBox="1"/>
          <p:nvPr/>
        </p:nvSpPr>
        <p:spPr>
          <a:xfrm>
            <a:off x="1791149" y="2384689"/>
            <a:ext cx="1920240" cy="400110"/>
          </a:xfrm>
          <a:prstGeom prst="rect">
            <a:avLst/>
          </a:prstGeom>
          <a:ln w="12700" cmpd="sng"/>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Dwarf galaxies</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1593155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pic>
        <p:nvPicPr>
          <p:cNvPr id="10" name="Picture 9" descr="1sig_16-17_SF_t3_12logOHrelations_dust_hist.eps"/>
          <p:cNvPicPr>
            <a:picLocks noChangeAspect="1"/>
          </p:cNvPicPr>
          <p:nvPr/>
        </p:nvPicPr>
        <p:blipFill rotWithShape="1">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l="-1" r="3074"/>
          <a:stretch/>
        </p:blipFill>
        <p:spPr>
          <a:xfrm>
            <a:off x="4677664" y="4688607"/>
            <a:ext cx="3356085"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5-16_SF_t3_12logOHrelations_dust_hist.eps"/>
          <p:cNvPicPr>
            <a:picLocks noChangeAspect="1"/>
          </p:cNvPicPr>
          <p:nvPr/>
        </p:nvPicPr>
        <p:blipFill rotWithShape="1">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2996"/>
          <a:stretch/>
        </p:blipFill>
        <p:spPr>
          <a:xfrm>
            <a:off x="378599" y="4682512"/>
            <a:ext cx="3358786"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4-15_SF_t3_12logOHrelations_dust_hist.eps"/>
          <p:cNvPicPr>
            <a:picLocks noChangeAspect="1"/>
          </p:cNvPicPr>
          <p:nvPr/>
        </p:nvPicPr>
        <p:blipFill rotWithShape="1">
          <a:blip r:embed="rId5">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l="-1" r="3074"/>
          <a:stretch/>
        </p:blipFill>
        <p:spPr>
          <a:xfrm>
            <a:off x="4677664" y="1409265"/>
            <a:ext cx="3356085"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1sig_0-14_SF_t3_12logOHrelations_dust_hist.eps"/>
          <p:cNvPicPr>
            <a:picLocks noChangeAspect="1"/>
          </p:cNvPicPr>
          <p:nvPr/>
        </p:nvPicPr>
        <p:blipFill rotWithShape="1">
          <a:blip r:embed="rId6">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2996"/>
          <a:stretch/>
        </p:blipFill>
        <p:spPr>
          <a:xfrm>
            <a:off x="378599" y="1427355"/>
            <a:ext cx="3358786"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812168" cy="829416"/>
          </a:xfrm>
        </p:spPr>
        <p:txBody>
          <a:bodyPr>
            <a:noAutofit/>
          </a:bodyPr>
          <a:lstStyle/>
          <a:p>
            <a:pPr algn="l"/>
            <a:r>
              <a:rPr lang="en-US" sz="3600" dirty="0"/>
              <a:t>Metallicity dependence for dwarf galaxies</a:t>
            </a:r>
          </a:p>
        </p:txBody>
      </p:sp>
      <p:sp>
        <p:nvSpPr>
          <p:cNvPr id="5" name="TextBox 4"/>
          <p:cNvSpPr txBox="1"/>
          <p:nvPr/>
        </p:nvSpPr>
        <p:spPr>
          <a:xfrm>
            <a:off x="1504280" y="1218067"/>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-14</a:t>
            </a:r>
          </a:p>
        </p:txBody>
      </p:sp>
      <p:sp>
        <p:nvSpPr>
          <p:cNvPr id="7" name="TextBox 6"/>
          <p:cNvSpPr txBox="1"/>
          <p:nvPr/>
        </p:nvSpPr>
        <p:spPr>
          <a:xfrm>
            <a:off x="5458410" y="1206073"/>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-14 &gt; </a:t>
            </a:r>
            <a:r>
              <a:rPr lang="en-US" dirty="0" err="1" smtClean="0"/>
              <a:t>M</a:t>
            </a:r>
            <a:r>
              <a:rPr lang="en-US" baseline="-25000" dirty="0" err="1" smtClean="0"/>
              <a:t>r</a:t>
            </a:r>
            <a:r>
              <a:rPr lang="en-US" dirty="0" smtClean="0"/>
              <a:t> &gt; -15</a:t>
            </a:r>
          </a:p>
        </p:txBody>
      </p:sp>
      <p:sp>
        <p:nvSpPr>
          <p:cNvPr id="9" name="TextBox 8"/>
          <p:cNvSpPr txBox="1"/>
          <p:nvPr/>
        </p:nvSpPr>
        <p:spPr>
          <a:xfrm>
            <a:off x="1146336" y="447931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-15 &gt; </a:t>
            </a:r>
            <a:r>
              <a:rPr lang="en-US" dirty="0" err="1" smtClean="0"/>
              <a:t>M</a:t>
            </a:r>
            <a:r>
              <a:rPr lang="en-US" baseline="-25000" dirty="0" err="1" smtClean="0"/>
              <a:t>r</a:t>
            </a:r>
            <a:r>
              <a:rPr lang="en-US" dirty="0" smtClean="0"/>
              <a:t> &gt; -16</a:t>
            </a:r>
          </a:p>
        </p:txBody>
      </p:sp>
      <p:sp>
        <p:nvSpPr>
          <p:cNvPr id="11" name="TextBox 10"/>
          <p:cNvSpPr txBox="1"/>
          <p:nvPr/>
        </p:nvSpPr>
        <p:spPr>
          <a:xfrm>
            <a:off x="5458410" y="447931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-16 &gt; </a:t>
            </a:r>
            <a:r>
              <a:rPr lang="en-US" dirty="0" err="1" smtClean="0"/>
              <a:t>M</a:t>
            </a:r>
            <a:r>
              <a:rPr lang="en-US" baseline="-25000" dirty="0" err="1" smtClean="0"/>
              <a:t>r</a:t>
            </a:r>
            <a:r>
              <a:rPr lang="en-US" dirty="0" smtClean="0"/>
              <a:t> &gt; -17</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942147422"/>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pic>
        <p:nvPicPr>
          <p:cNvPr id="20" name="Picture 19" descr="1sig_19-20_SF_t3_12logOHrelations_dust_hist.eps"/>
          <p:cNvPicPr>
            <a:picLocks noChangeAspect="1"/>
          </p:cNvPicPr>
          <p:nvPr/>
        </p:nvPicPr>
        <p:blipFill rotWithShape="1">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l="-1" r="3074"/>
          <a:stretch/>
        </p:blipFill>
        <p:spPr>
          <a:xfrm>
            <a:off x="4677664" y="4682511"/>
            <a:ext cx="3356085"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Picture 18" descr="1sig_18-19_SF_t3_12logOHrelations_dust_hist.eps"/>
          <p:cNvPicPr>
            <a:picLocks noChangeAspect="1"/>
          </p:cNvPicPr>
          <p:nvPr/>
        </p:nvPicPr>
        <p:blipFill rotWithShape="1">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3169"/>
          <a:stretch/>
        </p:blipFill>
        <p:spPr>
          <a:xfrm>
            <a:off x="384586" y="4682511"/>
            <a:ext cx="3352799"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descr="1sig_17-18_SF_t3_12logOHrelations_dust_hist.eps"/>
          <p:cNvPicPr>
            <a:picLocks noChangeAspect="1"/>
          </p:cNvPicPr>
          <p:nvPr/>
        </p:nvPicPr>
        <p:blipFill rotWithShape="1">
          <a:blip r:embed="rId5">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3169"/>
          <a:stretch/>
        </p:blipFill>
        <p:spPr>
          <a:xfrm>
            <a:off x="4680949" y="1416714"/>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dwarf_SF_t3_12logOHrelations_dust_hist.eps"/>
          <p:cNvPicPr>
            <a:picLocks noChangeAspect="1"/>
          </p:cNvPicPr>
          <p:nvPr/>
        </p:nvPicPr>
        <p:blipFill rotWithShape="1">
          <a:blip r:embed="rId6">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3342"/>
          <a:stretch/>
        </p:blipFill>
        <p:spPr>
          <a:xfrm>
            <a:off x="384585" y="1421071"/>
            <a:ext cx="3346814"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179122" cy="829416"/>
          </a:xfrm>
          <a:noFill/>
        </p:spPr>
        <p:txBody>
          <a:bodyPr>
            <a:noAutofit/>
          </a:bodyPr>
          <a:lstStyle/>
          <a:p>
            <a:pPr algn="l"/>
            <a:r>
              <a:rPr lang="en-US" sz="3600" dirty="0" smtClean="0"/>
              <a:t>O/H dependence </a:t>
            </a:r>
            <a:r>
              <a:rPr lang="en-US" sz="3600" dirty="0"/>
              <a:t>for galaxies up to L</a:t>
            </a:r>
            <a:r>
              <a:rPr lang="en-US" sz="3600" baseline="-25000" dirty="0"/>
              <a:t>*</a:t>
            </a:r>
            <a:endParaRPr lang="en-US" sz="3600" dirty="0"/>
          </a:p>
        </p:txBody>
      </p:sp>
      <p:sp>
        <p:nvSpPr>
          <p:cNvPr id="5" name="TextBox 4"/>
          <p:cNvSpPr txBox="1"/>
          <p:nvPr/>
        </p:nvSpPr>
        <p:spPr>
          <a:xfrm>
            <a:off x="1503510" y="1181539"/>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7" name="TextBox 6"/>
          <p:cNvSpPr txBox="1"/>
          <p:nvPr/>
        </p:nvSpPr>
        <p:spPr>
          <a:xfrm>
            <a:off x="5504322" y="118153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9" name="TextBox 8"/>
          <p:cNvSpPr txBox="1"/>
          <p:nvPr/>
        </p:nvSpPr>
        <p:spPr>
          <a:xfrm>
            <a:off x="1192249"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504322"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useBgFill="1">
        <p:nvSpPr>
          <p:cNvPr id="16" name="TextBox 15"/>
          <p:cNvSpPr txBox="1"/>
          <p:nvPr/>
        </p:nvSpPr>
        <p:spPr>
          <a:xfrm>
            <a:off x="8150018" y="1958882"/>
            <a:ext cx="1828800" cy="4708981"/>
          </a:xfrm>
          <a:prstGeom prst="rect">
            <a:avLst/>
          </a:prstGeom>
          <a:ln>
            <a:solidFill>
              <a:schemeClr val="tx1"/>
            </a:solidFill>
          </a:ln>
          <a:effectLst>
            <a:outerShdw blurRad="50800" dist="38100" dir="2700000" algn="tl" rotWithShape="0">
              <a:srgbClr val="000000">
                <a:alpha val="43000"/>
              </a:srgbClr>
            </a:outerShdw>
          </a:effectLst>
        </p:spPr>
        <p:txBody>
          <a:bodyPr wrap="square" rtlCol="0">
            <a:spAutoFit/>
          </a:bodyPr>
          <a:lstStyle/>
          <a:p>
            <a:pPr algn="ctr"/>
            <a:r>
              <a:rPr lang="en-US" b="1" dirty="0" err="1" smtClean="0"/>
              <a:t>M</a:t>
            </a:r>
            <a:r>
              <a:rPr lang="en-US" b="1" baseline="-25000" dirty="0" err="1" smtClean="0"/>
              <a:t>r</a:t>
            </a:r>
            <a:r>
              <a:rPr lang="en-US" b="1" dirty="0" smtClean="0"/>
              <a:t> &gt; -17</a:t>
            </a:r>
          </a:p>
          <a:p>
            <a:pPr algn="ctr"/>
            <a:r>
              <a:rPr lang="en-US" dirty="0" smtClean="0"/>
              <a:t>-0.03±0.012 (</a:t>
            </a:r>
            <a:r>
              <a:rPr lang="en-US" dirty="0"/>
              <a:t>7</a:t>
            </a:r>
            <a:r>
              <a:rPr lang="en-US" dirty="0" smtClean="0"/>
              <a:t>%)</a:t>
            </a:r>
          </a:p>
          <a:p>
            <a:pPr algn="ctr"/>
            <a:endParaRPr lang="en-US" dirty="0"/>
          </a:p>
          <a:p>
            <a:pPr algn="ctr"/>
            <a:r>
              <a:rPr lang="en-US" b="1" dirty="0" smtClean="0"/>
              <a:t>-17 &gt; </a:t>
            </a:r>
            <a:r>
              <a:rPr lang="en-US" b="1" dirty="0" err="1" smtClean="0"/>
              <a:t>M</a:t>
            </a:r>
            <a:r>
              <a:rPr lang="en-US" b="1" baseline="-25000" dirty="0" err="1" smtClean="0"/>
              <a:t>r</a:t>
            </a:r>
            <a:r>
              <a:rPr lang="en-US" b="1" dirty="0" smtClean="0"/>
              <a:t> &gt; -18</a:t>
            </a:r>
          </a:p>
          <a:p>
            <a:pPr algn="ctr"/>
            <a:r>
              <a:rPr lang="en-US" dirty="0" smtClean="0"/>
              <a:t>-0.02±0.015 (5%)</a:t>
            </a:r>
          </a:p>
          <a:p>
            <a:pPr algn="ctr"/>
            <a:endParaRPr lang="en-US" dirty="0"/>
          </a:p>
          <a:p>
            <a:pPr algn="ctr"/>
            <a:r>
              <a:rPr lang="en-US" b="1" dirty="0" smtClean="0"/>
              <a:t>-18 &gt; </a:t>
            </a:r>
            <a:r>
              <a:rPr lang="en-US" b="1" dirty="0" err="1" smtClean="0"/>
              <a:t>M</a:t>
            </a:r>
            <a:r>
              <a:rPr lang="en-US" b="1" baseline="-25000" dirty="0" err="1" smtClean="0"/>
              <a:t>r</a:t>
            </a:r>
            <a:r>
              <a:rPr lang="en-US" b="1" dirty="0" smtClean="0"/>
              <a:t> &gt; -19</a:t>
            </a:r>
          </a:p>
          <a:p>
            <a:pPr algn="ctr"/>
            <a:r>
              <a:rPr lang="en-US" dirty="0" smtClean="0"/>
              <a:t>-0.00±0.014 (0%)</a:t>
            </a:r>
          </a:p>
          <a:p>
            <a:pPr algn="ctr"/>
            <a:endParaRPr lang="en-US" dirty="0"/>
          </a:p>
          <a:p>
            <a:pPr algn="ctr"/>
            <a:r>
              <a:rPr lang="en-US" b="1" dirty="0" smtClean="0"/>
              <a:t>-19 &gt; </a:t>
            </a:r>
            <a:r>
              <a:rPr lang="en-US" b="1" dirty="0" err="1" smtClean="0"/>
              <a:t>M</a:t>
            </a:r>
            <a:r>
              <a:rPr lang="en-US" b="1" baseline="-25000" dirty="0" err="1" smtClean="0"/>
              <a:t>r</a:t>
            </a:r>
            <a:r>
              <a:rPr lang="en-US" b="1" dirty="0" smtClean="0"/>
              <a:t> &gt; -20</a:t>
            </a:r>
          </a:p>
          <a:p>
            <a:pPr algn="ctr"/>
            <a:r>
              <a:rPr lang="en-US" dirty="0" smtClean="0"/>
              <a:t>-0.04±0.016 (10%)</a:t>
            </a:r>
            <a:endParaRPr lang="en-US" dirty="0"/>
          </a:p>
        </p:txBody>
      </p:sp>
    </p:spTree>
  </p:cSld>
  <p:clrMapOvr>
    <a:masterClrMapping/>
  </p:clrMapOvr>
  <p:transition spd="slow"/>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ormAutofit/>
          </a:bodyPr>
          <a:lstStyle/>
          <a:p>
            <a:pPr>
              <a:spcBef>
                <a:spcPts val="669"/>
              </a:spcBef>
            </a:pPr>
            <a:r>
              <a:rPr lang="en-US" sz="2400" dirty="0" smtClean="0"/>
              <a:t>Star formation due to</a:t>
            </a:r>
          </a:p>
          <a:p>
            <a:pPr lvl="1"/>
            <a:r>
              <a:rPr lang="en-US" sz="2000" dirty="0"/>
              <a:t>Galactic interactions</a:t>
            </a:r>
          </a:p>
          <a:p>
            <a:pPr lvl="1"/>
            <a:r>
              <a:rPr lang="en-US" sz="2000" dirty="0"/>
              <a:t>Internal secular evolution</a:t>
            </a:r>
          </a:p>
          <a:p>
            <a:pPr>
              <a:spcBef>
                <a:spcPts val="669"/>
              </a:spcBef>
            </a:pPr>
            <a:r>
              <a:rPr lang="en-US" sz="2400" dirty="0" smtClean="0"/>
              <a:t>Supernovae</a:t>
            </a:r>
          </a:p>
          <a:p>
            <a:pPr>
              <a:spcBef>
                <a:spcPts val="669"/>
              </a:spcBef>
            </a:pPr>
            <a:r>
              <a:rPr lang="en-US" sz="2400" dirty="0" err="1" smtClean="0"/>
              <a:t>Infall</a:t>
            </a:r>
            <a:r>
              <a:rPr lang="en-US" sz="2400" dirty="0" smtClean="0"/>
              <a:t> of metal-rich gas</a:t>
            </a:r>
          </a:p>
        </p:txBody>
      </p:sp>
      <p:sp>
        <p:nvSpPr>
          <p:cNvPr id="3" name="Title 2"/>
          <p:cNvSpPr>
            <a:spLocks noGrp="1"/>
          </p:cNvSpPr>
          <p:nvPr>
            <p:ph type="title"/>
          </p:nvPr>
        </p:nvSpPr>
        <p:spPr/>
        <p:txBody>
          <a:bodyPr/>
          <a:lstStyle/>
          <a:p>
            <a:r>
              <a:rPr lang="en-US" dirty="0" smtClean="0"/>
              <a:t>Contributions to metallicity</a:t>
            </a:r>
            <a:endParaRPr lang="en-US" dirty="0"/>
          </a:p>
        </p:txBody>
      </p:sp>
      <p:sp>
        <p:nvSpPr>
          <p:cNvPr id="4" name="Text Placeholder 3"/>
          <p:cNvSpPr>
            <a:spLocks noGrp="1"/>
          </p:cNvSpPr>
          <p:nvPr>
            <p:ph type="body" idx="1"/>
          </p:nvPr>
        </p:nvSpPr>
        <p:spPr/>
        <p:txBody>
          <a:bodyPr>
            <a:normAutofit/>
          </a:bodyPr>
          <a:lstStyle/>
          <a:p>
            <a:r>
              <a:rPr lang="en-US" dirty="0" smtClean="0"/>
              <a:t>Increases metallicity</a:t>
            </a:r>
            <a:endParaRPr lang="en-US" dirty="0"/>
          </a:p>
        </p:txBody>
      </p:sp>
      <p:sp>
        <p:nvSpPr>
          <p:cNvPr id="5" name="Text Placeholder 4"/>
          <p:cNvSpPr>
            <a:spLocks noGrp="1"/>
          </p:cNvSpPr>
          <p:nvPr>
            <p:ph type="body" sz="quarter" idx="3"/>
          </p:nvPr>
        </p:nvSpPr>
        <p:spPr/>
        <p:txBody>
          <a:bodyPr>
            <a:normAutofit/>
          </a:bodyPr>
          <a:lstStyle/>
          <a:p>
            <a:r>
              <a:rPr lang="en-US" dirty="0" smtClean="0"/>
              <a:t>Decreases metallicity</a:t>
            </a:r>
            <a:endParaRPr lang="en-US" dirty="0"/>
          </a:p>
        </p:txBody>
      </p:sp>
      <p:sp>
        <p:nvSpPr>
          <p:cNvPr id="6" name="Content Placeholder 5"/>
          <p:cNvSpPr>
            <a:spLocks noGrp="1"/>
          </p:cNvSpPr>
          <p:nvPr>
            <p:ph sz="quarter" idx="4"/>
          </p:nvPr>
        </p:nvSpPr>
        <p:spPr/>
        <p:txBody>
          <a:bodyPr>
            <a:normAutofit/>
          </a:bodyPr>
          <a:lstStyle/>
          <a:p>
            <a:pPr>
              <a:lnSpc>
                <a:spcPct val="90000"/>
              </a:lnSpc>
            </a:pPr>
            <a:r>
              <a:rPr lang="en-US" sz="2400" dirty="0" err="1"/>
              <a:t>Infall</a:t>
            </a:r>
            <a:r>
              <a:rPr lang="en-US" sz="2400" dirty="0"/>
              <a:t> of pristine gas</a:t>
            </a:r>
          </a:p>
          <a:p>
            <a:pPr>
              <a:lnSpc>
                <a:spcPct val="90000"/>
              </a:lnSpc>
            </a:pPr>
            <a:r>
              <a:rPr lang="en-US" sz="2400" dirty="0"/>
              <a:t>Supernova-driven winds</a:t>
            </a:r>
          </a:p>
          <a:p>
            <a:pPr>
              <a:lnSpc>
                <a:spcPct val="90000"/>
              </a:lnSpc>
            </a:pPr>
            <a:r>
              <a:rPr lang="en-US" sz="2400" dirty="0"/>
              <a:t>Galactic interactions</a:t>
            </a:r>
          </a:p>
        </p:txBody>
      </p:sp>
      <p:pic>
        <p:nvPicPr>
          <p:cNvPr id="7" name="Picture 6"/>
          <p:cNvPicPr>
            <a:picLocks noChangeAspect="1"/>
          </p:cNvPicPr>
          <p:nvPr/>
        </p:nvPicPr>
        <p:blipFill>
          <a:blip r:embed="rId3"/>
          <a:stretch>
            <a:fillRect/>
          </a:stretch>
        </p:blipFill>
        <p:spPr>
          <a:xfrm>
            <a:off x="2501360" y="4834363"/>
            <a:ext cx="3604626" cy="26421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p:cNvSpPr txBox="1"/>
          <p:nvPr/>
        </p:nvSpPr>
        <p:spPr>
          <a:xfrm>
            <a:off x="2501360" y="7457979"/>
            <a:ext cx="3628849" cy="313932"/>
          </a:xfrm>
          <a:prstGeom prst="rect">
            <a:avLst/>
          </a:prstGeom>
          <a:noFill/>
        </p:spPr>
        <p:txBody>
          <a:bodyPr wrap="square" lIns="101882" tIns="50941" rIns="101882" bIns="50941" rtlCol="0">
            <a:spAutoFit/>
          </a:bodyPr>
          <a:lstStyle/>
          <a:p>
            <a:pPr algn="r"/>
            <a:r>
              <a:rPr lang="en-US" sz="1300" i="1" dirty="0"/>
              <a:t>Unknown artist, FIMS, Space Science Lab, NASA</a:t>
            </a:r>
          </a:p>
        </p:txBody>
      </p:sp>
    </p:spTree>
  </p:cSld>
  <p:clrMapOvr>
    <a:masterClrMapping/>
  </p:clrMapOvr>
  <p:transition spd="slow"/>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 name="Oval 19"/>
          <p:cNvSpPr/>
          <p:nvPr/>
        </p:nvSpPr>
        <p:spPr>
          <a:xfrm>
            <a:off x="384586" y="549723"/>
            <a:ext cx="7786381" cy="8031480"/>
          </a:xfrm>
          <a:prstGeom prst="ellipse">
            <a:avLst/>
          </a:prstGeom>
          <a:gradFill flip="none" rotWithShape="1">
            <a:gsLst>
              <a:gs pos="0">
                <a:srgbClr val="660066"/>
              </a:gs>
              <a:gs pos="71000">
                <a:srgbClr val="3366FF">
                  <a:alpha val="0"/>
                </a:srgb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lIns="101882" tIns="50941" rIns="101882" bIns="50941" spcCol="0" rtlCol="0" anchor="ctr"/>
          <a:lstStyle/>
          <a:p>
            <a:pPr algn="ctr"/>
            <a:endParaRPr lang="en-US"/>
          </a:p>
        </p:txBody>
      </p:sp>
      <p:sp>
        <p:nvSpPr>
          <p:cNvPr id="10" name="Cloud 9"/>
          <p:cNvSpPr/>
          <p:nvPr/>
        </p:nvSpPr>
        <p:spPr>
          <a:xfrm rot="19188258" flipH="1">
            <a:off x="2293892" y="2560898"/>
            <a:ext cx="4237159" cy="4138907"/>
          </a:xfrm>
          <a:prstGeom prst="cloud">
            <a:avLst/>
          </a:prstGeom>
          <a:solidFill>
            <a:srgbClr val="660066">
              <a:alpha val="50000"/>
            </a:srgbClr>
          </a:solidFill>
          <a:ln>
            <a:solidFill>
              <a:srgbClr val="660066">
                <a:alpha val="25000"/>
              </a:srgbClr>
            </a:solidFill>
          </a:ln>
        </p:spPr>
        <p:style>
          <a:lnRef idx="1">
            <a:schemeClr val="accent1"/>
          </a:lnRef>
          <a:fillRef idx="3">
            <a:schemeClr val="accent1"/>
          </a:fillRef>
          <a:effectRef idx="2">
            <a:schemeClr val="accent1"/>
          </a:effectRef>
          <a:fontRef idx="minor">
            <a:schemeClr val="lt1"/>
          </a:fontRef>
        </p:style>
        <p:txBody>
          <a:bodyPr lIns="101882" tIns="50941" rIns="101882" bIns="50941" spcCol="0" rtlCol="0" anchor="ctr"/>
          <a:lstStyle/>
          <a:p>
            <a:pPr algn="ctr"/>
            <a:endParaRPr lang="en-US"/>
          </a:p>
        </p:txBody>
      </p:sp>
      <p:sp>
        <p:nvSpPr>
          <p:cNvPr id="3" name="Title 2"/>
          <p:cNvSpPr>
            <a:spLocks noGrp="1"/>
          </p:cNvSpPr>
          <p:nvPr>
            <p:ph type="title"/>
          </p:nvPr>
        </p:nvSpPr>
        <p:spPr>
          <a:xfrm>
            <a:off x="384585" y="594360"/>
            <a:ext cx="8020861" cy="829416"/>
          </a:xfrm>
        </p:spPr>
        <p:txBody>
          <a:bodyPr>
            <a:normAutofit fontScale="90000"/>
          </a:bodyPr>
          <a:lstStyle/>
          <a:p>
            <a:r>
              <a:rPr lang="en-US" dirty="0" smtClean="0"/>
              <a:t>Chemical enrichment of ISM</a:t>
            </a:r>
            <a:endParaRPr lang="en-US" dirty="0"/>
          </a:p>
        </p:txBody>
      </p:sp>
      <p:sp>
        <p:nvSpPr>
          <p:cNvPr id="11" name="Oval 10"/>
          <p:cNvSpPr/>
          <p:nvPr/>
        </p:nvSpPr>
        <p:spPr>
          <a:xfrm>
            <a:off x="3954068" y="4097303"/>
            <a:ext cx="888965" cy="915903"/>
          </a:xfrm>
          <a:prstGeom prst="ellipse">
            <a:avLst/>
          </a:prstGeom>
          <a:solidFill>
            <a:srgbClr val="660066"/>
          </a:solidFill>
          <a:ln>
            <a:solidFill>
              <a:srgbClr val="660066"/>
            </a:solidFill>
          </a:ln>
          <a:scene3d>
            <a:camera prst="orthographicFront"/>
            <a:lightRig rig="threePt" dir="t"/>
          </a:scene3d>
          <a:sp3d extrusionH="63500">
            <a:bevelT w="381000" h="190500"/>
          </a:sp3d>
        </p:spPr>
        <p:style>
          <a:lnRef idx="1">
            <a:schemeClr val="accent1"/>
          </a:lnRef>
          <a:fillRef idx="3">
            <a:schemeClr val="accent1"/>
          </a:fillRef>
          <a:effectRef idx="2">
            <a:schemeClr val="accent1"/>
          </a:effectRef>
          <a:fontRef idx="minor">
            <a:schemeClr val="lt1"/>
          </a:fontRef>
        </p:style>
        <p:txBody>
          <a:bodyPr lIns="101882" tIns="50941" rIns="101882" bIns="50941" spcCol="0" rtlCol="0" anchor="ctr"/>
          <a:lstStyle/>
          <a:p>
            <a:pPr algn="ctr"/>
            <a:endParaRPr lang="en-US"/>
          </a:p>
        </p:txBody>
      </p:sp>
      <p:sp>
        <p:nvSpPr>
          <p:cNvPr id="13" name="TextBox 12"/>
          <p:cNvSpPr txBox="1"/>
          <p:nvPr/>
        </p:nvSpPr>
        <p:spPr>
          <a:xfrm>
            <a:off x="4112813" y="4342261"/>
            <a:ext cx="579955" cy="379876"/>
          </a:xfrm>
          <a:prstGeom prst="rect">
            <a:avLst/>
          </a:prstGeom>
          <a:noFill/>
        </p:spPr>
        <p:txBody>
          <a:bodyPr wrap="none" lIns="101882" tIns="50941" rIns="101882" bIns="50941" rtlCol="0">
            <a:spAutoFit/>
          </a:bodyPr>
          <a:lstStyle/>
          <a:p>
            <a:r>
              <a:rPr lang="en-US" sz="1800" dirty="0">
                <a:solidFill>
                  <a:schemeClr val="bg1">
                    <a:lumMod val="85000"/>
                  </a:schemeClr>
                </a:solidFill>
              </a:rPr>
              <a:t>ISM</a:t>
            </a:r>
          </a:p>
        </p:txBody>
      </p:sp>
      <p:sp>
        <p:nvSpPr>
          <p:cNvPr id="15" name="TextBox 14"/>
          <p:cNvSpPr txBox="1"/>
          <p:nvPr/>
        </p:nvSpPr>
        <p:spPr>
          <a:xfrm>
            <a:off x="4010651" y="6097225"/>
            <a:ext cx="684438" cy="379876"/>
          </a:xfrm>
          <a:prstGeom prst="rect">
            <a:avLst/>
          </a:prstGeom>
          <a:noFill/>
        </p:spPr>
        <p:txBody>
          <a:bodyPr wrap="none" lIns="101882" tIns="50941" rIns="101882" bIns="50941" rtlCol="0">
            <a:spAutoFit/>
          </a:bodyPr>
          <a:lstStyle/>
          <a:p>
            <a:r>
              <a:rPr lang="en-US" sz="1800" dirty="0">
                <a:solidFill>
                  <a:schemeClr val="tx1">
                    <a:lumMod val="85000"/>
                    <a:lumOff val="15000"/>
                  </a:schemeClr>
                </a:solidFill>
              </a:rPr>
              <a:t>CGM</a:t>
            </a:r>
          </a:p>
        </p:txBody>
      </p:sp>
      <p:sp>
        <p:nvSpPr>
          <p:cNvPr id="18" name="TextBox 17"/>
          <p:cNvSpPr txBox="1"/>
          <p:nvPr/>
        </p:nvSpPr>
        <p:spPr>
          <a:xfrm>
            <a:off x="1416491" y="2235620"/>
            <a:ext cx="1242646" cy="379876"/>
          </a:xfrm>
          <a:prstGeom prst="rect">
            <a:avLst/>
          </a:prstGeom>
          <a:noFill/>
        </p:spPr>
        <p:txBody>
          <a:bodyPr wrap="none" lIns="101882" tIns="50941" rIns="101882" bIns="50941" rtlCol="0">
            <a:spAutoFit/>
          </a:bodyPr>
          <a:lstStyle/>
          <a:p>
            <a:r>
              <a:rPr lang="en-US" sz="1800" dirty="0">
                <a:solidFill>
                  <a:schemeClr val="tx1">
                    <a:lumMod val="85000"/>
                    <a:lumOff val="15000"/>
                  </a:schemeClr>
                </a:solidFill>
              </a:rPr>
              <a:t>IGM </a:t>
            </a:r>
            <a:r>
              <a:rPr lang="en-US" sz="1300" dirty="0">
                <a:solidFill>
                  <a:schemeClr val="tx1">
                    <a:lumMod val="85000"/>
                    <a:lumOff val="15000"/>
                  </a:schemeClr>
                </a:solidFill>
              </a:rPr>
              <a:t>or</a:t>
            </a:r>
            <a:r>
              <a:rPr lang="en-US" sz="1800" dirty="0">
                <a:solidFill>
                  <a:schemeClr val="tx1">
                    <a:lumMod val="85000"/>
                    <a:lumOff val="15000"/>
                  </a:schemeClr>
                </a:solidFill>
              </a:rPr>
              <a:t> ICM</a:t>
            </a:r>
          </a:p>
        </p:txBody>
      </p:sp>
      <p:sp>
        <p:nvSpPr>
          <p:cNvPr id="21" name="Up Arrow 20"/>
          <p:cNvSpPr/>
          <p:nvPr/>
        </p:nvSpPr>
        <p:spPr>
          <a:xfrm rot="13732556">
            <a:off x="5654989" y="2524242"/>
            <a:ext cx="631164" cy="1135092"/>
          </a:xfrm>
          <a:prstGeom prst="upArrow">
            <a:avLst/>
          </a:prstGeom>
          <a:solidFill>
            <a:srgbClr val="0000FF"/>
          </a:solidFill>
          <a:ln>
            <a:noFill/>
          </a:ln>
        </p:spPr>
        <p:style>
          <a:lnRef idx="1">
            <a:schemeClr val="accent6"/>
          </a:lnRef>
          <a:fillRef idx="3">
            <a:schemeClr val="accent6"/>
          </a:fillRef>
          <a:effectRef idx="2">
            <a:schemeClr val="accent6"/>
          </a:effectRef>
          <a:fontRef idx="minor">
            <a:schemeClr val="lt1"/>
          </a:fontRef>
        </p:style>
        <p:txBody>
          <a:bodyPr lIns="101882" tIns="50941" rIns="101882" bIns="50941" spcCol="0" rtlCol="0" anchor="ctr"/>
          <a:lstStyle/>
          <a:p>
            <a:pPr algn="ctr"/>
            <a:endParaRPr lang="en-US"/>
          </a:p>
        </p:txBody>
      </p:sp>
      <p:sp>
        <p:nvSpPr>
          <p:cNvPr id="22" name="TextBox 21"/>
          <p:cNvSpPr txBox="1"/>
          <p:nvPr/>
        </p:nvSpPr>
        <p:spPr>
          <a:xfrm>
            <a:off x="5885087" y="2760526"/>
            <a:ext cx="376699" cy="410654"/>
          </a:xfrm>
          <a:prstGeom prst="rect">
            <a:avLst/>
          </a:prstGeom>
          <a:noFill/>
        </p:spPr>
        <p:txBody>
          <a:bodyPr wrap="none" lIns="101882" tIns="50941" rIns="101882" bIns="50941" rtlCol="0">
            <a:spAutoFit/>
          </a:bodyPr>
          <a:lstStyle/>
          <a:p>
            <a:r>
              <a:rPr lang="en-US" dirty="0" smtClean="0">
                <a:solidFill>
                  <a:schemeClr val="accent1">
                    <a:lumMod val="20000"/>
                    <a:lumOff val="80000"/>
                  </a:schemeClr>
                </a:solidFill>
              </a:rPr>
              <a:t>H</a:t>
            </a:r>
            <a:endParaRPr lang="en-US" dirty="0">
              <a:solidFill>
                <a:schemeClr val="accent1">
                  <a:lumMod val="20000"/>
                  <a:lumOff val="80000"/>
                </a:schemeClr>
              </a:solidFill>
            </a:endParaRPr>
          </a:p>
        </p:txBody>
      </p:sp>
      <p:sp>
        <p:nvSpPr>
          <p:cNvPr id="23" name="Arc 22"/>
          <p:cNvSpPr/>
          <p:nvPr/>
        </p:nvSpPr>
        <p:spPr>
          <a:xfrm rot="19160620" flipH="1">
            <a:off x="3907602" y="3093404"/>
            <a:ext cx="1870862" cy="1274674"/>
          </a:xfrm>
          <a:prstGeom prst="arc">
            <a:avLst/>
          </a:prstGeom>
          <a:ln w="63500">
            <a:solidFill>
              <a:srgbClr val="00D00F"/>
            </a:solidFill>
            <a:tailEnd type="stealt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lIns="101882" tIns="50941" rIns="101882" bIns="50941" spcCol="0" rtlCol="0" anchor="ctr"/>
          <a:lstStyle/>
          <a:p>
            <a:pPr algn="ctr"/>
            <a:endParaRPr lang="en-US"/>
          </a:p>
        </p:txBody>
      </p:sp>
      <p:sp>
        <p:nvSpPr>
          <p:cNvPr id="24" name="Arc 23"/>
          <p:cNvSpPr/>
          <p:nvPr/>
        </p:nvSpPr>
        <p:spPr>
          <a:xfrm rot="539193" flipV="1">
            <a:off x="3815503" y="3558568"/>
            <a:ext cx="1870862" cy="1274674"/>
          </a:xfrm>
          <a:prstGeom prst="arc">
            <a:avLst/>
          </a:prstGeom>
          <a:ln w="63500">
            <a:solidFill>
              <a:srgbClr val="FFFF00"/>
            </a:solidFill>
            <a:tailEnd type="stealt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lIns="101882" tIns="50941" rIns="101882" bIns="50941" spcCol="0" rtlCol="0" anchor="ctr"/>
          <a:lstStyle/>
          <a:p>
            <a:pPr algn="ctr"/>
            <a:endParaRPr lang="en-US"/>
          </a:p>
        </p:txBody>
      </p:sp>
      <p:sp>
        <p:nvSpPr>
          <p:cNvPr id="25" name="TextBox 24"/>
          <p:cNvSpPr txBox="1"/>
          <p:nvPr/>
        </p:nvSpPr>
        <p:spPr>
          <a:xfrm>
            <a:off x="5398114" y="3974628"/>
            <a:ext cx="572942" cy="410654"/>
          </a:xfrm>
          <a:prstGeom prst="rect">
            <a:avLst/>
          </a:prstGeom>
          <a:noFill/>
        </p:spPr>
        <p:txBody>
          <a:bodyPr wrap="none" lIns="101882" tIns="50941" rIns="101882" bIns="50941" rtlCol="0">
            <a:spAutoFit/>
          </a:bodyPr>
          <a:lstStyle/>
          <a:p>
            <a:r>
              <a:rPr lang="en-US" dirty="0" smtClean="0">
                <a:solidFill>
                  <a:srgbClr val="FFFF00"/>
                </a:solidFill>
              </a:rPr>
              <a:t>Z,H</a:t>
            </a:r>
            <a:endParaRPr lang="en-US" dirty="0">
              <a:solidFill>
                <a:srgbClr val="FFFF00"/>
              </a:solidFill>
            </a:endParaRPr>
          </a:p>
        </p:txBody>
      </p:sp>
      <p:sp>
        <p:nvSpPr>
          <p:cNvPr id="26" name="TextBox 25"/>
          <p:cNvSpPr txBox="1"/>
          <p:nvPr/>
        </p:nvSpPr>
        <p:spPr>
          <a:xfrm>
            <a:off x="4443537" y="2969814"/>
            <a:ext cx="807631" cy="410654"/>
          </a:xfrm>
          <a:prstGeom prst="rect">
            <a:avLst/>
          </a:prstGeom>
          <a:noFill/>
        </p:spPr>
        <p:txBody>
          <a:bodyPr wrap="none" lIns="101882" tIns="50941" rIns="101882" bIns="50941" rtlCol="0">
            <a:spAutoFit/>
          </a:bodyPr>
          <a:lstStyle/>
          <a:p>
            <a:r>
              <a:rPr lang="en-US" dirty="0" smtClean="0">
                <a:solidFill>
                  <a:srgbClr val="00D00F"/>
                </a:solidFill>
              </a:rPr>
              <a:t>Z + H</a:t>
            </a:r>
            <a:endParaRPr lang="en-US" dirty="0">
              <a:solidFill>
                <a:srgbClr val="00D00F"/>
              </a:solidFill>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43779166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M</a:t>
            </a:r>
            <a:r>
              <a:rPr lang="en-US" baseline="-25000" dirty="0"/>
              <a:t>DM halo</a:t>
            </a:r>
            <a:r>
              <a:rPr lang="en-US" dirty="0"/>
              <a:t>/M</a:t>
            </a:r>
            <a:r>
              <a:rPr lang="en-US" baseline="-25000" dirty="0"/>
              <a:t>*</a:t>
            </a:r>
            <a:r>
              <a:rPr lang="en-US" dirty="0"/>
              <a:t> larger in void </a:t>
            </a:r>
            <a:r>
              <a:rPr lang="en-US" dirty="0" smtClean="0"/>
              <a:t>galaxies?</a:t>
            </a:r>
            <a:endParaRPr lang="en-US" dirty="0"/>
          </a:p>
        </p:txBody>
      </p:sp>
      <p:sp>
        <p:nvSpPr>
          <p:cNvPr id="6" name="Text Placeholder 5"/>
          <p:cNvSpPr>
            <a:spLocks noGrp="1"/>
          </p:cNvSpPr>
          <p:nvPr>
            <p:ph type="body" idx="1"/>
          </p:nvPr>
        </p:nvSpPr>
        <p:spPr>
          <a:xfrm>
            <a:off x="409415" y="1910393"/>
            <a:ext cx="3771900" cy="791104"/>
          </a:xfrm>
        </p:spPr>
        <p:txBody>
          <a:bodyPr anchor="b">
            <a:normAutofit/>
          </a:bodyPr>
          <a:lstStyle/>
          <a:p>
            <a:r>
              <a:rPr lang="en-US" dirty="0" smtClean="0">
                <a:solidFill>
                  <a:schemeClr val="tx2">
                    <a:lumMod val="75000"/>
                  </a:schemeClr>
                </a:solidFill>
              </a:rPr>
              <a:t>Void central galaxy</a:t>
            </a:r>
            <a:endParaRPr lang="en-US" dirty="0">
              <a:solidFill>
                <a:schemeClr val="tx2">
                  <a:lumMod val="75000"/>
                </a:schemeClr>
              </a:solidFill>
            </a:endParaRPr>
          </a:p>
        </p:txBody>
      </p:sp>
      <p:sp>
        <p:nvSpPr>
          <p:cNvPr id="8" name="Text Placeholder 7"/>
          <p:cNvSpPr>
            <a:spLocks noGrp="1"/>
          </p:cNvSpPr>
          <p:nvPr>
            <p:ph type="body" sz="quarter" idx="3"/>
          </p:nvPr>
        </p:nvSpPr>
        <p:spPr>
          <a:xfrm>
            <a:off x="4412877" y="1910393"/>
            <a:ext cx="3771900" cy="791104"/>
          </a:xfrm>
        </p:spPr>
        <p:txBody>
          <a:bodyPr/>
          <a:lstStyle/>
          <a:p>
            <a:r>
              <a:rPr lang="en-US" dirty="0" smtClean="0">
                <a:solidFill>
                  <a:schemeClr val="tx2">
                    <a:lumMod val="75000"/>
                  </a:schemeClr>
                </a:solidFill>
              </a:rPr>
              <a:t>Wall central galaxy</a:t>
            </a:r>
            <a:endParaRPr lang="en-US" dirty="0">
              <a:solidFill>
                <a:schemeClr val="tx2">
                  <a:lumMod val="75000"/>
                </a:schemeClr>
              </a:solidFill>
            </a:endParaRPr>
          </a:p>
        </p:txBody>
      </p:sp>
      <p:sp>
        <p:nvSpPr>
          <p:cNvPr id="10" name="Oval 9"/>
          <p:cNvSpPr/>
          <p:nvPr/>
        </p:nvSpPr>
        <p:spPr>
          <a:xfrm>
            <a:off x="649775" y="3259745"/>
            <a:ext cx="3327400" cy="3428230"/>
          </a:xfrm>
          <a:prstGeom prst="ellipse">
            <a:avLst/>
          </a:prstGeom>
          <a:blipFill rotWithShape="1">
            <a:blip r:embed="rId3"/>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sp>
        <p:nvSpPr>
          <p:cNvPr id="11" name="Oval 10"/>
          <p:cNvSpPr>
            <a:spLocks noChangeAspect="1"/>
          </p:cNvSpPr>
          <p:nvPr/>
        </p:nvSpPr>
        <p:spPr>
          <a:xfrm>
            <a:off x="5273877" y="3937540"/>
            <a:ext cx="2010514" cy="2072640"/>
          </a:xfrm>
          <a:prstGeom prst="ellipse">
            <a:avLst/>
          </a:prstGeom>
          <a:blipFill rotWithShape="1">
            <a:blip r:embed="rId3"/>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pic>
        <p:nvPicPr>
          <p:cNvPr id="13" name="Picture 12" descr="galaxy.png"/>
          <p:cNvPicPr>
            <a:picLocks noChangeAspect="1"/>
          </p:cNvPicPr>
          <p:nvPr/>
        </p:nvPicPr>
        <p:blipFill>
          <a:blip r:embed="rId4"/>
          <a:stretch>
            <a:fillRect/>
          </a:stretch>
        </p:blipFill>
        <p:spPr>
          <a:xfrm>
            <a:off x="5817496" y="4429205"/>
            <a:ext cx="912273" cy="1036320"/>
          </a:xfrm>
          <a:prstGeom prst="rect">
            <a:avLst/>
          </a:prstGeom>
        </p:spPr>
      </p:pic>
      <p:sp>
        <p:nvSpPr>
          <p:cNvPr id="15" name="Arc 14"/>
          <p:cNvSpPr/>
          <p:nvPr/>
        </p:nvSpPr>
        <p:spPr>
          <a:xfrm rot="4123316" flipH="1">
            <a:off x="4696774" y="4320450"/>
            <a:ext cx="1927555" cy="1237183"/>
          </a:xfrm>
          <a:prstGeom prst="arc">
            <a:avLst/>
          </a:prstGeom>
          <a:ln w="63500">
            <a:solidFill>
              <a:srgbClr val="FFFF00"/>
            </a:solidFill>
            <a:tailEnd type="stealt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lIns="101882" tIns="50941" rIns="101882" bIns="50941" spcCol="0" rtlCol="0" anchor="ctr"/>
          <a:lstStyle/>
          <a:p>
            <a:pPr algn="ctr"/>
            <a:endParaRPr lang="en-US"/>
          </a:p>
        </p:txBody>
      </p:sp>
      <p:pic>
        <p:nvPicPr>
          <p:cNvPr id="3" name="Picture 2" descr="galaxy_red.png"/>
          <p:cNvPicPr>
            <a:picLocks noChangeAspect="1"/>
          </p:cNvPicPr>
          <p:nvPr/>
        </p:nvPicPr>
        <p:blipFill>
          <a:blip r:embed="rId5">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908413" y="4429203"/>
            <a:ext cx="912274" cy="1036320"/>
          </a:xfrm>
          <a:prstGeom prst="rect">
            <a:avLst/>
          </a:prstGeom>
        </p:spPr>
      </p:pic>
      <p:sp>
        <p:nvSpPr>
          <p:cNvPr id="2" name="Arc 1"/>
          <p:cNvSpPr/>
          <p:nvPr/>
        </p:nvSpPr>
        <p:spPr>
          <a:xfrm rot="4123316" flipH="1">
            <a:off x="798657" y="4262225"/>
            <a:ext cx="1927555" cy="1237183"/>
          </a:xfrm>
          <a:prstGeom prst="arc">
            <a:avLst/>
          </a:prstGeom>
          <a:ln w="63500">
            <a:solidFill>
              <a:srgbClr val="FFFF00"/>
            </a:solidFill>
            <a:tailEnd type="stealt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lIns="101882" tIns="50941" rIns="101882" bIns="50941" spcCol="0" rtlCol="0" anchor="ctr"/>
          <a:lstStyle/>
          <a:p>
            <a:pPr algn="ctr"/>
            <a:endParaRPr lang="en-US"/>
          </a:p>
        </p:txBody>
      </p:sp>
      <p:sp>
        <p:nvSpPr>
          <p:cNvPr id="16" name="Arc 15"/>
          <p:cNvSpPr/>
          <p:nvPr/>
        </p:nvSpPr>
        <p:spPr>
          <a:xfrm rot="4123316" flipV="1">
            <a:off x="704373" y="3717568"/>
            <a:ext cx="1927555" cy="1237183"/>
          </a:xfrm>
          <a:prstGeom prst="arc">
            <a:avLst/>
          </a:prstGeom>
          <a:ln w="63500">
            <a:solidFill>
              <a:srgbClr val="00D00F"/>
            </a:solidFill>
            <a:tailEnd type="stealt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lIns="101882" tIns="50941" rIns="101882" bIns="50941" spcCol="0" rtlCol="0" anchor="ctr"/>
          <a:lstStyle/>
          <a:p>
            <a:pPr algn="ctr"/>
            <a:endParaRPr lang="en-US"/>
          </a:p>
        </p:txBody>
      </p:sp>
      <p:sp>
        <p:nvSpPr>
          <p:cNvPr id="5" name="TextBox 4"/>
          <p:cNvSpPr txBox="1"/>
          <p:nvPr/>
        </p:nvSpPr>
        <p:spPr>
          <a:xfrm>
            <a:off x="2949618" y="5861547"/>
            <a:ext cx="572267" cy="400110"/>
          </a:xfrm>
          <a:prstGeom prst="rect">
            <a:avLst/>
          </a:prstGeom>
          <a:noFill/>
        </p:spPr>
        <p:txBody>
          <a:bodyPr wrap="none" rtlCol="0">
            <a:spAutoFit/>
          </a:bodyPr>
          <a:lstStyle/>
          <a:p>
            <a:r>
              <a:rPr lang="en-US" dirty="0" smtClean="0"/>
              <a:t>DM</a:t>
            </a:r>
            <a:endParaRPr lang="en-US" dirty="0"/>
          </a:p>
        </p:txBody>
      </p:sp>
      <p:sp>
        <p:nvSpPr>
          <p:cNvPr id="14" name="TextBox 13"/>
          <p:cNvSpPr txBox="1"/>
          <p:nvPr/>
        </p:nvSpPr>
        <p:spPr>
          <a:xfrm>
            <a:off x="6443635" y="5442374"/>
            <a:ext cx="572267" cy="400110"/>
          </a:xfrm>
          <a:prstGeom prst="rect">
            <a:avLst/>
          </a:prstGeom>
          <a:noFill/>
        </p:spPr>
        <p:txBody>
          <a:bodyPr wrap="none" rtlCol="0">
            <a:spAutoFit/>
          </a:bodyPr>
          <a:lstStyle/>
          <a:p>
            <a:r>
              <a:rPr lang="en-US" dirty="0" smtClean="0"/>
              <a:t>DM</a:t>
            </a:r>
            <a:endParaRPr lang="en-US" dirty="0"/>
          </a:p>
        </p:txBody>
      </p:sp>
      <p:sp>
        <p:nvSpPr>
          <p:cNvPr id="7" name="TextBox 6"/>
          <p:cNvSpPr txBox="1"/>
          <p:nvPr/>
        </p:nvSpPr>
        <p:spPr>
          <a:xfrm>
            <a:off x="3595134" y="7104406"/>
            <a:ext cx="4589643" cy="276999"/>
          </a:xfrm>
          <a:prstGeom prst="rect">
            <a:avLst/>
          </a:prstGeom>
          <a:noFill/>
        </p:spPr>
        <p:txBody>
          <a:bodyPr wrap="none" rtlCol="0">
            <a:spAutoFit/>
          </a:bodyPr>
          <a:lstStyle/>
          <a:p>
            <a:pPr algn="r"/>
            <a:r>
              <a:rPr lang="en-US" sz="1200" i="1" dirty="0" smtClean="0"/>
              <a:t>Simulation results of Jung et al. (2014) and </a:t>
            </a:r>
            <a:r>
              <a:rPr lang="en-US" sz="1200" i="1" dirty="0" err="1" smtClean="0"/>
              <a:t>Tonnesen</a:t>
            </a:r>
            <a:r>
              <a:rPr lang="en-US" sz="1200" i="1" dirty="0" smtClean="0"/>
              <a:t> &amp; Cen (2015)</a:t>
            </a:r>
            <a:endParaRPr lang="en-US" sz="1200" i="1"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92306293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pic>
        <p:nvPicPr>
          <p:cNvPr id="11" name="Picture 10" descr="1sig_dwarf_SF_t3_12logNHrelations_dust_CDF.eps"/>
          <p:cNvPicPr>
            <a:picLocks noChangeAspect="1"/>
          </p:cNvPicPr>
          <p:nvPr/>
        </p:nvPicPr>
        <mc:AlternateContent>
          <mc:Choice xmlns:ma="http://schemas.microsoft.com/office/mac/drawingml/2008/main" Requires="ma">
            <p:blipFill>
              <a:blip r:embed="rId3"/>
              <a:srcRect r="3084"/>
              <a:stretch>
                <a:fillRect/>
              </a:stretch>
            </p:blipFill>
          </mc:Choice>
          <mc:Fallback>
            <p:blipFill>
              <a:blip r:embed="rId4"/>
              <a:srcRect r="3084"/>
              <a:stretch>
                <a:fillRect/>
              </a:stretch>
            </p:blipFill>
          </mc:Fallback>
        </mc:AlternateContent>
        <p:spPr>
          <a:xfrm>
            <a:off x="4310811" y="3283061"/>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1sig_dwarf_SF_t3_12logNHrelations_dust_hist.eps"/>
          <p:cNvPicPr>
            <a:picLocks noChangeAspect="1"/>
          </p:cNvPicPr>
          <p:nvPr/>
        </p:nvPicPr>
        <mc:AlternateContent>
          <mc:Choice xmlns:ma="http://schemas.microsoft.com/office/mac/drawingml/2008/main" Requires="ma">
            <p:blipFill>
              <a:blip r:embed="rId5"/>
              <a:srcRect r="3084"/>
              <a:stretch>
                <a:fillRect/>
              </a:stretch>
            </p:blipFill>
          </mc:Choice>
          <mc:Fallback>
            <p:blipFill>
              <a:blip r:embed="rId6"/>
              <a:srcRect r="3084"/>
              <a:stretch>
                <a:fillRect/>
              </a:stretch>
            </p:blipFill>
          </mc:Fallback>
        </mc:AlternateContent>
        <p:spPr>
          <a:xfrm>
            <a:off x="384586" y="1769081"/>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Autofit/>
          </a:bodyPr>
          <a:lstStyle/>
          <a:p>
            <a:r>
              <a:rPr lang="en-US" sz="4000" dirty="0"/>
              <a:t>Nitrogen abundance dependence on large-scale environment</a:t>
            </a:r>
          </a:p>
        </p:txBody>
      </p:sp>
      <p:sp>
        <p:nvSpPr>
          <p:cNvPr id="7" name="TextBox 6"/>
          <p:cNvSpPr txBox="1"/>
          <p:nvPr/>
        </p:nvSpPr>
        <p:spPr>
          <a:xfrm>
            <a:off x="378599" y="5920458"/>
            <a:ext cx="3352800" cy="279050"/>
          </a:xfrm>
          <a:prstGeom prst="rect">
            <a:avLst/>
          </a:prstGeom>
          <a:noFill/>
        </p:spPr>
        <p:txBody>
          <a:bodyPr wrap="square" lIns="101882" tIns="50941" rIns="101882" bIns="50941" rtlCol="0">
            <a:spAutoFit/>
          </a:bodyPr>
          <a:lstStyle/>
          <a:p>
            <a:r>
              <a:rPr lang="en-US" sz="1100" i="1" dirty="0"/>
              <a:t>Douglass </a:t>
            </a:r>
            <a:r>
              <a:rPr lang="en-US" sz="1100" i="1" dirty="0" smtClean="0"/>
              <a:t>et al. (2017)</a:t>
            </a:r>
            <a:endParaRPr lang="en-US" sz="1100" i="1" dirty="0"/>
          </a:p>
        </p:txBody>
      </p:sp>
      <p:sp>
        <p:nvSpPr>
          <p:cNvPr id="8" name="TextBox 7"/>
          <p:cNvSpPr txBox="1"/>
          <p:nvPr/>
        </p:nvSpPr>
        <p:spPr>
          <a:xfrm>
            <a:off x="6322491" y="7434437"/>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sp useBgFill="1">
        <p:nvSpPr>
          <p:cNvPr id="9" name="TextBox 8"/>
          <p:cNvSpPr txBox="1"/>
          <p:nvPr/>
        </p:nvSpPr>
        <p:spPr>
          <a:xfrm>
            <a:off x="6035609" y="1706206"/>
            <a:ext cx="3264835" cy="1323439"/>
          </a:xfrm>
          <a:prstGeom prst="rect">
            <a:avLst/>
          </a:prstGeom>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dirty="0" smtClean="0"/>
              <a:t>Void dwarf galaxies have </a:t>
            </a:r>
            <a:r>
              <a:rPr lang="en-US" b="1" dirty="0" smtClean="0"/>
              <a:t>lower </a:t>
            </a:r>
            <a:r>
              <a:rPr lang="en-US" dirty="0"/>
              <a:t>N</a:t>
            </a:r>
            <a:r>
              <a:rPr lang="en-US" dirty="0" smtClean="0"/>
              <a:t>/H values by an average of 0.04±0.011 or about 10%.</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349831002"/>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pic>
        <p:nvPicPr>
          <p:cNvPr id="10" name="Picture 9" descr="1sig_16-17_SF_t3_12logNHrelations_dust_hist.eps"/>
          <p:cNvPicPr>
            <a:picLocks noChangeAspect="1"/>
          </p:cNvPicPr>
          <p:nvPr/>
        </p:nvPicPr>
        <p:blipFill rotWithShape="1">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3169"/>
          <a:stretch/>
        </p:blipFill>
        <p:spPr>
          <a:xfrm>
            <a:off x="4680949" y="4682511"/>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5-16_SF_t3_12logNHrelations_dust_hist.eps"/>
          <p:cNvPicPr>
            <a:picLocks noChangeAspect="1"/>
          </p:cNvPicPr>
          <p:nvPr/>
        </p:nvPicPr>
        <p:blipFill rotWithShape="1">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3169"/>
          <a:stretch/>
        </p:blipFill>
        <p:spPr>
          <a:xfrm>
            <a:off x="378599" y="4682511"/>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4-15_SF_t3_12logNHrelations_dust_hist.eps"/>
          <p:cNvPicPr>
            <a:picLocks noChangeAspect="1"/>
          </p:cNvPicPr>
          <p:nvPr/>
        </p:nvPicPr>
        <p:blipFill rotWithShape="1">
          <a:blip r:embed="rId5">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3169"/>
          <a:stretch/>
        </p:blipFill>
        <p:spPr>
          <a:xfrm>
            <a:off x="4680949" y="1421260"/>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1sig_0-14_SF_t3_12logNHrelations_dust_hist.eps"/>
          <p:cNvPicPr>
            <a:picLocks noChangeAspect="1"/>
          </p:cNvPicPr>
          <p:nvPr/>
        </p:nvPicPr>
        <p:blipFill rotWithShape="1">
          <a:blip r:embed="rId6">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3169"/>
          <a:stretch/>
        </p:blipFill>
        <p:spPr>
          <a:xfrm>
            <a:off x="378599" y="1427355"/>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N/H dependence for dwarf galaxies</a:t>
            </a:r>
          </a:p>
        </p:txBody>
      </p:sp>
      <p:sp>
        <p:nvSpPr>
          <p:cNvPr id="5" name="TextBox 4"/>
          <p:cNvSpPr txBox="1"/>
          <p:nvPr/>
        </p:nvSpPr>
        <p:spPr>
          <a:xfrm>
            <a:off x="1508641" y="1193533"/>
            <a:ext cx="1106424"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-14</a:t>
            </a:r>
          </a:p>
        </p:txBody>
      </p:sp>
      <p:sp>
        <p:nvSpPr>
          <p:cNvPr id="7" name="TextBox 6"/>
          <p:cNvSpPr txBox="1"/>
          <p:nvPr/>
        </p:nvSpPr>
        <p:spPr>
          <a:xfrm>
            <a:off x="5598474" y="1193533"/>
            <a:ext cx="1740103"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-14 &gt; </a:t>
            </a:r>
            <a:r>
              <a:rPr lang="en-US" dirty="0" err="1" smtClean="0"/>
              <a:t>M</a:t>
            </a:r>
            <a:r>
              <a:rPr lang="en-US" baseline="-25000" dirty="0" err="1" smtClean="0"/>
              <a:t>r</a:t>
            </a:r>
            <a:r>
              <a:rPr lang="en-US" dirty="0" smtClean="0"/>
              <a:t> &gt; -15</a:t>
            </a:r>
          </a:p>
        </p:txBody>
      </p:sp>
      <p:sp>
        <p:nvSpPr>
          <p:cNvPr id="9" name="TextBox 8"/>
          <p:cNvSpPr txBox="1"/>
          <p:nvPr/>
        </p:nvSpPr>
        <p:spPr>
          <a:xfrm>
            <a:off x="1286401" y="4466778"/>
            <a:ext cx="1740103"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-15 &gt; </a:t>
            </a:r>
            <a:r>
              <a:rPr lang="en-US" dirty="0" err="1" smtClean="0"/>
              <a:t>M</a:t>
            </a:r>
            <a:r>
              <a:rPr lang="en-US" baseline="-25000" dirty="0" err="1" smtClean="0"/>
              <a:t>r</a:t>
            </a:r>
            <a:r>
              <a:rPr lang="en-US" dirty="0" smtClean="0"/>
              <a:t> &gt; -16</a:t>
            </a:r>
          </a:p>
        </p:txBody>
      </p:sp>
      <p:sp>
        <p:nvSpPr>
          <p:cNvPr id="11" name="TextBox 10"/>
          <p:cNvSpPr txBox="1"/>
          <p:nvPr/>
        </p:nvSpPr>
        <p:spPr>
          <a:xfrm>
            <a:off x="5598474" y="4466778"/>
            <a:ext cx="1740103"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-16 &gt; </a:t>
            </a:r>
            <a:r>
              <a:rPr lang="en-US" dirty="0" err="1" smtClean="0"/>
              <a:t>M</a:t>
            </a:r>
            <a:r>
              <a:rPr lang="en-US" baseline="-25000" dirty="0" err="1" smtClean="0"/>
              <a:t>r</a:t>
            </a:r>
            <a:r>
              <a:rPr lang="en-US" dirty="0" smtClean="0"/>
              <a:t> &gt; -17</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015831923"/>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594360"/>
            <a:ext cx="8206844" cy="829416"/>
          </a:xfrm>
        </p:spPr>
        <p:txBody>
          <a:bodyPr>
            <a:normAutofit fontScale="90000"/>
          </a:bodyPr>
          <a:lstStyle/>
          <a:p>
            <a:r>
              <a:rPr lang="en-US" sz="4400" dirty="0" smtClean="0"/>
              <a:t>Simulations match observations on the large scale</a:t>
            </a:r>
            <a:endParaRPr lang="en-US" sz="4400" dirty="0"/>
          </a:p>
        </p:txBody>
      </p:sp>
      <p:pic>
        <p:nvPicPr>
          <p:cNvPr id="4" name="Picture 3"/>
          <p:cNvPicPr>
            <a:picLocks noChangeAspect="1"/>
          </p:cNvPicPr>
          <p:nvPr/>
        </p:nvPicPr>
        <p:blipFill>
          <a:blip r:embed="rId3"/>
          <a:stretch>
            <a:fillRect/>
          </a:stretch>
        </p:blipFill>
        <p:spPr>
          <a:xfrm>
            <a:off x="1624673" y="1866707"/>
            <a:ext cx="5365214" cy="5486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893887" y="7353107"/>
            <a:ext cx="6096000" cy="272154"/>
          </a:xfrm>
          <a:prstGeom prst="rect">
            <a:avLst/>
          </a:prstGeom>
          <a:noFill/>
        </p:spPr>
        <p:txBody>
          <a:bodyPr wrap="square" lIns="101882" tIns="50941" rIns="101882" bIns="50941" rtlCol="0">
            <a:spAutoFit/>
          </a:bodyPr>
          <a:lstStyle/>
          <a:p>
            <a:pPr algn="r"/>
            <a:r>
              <a:rPr lang="en-US" sz="1100" i="1" dirty="0" smtClean="0"/>
              <a:t>Millennium Simulation project – </a:t>
            </a:r>
            <a:r>
              <a:rPr lang="en-US" sz="1100" i="1" dirty="0" err="1" smtClean="0"/>
              <a:t>wwwmpa.mpa-garching.mpg.de</a:t>
            </a:r>
            <a:endParaRPr lang="en-US" sz="1100" i="1"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37617649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pic>
        <p:nvPicPr>
          <p:cNvPr id="10" name="Picture 9" descr="1sig_19-20_SF_t3_12logNHrelations_dust_hist.eps"/>
          <p:cNvPicPr>
            <a:picLocks noChangeAspect="1"/>
          </p:cNvPicPr>
          <p:nvPr/>
        </p:nvPicPr>
        <p:blipFill rotWithShape="1">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3169"/>
          <a:stretch/>
        </p:blipFill>
        <p:spPr>
          <a:xfrm>
            <a:off x="4680949" y="4688607"/>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8-19_SF_t3_12logNHrelations_dust_hist.eps"/>
          <p:cNvPicPr>
            <a:picLocks noChangeAspect="1"/>
          </p:cNvPicPr>
          <p:nvPr/>
        </p:nvPicPr>
        <p:blipFill rotWithShape="1">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3169"/>
          <a:stretch/>
        </p:blipFill>
        <p:spPr>
          <a:xfrm>
            <a:off x="384585" y="4688607"/>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7-18_SF_t3_12logNHrelations_dust_hist.eps"/>
          <p:cNvPicPr>
            <a:picLocks noChangeAspect="1"/>
          </p:cNvPicPr>
          <p:nvPr/>
        </p:nvPicPr>
        <p:blipFill rotWithShape="1">
          <a:blip r:embed="rId5">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3169"/>
          <a:stretch/>
        </p:blipFill>
        <p:spPr>
          <a:xfrm>
            <a:off x="4680949" y="1421259"/>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1sig_dwarf_SF_t3_12logNHrelations_dust_hist.eps"/>
          <p:cNvPicPr>
            <a:picLocks noChangeAspect="1"/>
          </p:cNvPicPr>
          <p:nvPr/>
        </p:nvPicPr>
        <p:blipFill rotWithShape="1">
          <a:blip r:embed="rId6">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3169"/>
          <a:stretch/>
        </p:blipFill>
        <p:spPr>
          <a:xfrm>
            <a:off x="384585" y="1413493"/>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N/H dependence for galaxies up to L</a:t>
            </a:r>
            <a:r>
              <a:rPr lang="en-US" sz="3600" baseline="-25000" dirty="0"/>
              <a:t>*</a:t>
            </a:r>
            <a:endParaRPr lang="en-US" sz="3600" dirty="0"/>
          </a:p>
        </p:txBody>
      </p:sp>
      <p:sp>
        <p:nvSpPr>
          <p:cNvPr id="5" name="TextBox 4"/>
          <p:cNvSpPr txBox="1"/>
          <p:nvPr/>
        </p:nvSpPr>
        <p:spPr>
          <a:xfrm>
            <a:off x="1508641" y="1184396"/>
            <a:ext cx="1106424"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7" name="TextBox 6"/>
          <p:cNvSpPr txBox="1"/>
          <p:nvPr/>
        </p:nvSpPr>
        <p:spPr>
          <a:xfrm>
            <a:off x="5511165" y="1193533"/>
            <a:ext cx="1740103"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9" name="TextBox 8"/>
          <p:cNvSpPr txBox="1"/>
          <p:nvPr/>
        </p:nvSpPr>
        <p:spPr>
          <a:xfrm>
            <a:off x="1199091" y="4466778"/>
            <a:ext cx="1740103"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511165" y="4466778"/>
            <a:ext cx="1740103"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useBgFill="1">
        <p:nvSpPr>
          <p:cNvPr id="19" name="TextBox 18"/>
          <p:cNvSpPr txBox="1"/>
          <p:nvPr/>
        </p:nvSpPr>
        <p:spPr>
          <a:xfrm>
            <a:off x="8185188" y="1958882"/>
            <a:ext cx="1783080" cy="4708981"/>
          </a:xfrm>
          <a:prstGeom prst="rect">
            <a:avLst/>
          </a:prstGeom>
          <a:ln>
            <a:solidFill>
              <a:schemeClr val="tx1"/>
            </a:solidFill>
          </a:ln>
          <a:effectLst>
            <a:outerShdw blurRad="50800" dist="38100" dir="2700000" algn="tl" rotWithShape="0">
              <a:srgbClr val="000000">
                <a:alpha val="43000"/>
              </a:srgbClr>
            </a:outerShdw>
          </a:effectLst>
        </p:spPr>
        <p:txBody>
          <a:bodyPr wrap="square" rtlCol="0">
            <a:spAutoFit/>
          </a:bodyPr>
          <a:lstStyle/>
          <a:p>
            <a:pPr algn="ctr"/>
            <a:r>
              <a:rPr lang="en-US" b="1" dirty="0" err="1" smtClean="0"/>
              <a:t>M</a:t>
            </a:r>
            <a:r>
              <a:rPr lang="en-US" b="1" baseline="-25000" dirty="0" err="1" smtClean="0"/>
              <a:t>r</a:t>
            </a:r>
            <a:r>
              <a:rPr lang="en-US" b="1" dirty="0" smtClean="0"/>
              <a:t> &gt; -17</a:t>
            </a:r>
          </a:p>
          <a:p>
            <a:pPr algn="ctr"/>
            <a:r>
              <a:rPr lang="en-US" dirty="0" smtClean="0"/>
              <a:t>0.04±0.010 (10%)</a:t>
            </a:r>
          </a:p>
          <a:p>
            <a:pPr algn="ctr"/>
            <a:endParaRPr lang="en-US" dirty="0"/>
          </a:p>
          <a:p>
            <a:pPr algn="ctr"/>
            <a:r>
              <a:rPr lang="en-US" b="1" dirty="0" smtClean="0"/>
              <a:t>-17 &gt; </a:t>
            </a:r>
            <a:r>
              <a:rPr lang="en-US" b="1" dirty="0" err="1" smtClean="0"/>
              <a:t>M</a:t>
            </a:r>
            <a:r>
              <a:rPr lang="en-US" b="1" baseline="-25000" dirty="0" err="1" smtClean="0"/>
              <a:t>r</a:t>
            </a:r>
            <a:r>
              <a:rPr lang="en-US" b="1" dirty="0" smtClean="0"/>
              <a:t> &gt; -18</a:t>
            </a:r>
          </a:p>
          <a:p>
            <a:pPr algn="ctr"/>
            <a:r>
              <a:rPr lang="en-US" dirty="0" smtClean="0"/>
              <a:t>-0.03±0.011 (7%)</a:t>
            </a:r>
          </a:p>
          <a:p>
            <a:pPr algn="ctr"/>
            <a:endParaRPr lang="en-US" dirty="0"/>
          </a:p>
          <a:p>
            <a:pPr algn="ctr"/>
            <a:r>
              <a:rPr lang="en-US" b="1" dirty="0" smtClean="0"/>
              <a:t>-18 &gt; </a:t>
            </a:r>
            <a:r>
              <a:rPr lang="en-US" b="1" dirty="0" err="1" smtClean="0"/>
              <a:t>M</a:t>
            </a:r>
            <a:r>
              <a:rPr lang="en-US" b="1" baseline="-25000" dirty="0" err="1" smtClean="0"/>
              <a:t>r</a:t>
            </a:r>
            <a:r>
              <a:rPr lang="en-US" b="1" dirty="0" smtClean="0"/>
              <a:t> &gt; -19</a:t>
            </a:r>
          </a:p>
          <a:p>
            <a:pPr algn="ctr"/>
            <a:r>
              <a:rPr lang="en-US" dirty="0" smtClean="0"/>
              <a:t>-0.00±0.010 (0%)</a:t>
            </a:r>
          </a:p>
          <a:p>
            <a:pPr algn="ctr"/>
            <a:endParaRPr lang="en-US" dirty="0"/>
          </a:p>
          <a:p>
            <a:pPr algn="ctr"/>
            <a:r>
              <a:rPr lang="en-US" b="1" dirty="0" smtClean="0"/>
              <a:t>-19 &gt; </a:t>
            </a:r>
            <a:r>
              <a:rPr lang="en-US" b="1" dirty="0" err="1" smtClean="0"/>
              <a:t>M</a:t>
            </a:r>
            <a:r>
              <a:rPr lang="en-US" b="1" baseline="-25000" dirty="0" err="1" smtClean="0"/>
              <a:t>r</a:t>
            </a:r>
            <a:r>
              <a:rPr lang="en-US" b="1" dirty="0" smtClean="0"/>
              <a:t> &gt; -20</a:t>
            </a:r>
          </a:p>
          <a:p>
            <a:pPr algn="ctr"/>
            <a:r>
              <a:rPr lang="en-US" dirty="0" smtClean="0"/>
              <a:t>-0.02±0.011 (5%)</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689086030"/>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2" name="Picture 11" descr="1sig_dwarf_SF_t3_logNOrelations_dust_CDF.eps"/>
          <p:cNvPicPr>
            <a:picLocks noChangeAspect="1"/>
          </p:cNvPicPr>
          <p:nvPr/>
        </p:nvPicPr>
        <mc:AlternateContent>
          <mc:Choice xmlns:ma="http://schemas.microsoft.com/office/mac/drawingml/2008/main" Requires="ma">
            <p:blipFill>
              <a:blip r:embed="rId3"/>
              <a:srcRect r="2941"/>
              <a:stretch>
                <a:fillRect/>
              </a:stretch>
            </p:blipFill>
          </mc:Choice>
          <mc:Fallback>
            <p:blipFill>
              <a:blip r:embed="rId4"/>
              <a:srcRect r="2941"/>
              <a:stretch>
                <a:fillRect/>
              </a:stretch>
            </p:blipFill>
          </mc:Fallback>
        </mc:AlternateContent>
        <p:spPr>
          <a:xfrm>
            <a:off x="3446480" y="3784858"/>
            <a:ext cx="4733366"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1sig_dwarf_SF_t3_logNOrelations_dust_hist.eps"/>
          <p:cNvPicPr>
            <a:picLocks noChangeAspect="1"/>
          </p:cNvPicPr>
          <p:nvPr/>
        </p:nvPicPr>
        <mc:AlternateContent>
          <mc:Choice xmlns:ma="http://schemas.microsoft.com/office/mac/drawingml/2008/main" Requires="ma">
            <p:blipFill>
              <a:blip r:embed="rId5"/>
              <a:srcRect r="2941"/>
              <a:stretch>
                <a:fillRect/>
              </a:stretch>
            </p:blipFill>
          </mc:Choice>
          <mc:Fallback>
            <p:blipFill>
              <a:blip r:embed="rId6"/>
              <a:srcRect r="2941"/>
              <a:stretch>
                <a:fillRect/>
              </a:stretch>
            </p:blipFill>
          </mc:Fallback>
        </mc:AlternateContent>
        <p:spPr>
          <a:xfrm>
            <a:off x="384586" y="2347920"/>
            <a:ext cx="4733365"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sz="4000" dirty="0" smtClean="0"/>
              <a:t>Large-scale environmental dependence of N/O</a:t>
            </a:r>
            <a:endParaRPr lang="en-US" sz="4000" dirty="0"/>
          </a:p>
        </p:txBody>
      </p:sp>
      <p:sp>
        <p:nvSpPr>
          <p:cNvPr id="7" name="TextBox 6"/>
          <p:cNvSpPr txBox="1"/>
          <p:nvPr/>
        </p:nvSpPr>
        <p:spPr>
          <a:xfrm>
            <a:off x="4827046" y="7442458"/>
            <a:ext cx="3352800" cy="279050"/>
          </a:xfrm>
          <a:prstGeom prst="rect">
            <a:avLst/>
          </a:prstGeom>
          <a:noFill/>
        </p:spPr>
        <p:txBody>
          <a:bodyPr wrap="square" lIns="101882" tIns="50941" rIns="101882" bIns="50941" rtlCol="0">
            <a:spAutoFit/>
          </a:bodyPr>
          <a:lstStyle/>
          <a:p>
            <a:pPr algn="r"/>
            <a:r>
              <a:rPr lang="en-US" sz="1100" i="1" dirty="0" smtClean="0"/>
              <a:t>Douglass et al. (2017)</a:t>
            </a:r>
            <a:endParaRPr lang="en-US" sz="1100" i="1" dirty="0"/>
          </a:p>
        </p:txBody>
      </p:sp>
      <p:sp>
        <p:nvSpPr>
          <p:cNvPr id="8" name="TextBox 7"/>
          <p:cNvSpPr txBox="1"/>
          <p:nvPr/>
        </p:nvSpPr>
        <p:spPr>
          <a:xfrm>
            <a:off x="384586" y="6018810"/>
            <a:ext cx="3352800" cy="279050"/>
          </a:xfrm>
          <a:prstGeom prst="rect">
            <a:avLst/>
          </a:prstGeom>
          <a:noFill/>
        </p:spPr>
        <p:txBody>
          <a:bodyPr wrap="square" lIns="101882" tIns="50941" rIns="101882" bIns="50941" rtlCol="0">
            <a:spAutoFit/>
          </a:bodyPr>
          <a:lstStyle/>
          <a:p>
            <a:r>
              <a:rPr lang="en-US" sz="1100" i="1" dirty="0" smtClean="0"/>
              <a:t>Douglass et al. (2017)</a:t>
            </a:r>
            <a:endParaRPr lang="en-US" sz="1100" i="1" dirty="0"/>
          </a:p>
        </p:txBody>
      </p:sp>
      <p:graphicFrame>
        <p:nvGraphicFramePr>
          <p:cNvPr id="11" name="Table 10"/>
          <p:cNvGraphicFramePr>
            <a:graphicFrameLocks noGrp="1"/>
          </p:cNvGraphicFramePr>
          <p:nvPr>
            <p:extLst>
              <p:ext uri="{D42A27DB-BD31-4B8C-83A1-F6EECF244321}">
                <p14:modId xmlns:p14="http://schemas.microsoft.com/office/powerpoint/2010/main" xmlns:p="http://schemas.openxmlformats.org/presentationml/2006/main" xmlns:r="http://schemas.openxmlformats.org/officeDocument/2006/relationships" xmlns:a="http://schemas.openxmlformats.org/drawingml/2006/main" xmlns="" val="26191562"/>
              </p:ext>
            </p:extLst>
          </p:nvPr>
        </p:nvGraphicFramePr>
        <p:xfrm>
          <a:off x="5367699" y="1668585"/>
          <a:ext cx="4157455" cy="1854200"/>
        </p:xfrm>
        <a:graphic>
          <a:graphicData uri="http://schemas.openxmlformats.org/drawingml/2006/table">
            <a:tbl>
              <a:tblPr firstRow="1" bandRow="1">
                <a:tableStyleId>{21E4AEA4-8DFA-4A89-87EB-49C32662AFE0}</a:tableStyleId>
              </a:tblPr>
              <a:tblGrid>
                <a:gridCol w="1981202"/>
                <a:gridCol w="2176253"/>
              </a:tblGrid>
              <a:tr h="370840">
                <a:tc>
                  <a:txBody>
                    <a:bodyPr/>
                    <a:lstStyle/>
                    <a:p>
                      <a:r>
                        <a:rPr lang="en-US" sz="1800" dirty="0" err="1" smtClean="0"/>
                        <a:t>M</a:t>
                      </a:r>
                      <a:r>
                        <a:rPr lang="en-US" sz="1800" baseline="-25000" dirty="0" err="1" smtClean="0"/>
                        <a:t>r</a:t>
                      </a:r>
                      <a:r>
                        <a:rPr lang="en-US" sz="1800" dirty="0" smtClean="0"/>
                        <a:t> range</a:t>
                      </a:r>
                      <a:endParaRPr lang="en-US" sz="1800" b="1" dirty="0">
                        <a:latin typeface="+mn-lt"/>
                      </a:endParaRPr>
                    </a:p>
                  </a:txBody>
                  <a:tcPr/>
                </a:tc>
                <a:tc>
                  <a:txBody>
                    <a:bodyPr/>
                    <a:lstStyle/>
                    <a:p>
                      <a:r>
                        <a:rPr lang="en-US" sz="1800" dirty="0" smtClean="0"/>
                        <a:t>Average shift</a:t>
                      </a:r>
                      <a:endParaRPr lang="en-US" sz="1800" b="1" dirty="0">
                        <a:latin typeface="+mn-lt"/>
                      </a:endParaRPr>
                    </a:p>
                  </a:txBody>
                  <a:tcPr/>
                </a:tc>
              </a:tr>
              <a:tr h="370840">
                <a:tc>
                  <a:txBody>
                    <a:bodyPr/>
                    <a:lstStyle/>
                    <a:p>
                      <a:r>
                        <a:rPr lang="en-US" sz="1800" b="1" dirty="0" smtClean="0"/>
                        <a:t>Dwarf galaxies</a:t>
                      </a:r>
                      <a:endParaRPr lang="en-US" sz="1800" b="1" dirty="0">
                        <a:latin typeface="+mn-lt"/>
                      </a:endParaRPr>
                    </a:p>
                  </a:txBody>
                  <a:tcPr/>
                </a:tc>
                <a:tc>
                  <a:txBody>
                    <a:bodyPr/>
                    <a:lstStyle/>
                    <a:p>
                      <a:r>
                        <a:rPr lang="en-US" sz="1800" b="1" dirty="0" smtClean="0"/>
                        <a:t>0.07±0.016 (17%)</a:t>
                      </a:r>
                      <a:endParaRPr lang="en-US" sz="1800" b="1" dirty="0">
                        <a:latin typeface="+mn-lt"/>
                      </a:endParaRPr>
                    </a:p>
                  </a:txBody>
                  <a:tcPr/>
                </a:tc>
              </a:tr>
              <a:tr h="370840">
                <a:tc>
                  <a:txBody>
                    <a:bodyPr/>
                    <a:lstStyle/>
                    <a:p>
                      <a:r>
                        <a:rPr lang="en-US" sz="1800" dirty="0" smtClean="0"/>
                        <a:t>-17 &gt; </a:t>
                      </a:r>
                      <a:r>
                        <a:rPr lang="en-US" sz="1800" dirty="0" err="1" smtClean="0"/>
                        <a:t>M</a:t>
                      </a:r>
                      <a:r>
                        <a:rPr lang="en-US" sz="1800" baseline="-25000" dirty="0" err="1" smtClean="0"/>
                        <a:t>r</a:t>
                      </a:r>
                      <a:r>
                        <a:rPr lang="en-US" sz="1800" dirty="0" smtClean="0"/>
                        <a:t> &gt; -18</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-0.00±0.019 (0%)</a:t>
                      </a:r>
                      <a:endParaRPr lang="en-US" sz="1800" dirty="0" smtClean="0">
                        <a:latin typeface="+mn-lt"/>
                      </a:endParaRPr>
                    </a:p>
                  </a:txBody>
                  <a:tcPr/>
                </a:tc>
              </a:tr>
              <a:tr h="370840">
                <a:tc>
                  <a:txBody>
                    <a:bodyPr/>
                    <a:lstStyle/>
                    <a:p>
                      <a:r>
                        <a:rPr lang="en-US" sz="1800" dirty="0" smtClean="0"/>
                        <a:t>-18 &gt;</a:t>
                      </a:r>
                      <a:r>
                        <a:rPr lang="en-US" sz="1800" baseline="0" dirty="0" smtClean="0"/>
                        <a:t> </a:t>
                      </a:r>
                      <a:r>
                        <a:rPr lang="en-US" sz="1800" baseline="0" dirty="0" err="1" smtClean="0"/>
                        <a:t>M</a:t>
                      </a:r>
                      <a:r>
                        <a:rPr lang="en-US" sz="1800" baseline="-25000" dirty="0" err="1" smtClean="0"/>
                        <a:t>r</a:t>
                      </a:r>
                      <a:r>
                        <a:rPr lang="en-US" sz="1800" baseline="0" dirty="0" smtClean="0"/>
                        <a:t> &gt; -19</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0.00±0.018 (0%)</a:t>
                      </a:r>
                      <a:endParaRPr lang="en-US" sz="1800" dirty="0" smtClean="0">
                        <a:latin typeface="+mn-lt"/>
                      </a:endParaRPr>
                    </a:p>
                  </a:txBody>
                  <a:tcPr/>
                </a:tc>
              </a:tr>
              <a:tr h="370840">
                <a:tc>
                  <a:txBody>
                    <a:bodyPr/>
                    <a:lstStyle/>
                    <a:p>
                      <a:r>
                        <a:rPr lang="en-US" sz="1800" dirty="0" smtClean="0"/>
                        <a:t>-19 &gt; </a:t>
                      </a:r>
                      <a:r>
                        <a:rPr lang="en-US" sz="1800" dirty="0" err="1" smtClean="0"/>
                        <a:t>M</a:t>
                      </a:r>
                      <a:r>
                        <a:rPr lang="en-US" sz="1800" baseline="-25000" dirty="0" err="1" smtClean="0"/>
                        <a:t>r</a:t>
                      </a:r>
                      <a:r>
                        <a:rPr lang="en-US" sz="1800" dirty="0" smtClean="0"/>
                        <a:t> &gt; -20</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0.02±0.020 (5%)</a:t>
                      </a:r>
                      <a:endParaRPr lang="en-US" sz="1800" dirty="0" smtClean="0">
                        <a:latin typeface="+mn-lt"/>
                      </a:endParaRPr>
                    </a:p>
                  </a:txBody>
                  <a:tcPr/>
                </a:tc>
              </a:tr>
            </a:tbl>
          </a:graphicData>
        </a:graphic>
      </p:graphicFrame>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12219623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pic>
        <p:nvPicPr>
          <p:cNvPr id="10" name="Picture 9" descr="1sig_16-17_SF_t3_logNOrelations_dust_hist.eps"/>
          <p:cNvPicPr>
            <a:picLocks noChangeAspect="1"/>
          </p:cNvPicPr>
          <p:nvPr/>
        </p:nvPicPr>
        <p:blipFill rotWithShape="1">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3169"/>
          <a:stretch/>
        </p:blipFill>
        <p:spPr>
          <a:xfrm>
            <a:off x="4680949" y="4688607"/>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5-16_SF_t3_logNOrelations_dust_hist.eps"/>
          <p:cNvPicPr>
            <a:picLocks noChangeAspect="1"/>
          </p:cNvPicPr>
          <p:nvPr/>
        </p:nvPicPr>
        <p:blipFill rotWithShape="1">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2996"/>
          <a:stretch/>
        </p:blipFill>
        <p:spPr>
          <a:xfrm>
            <a:off x="378599" y="4688607"/>
            <a:ext cx="3358786"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4-15_SF_t3_logNOrelations_dust_hist.eps"/>
          <p:cNvPicPr>
            <a:picLocks noChangeAspect="1"/>
          </p:cNvPicPr>
          <p:nvPr/>
        </p:nvPicPr>
        <p:blipFill rotWithShape="1">
          <a:blip r:embed="rId5">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3169"/>
          <a:stretch/>
        </p:blipFill>
        <p:spPr>
          <a:xfrm>
            <a:off x="4680949" y="1421260"/>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1sig_0-14_SF_t3_logNOrelations_dust_hist.eps"/>
          <p:cNvPicPr>
            <a:picLocks noChangeAspect="1"/>
          </p:cNvPicPr>
          <p:nvPr/>
        </p:nvPicPr>
        <p:blipFill rotWithShape="1">
          <a:blip r:embed="rId6">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2996"/>
          <a:stretch/>
        </p:blipFill>
        <p:spPr>
          <a:xfrm>
            <a:off x="378599" y="1421259"/>
            <a:ext cx="3358786"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N/O dependence for dwarf galaxies</a:t>
            </a:r>
          </a:p>
        </p:txBody>
      </p:sp>
      <p:sp>
        <p:nvSpPr>
          <p:cNvPr id="5" name="TextBox 4"/>
          <p:cNvSpPr txBox="1"/>
          <p:nvPr/>
        </p:nvSpPr>
        <p:spPr>
          <a:xfrm>
            <a:off x="1508642" y="1218067"/>
            <a:ext cx="1106424"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-14</a:t>
            </a:r>
          </a:p>
        </p:txBody>
      </p:sp>
      <p:sp>
        <p:nvSpPr>
          <p:cNvPr id="7" name="TextBox 6"/>
          <p:cNvSpPr txBox="1"/>
          <p:nvPr/>
        </p:nvSpPr>
        <p:spPr>
          <a:xfrm>
            <a:off x="5582600" y="1218067"/>
            <a:ext cx="1740103"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-14 &gt; </a:t>
            </a:r>
            <a:r>
              <a:rPr lang="en-US" dirty="0" err="1" smtClean="0"/>
              <a:t>M</a:t>
            </a:r>
            <a:r>
              <a:rPr lang="en-US" baseline="-25000" dirty="0" err="1" smtClean="0"/>
              <a:t>r</a:t>
            </a:r>
            <a:r>
              <a:rPr lang="en-US" dirty="0" smtClean="0"/>
              <a:t> &gt; -15</a:t>
            </a:r>
          </a:p>
        </p:txBody>
      </p:sp>
      <p:sp>
        <p:nvSpPr>
          <p:cNvPr id="9" name="TextBox 8"/>
          <p:cNvSpPr txBox="1"/>
          <p:nvPr/>
        </p:nvSpPr>
        <p:spPr>
          <a:xfrm>
            <a:off x="1270527" y="4491313"/>
            <a:ext cx="1740103"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-15 &gt; </a:t>
            </a:r>
            <a:r>
              <a:rPr lang="en-US" dirty="0" err="1" smtClean="0"/>
              <a:t>M</a:t>
            </a:r>
            <a:r>
              <a:rPr lang="en-US" baseline="-25000" dirty="0" err="1" smtClean="0"/>
              <a:t>r</a:t>
            </a:r>
            <a:r>
              <a:rPr lang="en-US" dirty="0" smtClean="0"/>
              <a:t> &gt; -16</a:t>
            </a:r>
          </a:p>
        </p:txBody>
      </p:sp>
      <p:sp>
        <p:nvSpPr>
          <p:cNvPr id="11" name="TextBox 10"/>
          <p:cNvSpPr txBox="1"/>
          <p:nvPr/>
        </p:nvSpPr>
        <p:spPr>
          <a:xfrm>
            <a:off x="5582600" y="4491313"/>
            <a:ext cx="1740103"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-16 &gt; </a:t>
            </a:r>
            <a:r>
              <a:rPr lang="en-US" dirty="0" err="1" smtClean="0"/>
              <a:t>M</a:t>
            </a:r>
            <a:r>
              <a:rPr lang="en-US" baseline="-25000" dirty="0" err="1" smtClean="0"/>
              <a:t>r</a:t>
            </a:r>
            <a:r>
              <a:rPr lang="en-US" dirty="0" smtClean="0"/>
              <a:t> &gt; -17</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032255144"/>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pic>
        <p:nvPicPr>
          <p:cNvPr id="20" name="Picture 19" descr="1sig_dwarf_SF_t3_logNOrelations_dust_hist.eps"/>
          <p:cNvPicPr>
            <a:picLocks noChangeAspect="1"/>
          </p:cNvPicPr>
          <p:nvPr/>
        </p:nvPicPr>
        <mc:AlternateContent>
          <mc:Choice xmlns:ma="http://schemas.microsoft.com/office/mac/drawingml/2008/main" Requires="ma">
            <p:blipFill>
              <a:blip r:embed="rId3"/>
              <a:srcRect r="2941"/>
              <a:stretch>
                <a:fillRect/>
              </a:stretch>
            </p:blipFill>
          </mc:Choice>
          <mc:Fallback>
            <p:blipFill>
              <a:blip r:embed="rId4"/>
              <a:srcRect r="2941"/>
              <a:stretch>
                <a:fillRect/>
              </a:stretch>
            </p:blipFill>
          </mc:Fallback>
        </mc:AlternateContent>
        <p:spPr>
          <a:xfrm>
            <a:off x="384586" y="1421259"/>
            <a:ext cx="3360689"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Picture 18" descr="1sig_19-20_SF_t3_logNOrelations_dust_hist.eps"/>
          <p:cNvPicPr>
            <a:picLocks noChangeAspect="1"/>
          </p:cNvPicPr>
          <p:nvPr/>
        </p:nvPicPr>
        <p:blipFill rotWithShape="1">
          <a:blip r:embed="rId5">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3169"/>
          <a:stretch/>
        </p:blipFill>
        <p:spPr>
          <a:xfrm>
            <a:off x="4680949" y="4682558"/>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descr="1sig_18-19_SF_t3_logNOrelations_dust_hist.eps"/>
          <p:cNvPicPr>
            <a:picLocks noChangeAspect="1"/>
          </p:cNvPicPr>
          <p:nvPr/>
        </p:nvPicPr>
        <p:blipFill rotWithShape="1">
          <a:blip r:embed="rId6">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3169"/>
          <a:stretch/>
        </p:blipFill>
        <p:spPr>
          <a:xfrm>
            <a:off x="384585" y="4688607"/>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Picture 16" descr="1sig_17-18_SF_t3_logNOrelations_dust_hist.eps"/>
          <p:cNvPicPr>
            <a:picLocks noChangeAspect="1"/>
          </p:cNvPicPr>
          <p:nvPr/>
        </p:nvPicPr>
        <p:blipFill rotWithShape="1">
          <a:blip r:embed="rId7">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3169"/>
          <a:stretch/>
        </p:blipFill>
        <p:spPr>
          <a:xfrm>
            <a:off x="4680949" y="1421259"/>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N/O dependence for galaxies up to L</a:t>
            </a:r>
            <a:r>
              <a:rPr lang="en-US" sz="3600" baseline="-25000" dirty="0"/>
              <a:t>*</a:t>
            </a:r>
            <a:endParaRPr lang="en-US" sz="3600" dirty="0"/>
          </a:p>
        </p:txBody>
      </p:sp>
      <p:sp>
        <p:nvSpPr>
          <p:cNvPr id="5" name="TextBox 4"/>
          <p:cNvSpPr txBox="1"/>
          <p:nvPr/>
        </p:nvSpPr>
        <p:spPr>
          <a:xfrm>
            <a:off x="1455888" y="1185355"/>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7" name="TextBox 6"/>
          <p:cNvSpPr txBox="1"/>
          <p:nvPr/>
        </p:nvSpPr>
        <p:spPr>
          <a:xfrm>
            <a:off x="5472574" y="1185355"/>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9" name="TextBox 8"/>
          <p:cNvSpPr txBox="1"/>
          <p:nvPr/>
        </p:nvSpPr>
        <p:spPr>
          <a:xfrm>
            <a:off x="1160501" y="4458600"/>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472574" y="4458600"/>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useBgFill="1">
        <p:nvSpPr>
          <p:cNvPr id="16" name="TextBox 15"/>
          <p:cNvSpPr txBox="1"/>
          <p:nvPr/>
        </p:nvSpPr>
        <p:spPr>
          <a:xfrm>
            <a:off x="8150018" y="1958882"/>
            <a:ext cx="1828800" cy="4708981"/>
          </a:xfrm>
          <a:prstGeom prst="rect">
            <a:avLst/>
          </a:prstGeom>
          <a:ln>
            <a:solidFill>
              <a:schemeClr val="tx1"/>
            </a:solidFill>
          </a:ln>
          <a:effectLst>
            <a:outerShdw blurRad="50800" dist="38100" dir="2700000" algn="tl" rotWithShape="0">
              <a:srgbClr val="000000">
                <a:alpha val="43000"/>
              </a:srgbClr>
            </a:outerShdw>
          </a:effectLst>
        </p:spPr>
        <p:txBody>
          <a:bodyPr wrap="square" rtlCol="0">
            <a:spAutoFit/>
          </a:bodyPr>
          <a:lstStyle/>
          <a:p>
            <a:pPr algn="ctr"/>
            <a:r>
              <a:rPr lang="en-US" b="1" dirty="0" err="1" smtClean="0"/>
              <a:t>M</a:t>
            </a:r>
            <a:r>
              <a:rPr lang="en-US" b="1" baseline="-25000" dirty="0" err="1" smtClean="0"/>
              <a:t>r</a:t>
            </a:r>
            <a:r>
              <a:rPr lang="en-US" b="1" dirty="0" smtClean="0"/>
              <a:t> &gt; -17</a:t>
            </a:r>
          </a:p>
          <a:p>
            <a:pPr algn="ctr"/>
            <a:r>
              <a:rPr lang="en-US" dirty="0" smtClean="0"/>
              <a:t>0.07±0.016 (17%)</a:t>
            </a:r>
          </a:p>
          <a:p>
            <a:pPr algn="ctr"/>
            <a:endParaRPr lang="en-US" dirty="0"/>
          </a:p>
          <a:p>
            <a:pPr algn="ctr"/>
            <a:r>
              <a:rPr lang="en-US" b="1" dirty="0" smtClean="0"/>
              <a:t>-17 &gt; </a:t>
            </a:r>
            <a:r>
              <a:rPr lang="en-US" b="1" dirty="0" err="1" smtClean="0"/>
              <a:t>M</a:t>
            </a:r>
            <a:r>
              <a:rPr lang="en-US" b="1" baseline="-25000" dirty="0" err="1" smtClean="0"/>
              <a:t>r</a:t>
            </a:r>
            <a:r>
              <a:rPr lang="en-US" b="1" dirty="0" smtClean="0"/>
              <a:t> &gt; -18</a:t>
            </a:r>
          </a:p>
          <a:p>
            <a:pPr algn="ctr"/>
            <a:r>
              <a:rPr lang="en-US" dirty="0" smtClean="0"/>
              <a:t>-0.00±0.018 (0%)</a:t>
            </a:r>
          </a:p>
          <a:p>
            <a:pPr algn="ctr"/>
            <a:endParaRPr lang="en-US" dirty="0"/>
          </a:p>
          <a:p>
            <a:pPr algn="ctr"/>
            <a:r>
              <a:rPr lang="en-US" b="1" dirty="0" smtClean="0"/>
              <a:t>-18 &gt; </a:t>
            </a:r>
            <a:r>
              <a:rPr lang="en-US" b="1" dirty="0" err="1" smtClean="0"/>
              <a:t>M</a:t>
            </a:r>
            <a:r>
              <a:rPr lang="en-US" b="1" baseline="-25000" dirty="0" err="1" smtClean="0"/>
              <a:t>r</a:t>
            </a:r>
            <a:r>
              <a:rPr lang="en-US" b="1" dirty="0" smtClean="0"/>
              <a:t> &gt; -19</a:t>
            </a:r>
          </a:p>
          <a:p>
            <a:pPr algn="ctr"/>
            <a:r>
              <a:rPr lang="en-US" dirty="0" smtClean="0"/>
              <a:t>0.00±0.018 (0%)</a:t>
            </a:r>
          </a:p>
          <a:p>
            <a:pPr algn="ctr"/>
            <a:endParaRPr lang="en-US" dirty="0"/>
          </a:p>
          <a:p>
            <a:pPr algn="ctr"/>
            <a:r>
              <a:rPr lang="en-US" b="1" dirty="0" smtClean="0"/>
              <a:t>-19 &gt; </a:t>
            </a:r>
            <a:r>
              <a:rPr lang="en-US" b="1" dirty="0" err="1" smtClean="0"/>
              <a:t>M</a:t>
            </a:r>
            <a:r>
              <a:rPr lang="en-US" b="1" baseline="-25000" dirty="0" err="1" smtClean="0"/>
              <a:t>r</a:t>
            </a:r>
            <a:r>
              <a:rPr lang="en-US" b="1" dirty="0" smtClean="0"/>
              <a:t> &gt; -20</a:t>
            </a:r>
          </a:p>
          <a:p>
            <a:pPr algn="ctr"/>
            <a:r>
              <a:rPr lang="en-US" dirty="0" smtClean="0"/>
              <a:t>0.02±0.020 (5%)</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537576805"/>
      </p:ext>
    </p:extLst>
  </p:cSld>
  <p:clrMapOvr>
    <a:masterClrMapping/>
  </p:clrMapOvr>
  <p:transition spd="slow"/>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 name="Rectangle 12"/>
          <p:cNvSpPr/>
          <p:nvPr/>
        </p:nvSpPr>
        <p:spPr>
          <a:xfrm>
            <a:off x="419100" y="3270735"/>
            <a:ext cx="9006254" cy="931985"/>
          </a:xfrm>
          <a:prstGeom prst="rect">
            <a:avLst/>
          </a:prstGeom>
          <a:gradFill flip="none" rotWithShape="1">
            <a:gsLst>
              <a:gs pos="0">
                <a:schemeClr val="accent1"/>
              </a:gs>
              <a:gs pos="100000">
                <a:srgbClr val="FFFF00"/>
              </a:gs>
            </a:gsLst>
            <a:lin ang="108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7949706" y="4772711"/>
            <a:ext cx="1893198" cy="1950568"/>
          </a:xfrm>
          <a:prstGeom prst="ellipse">
            <a:avLst/>
          </a:prstGeom>
          <a:solidFill>
            <a:srgbClr val="3366FF"/>
          </a:solidFill>
          <a:ln>
            <a:solidFill>
              <a:srgbClr val="3366FF"/>
            </a:solidFill>
          </a:ln>
          <a:effectLst>
            <a:outerShdw blurRad="76200" dir="18900000" sy="23000" kx="-1200000" algn="bl">
              <a:srgbClr val="000000">
                <a:alpha val="15000"/>
              </a:srgbClr>
            </a:outerShdw>
          </a:effectLst>
          <a:scene3d>
            <a:camera prst="orthographicFront"/>
            <a:lightRig rig="threePt" dir="t"/>
          </a:scene3d>
          <a:sp3d>
            <a:bevelT w="571500" h="381000"/>
          </a:sp3d>
        </p:spPr>
        <p:style>
          <a:lnRef idx="1">
            <a:schemeClr val="accent1"/>
          </a:lnRef>
          <a:fillRef idx="3">
            <a:schemeClr val="accent1"/>
          </a:fillRef>
          <a:effectRef idx="2">
            <a:schemeClr val="accent1"/>
          </a:effectRef>
          <a:fontRef idx="minor">
            <a:schemeClr val="lt1"/>
          </a:fontRef>
        </p:style>
        <p:txBody>
          <a:bodyPr lIns="101882" tIns="50941" rIns="101882" bIns="50941" rtlCol="0" anchor="ctr"/>
          <a:lstStyle/>
          <a:p>
            <a:pPr algn="ctr"/>
            <a:endParaRPr lang="en-US"/>
          </a:p>
        </p:txBody>
      </p:sp>
      <p:sp>
        <p:nvSpPr>
          <p:cNvPr id="2" name="Title 1"/>
          <p:cNvSpPr>
            <a:spLocks noGrp="1"/>
          </p:cNvSpPr>
          <p:nvPr>
            <p:ph type="title"/>
          </p:nvPr>
        </p:nvSpPr>
        <p:spPr/>
        <p:txBody>
          <a:bodyPr/>
          <a:lstStyle/>
          <a:p>
            <a:r>
              <a:rPr lang="en-US" dirty="0" smtClean="0"/>
              <a:t>Oxygen, Nitrogen synthesis</a:t>
            </a:r>
            <a:endParaRPr lang="en-US" dirty="0"/>
          </a:p>
        </p:txBody>
      </p:sp>
      <p:sp>
        <p:nvSpPr>
          <p:cNvPr id="4" name="Text Placeholder 3"/>
          <p:cNvSpPr>
            <a:spLocks noGrp="1"/>
          </p:cNvSpPr>
          <p:nvPr>
            <p:ph type="body" sz="half" idx="2"/>
          </p:nvPr>
        </p:nvSpPr>
        <p:spPr/>
        <p:txBody>
          <a:bodyPr/>
          <a:lstStyle/>
          <a:p>
            <a:r>
              <a:rPr lang="en-US" dirty="0" smtClean="0"/>
              <a:t>Larger stars die first, creating a time delay between the release of oxygen and nitrogen.</a:t>
            </a:r>
            <a:endParaRPr lang="en-US" dirty="0"/>
          </a:p>
        </p:txBody>
      </p:sp>
      <p:sp>
        <p:nvSpPr>
          <p:cNvPr id="6" name="TextBox 5"/>
          <p:cNvSpPr txBox="1"/>
          <p:nvPr/>
        </p:nvSpPr>
        <p:spPr>
          <a:xfrm>
            <a:off x="564219" y="3550269"/>
            <a:ext cx="880619" cy="441431"/>
          </a:xfrm>
          <a:prstGeom prst="rect">
            <a:avLst/>
          </a:prstGeom>
          <a:noFill/>
          <a:effectLst>
            <a:outerShdw blurRad="50800" dist="38100" dir="2700000">
              <a:srgbClr val="000000">
                <a:alpha val="43000"/>
              </a:srgbClr>
            </a:outerShdw>
          </a:effectLst>
        </p:spPr>
        <p:txBody>
          <a:bodyPr wrap="none" lIns="101882" tIns="50941" rIns="101882" bIns="50941" rtlCol="0">
            <a:spAutoFit/>
          </a:bodyPr>
          <a:lstStyle/>
          <a:p>
            <a:r>
              <a:rPr lang="en-US" sz="2200" dirty="0" smtClean="0"/>
              <a:t>4 M</a:t>
            </a:r>
            <a:r>
              <a:rPr lang="en-US" sz="2400" baseline="-25000" dirty="0" smtClean="0"/>
              <a:t>⊙</a:t>
            </a:r>
            <a:endParaRPr lang="en-US" sz="2200" baseline="-25000" dirty="0"/>
          </a:p>
        </p:txBody>
      </p:sp>
      <p:sp>
        <p:nvSpPr>
          <p:cNvPr id="8" name="TextBox 7"/>
          <p:cNvSpPr txBox="1"/>
          <p:nvPr/>
        </p:nvSpPr>
        <p:spPr>
          <a:xfrm>
            <a:off x="4676618" y="4741701"/>
            <a:ext cx="1089009" cy="410654"/>
          </a:xfrm>
          <a:prstGeom prst="rect">
            <a:avLst/>
          </a:prstGeom>
          <a:noFill/>
        </p:spPr>
        <p:txBody>
          <a:bodyPr wrap="none" lIns="101882" tIns="50941" rIns="101882" bIns="50941" rtlCol="0">
            <a:spAutoFit/>
          </a:bodyPr>
          <a:lstStyle/>
          <a:p>
            <a:pPr algn="ctr"/>
            <a:r>
              <a:rPr lang="en-US" dirty="0" smtClean="0"/>
              <a:t>Oxygen</a:t>
            </a:r>
            <a:endParaRPr lang="en-US" dirty="0"/>
          </a:p>
        </p:txBody>
      </p:sp>
      <p:sp>
        <p:nvSpPr>
          <p:cNvPr id="10" name="TextBox 9"/>
          <p:cNvSpPr txBox="1"/>
          <p:nvPr/>
        </p:nvSpPr>
        <p:spPr>
          <a:xfrm>
            <a:off x="2698098" y="3550269"/>
            <a:ext cx="880619" cy="441431"/>
          </a:xfrm>
          <a:prstGeom prst="rect">
            <a:avLst/>
          </a:prstGeom>
          <a:noFill/>
          <a:effectLst>
            <a:outerShdw blurRad="50800" dist="38100" dir="2700000">
              <a:srgbClr val="000000">
                <a:alpha val="43000"/>
              </a:srgbClr>
            </a:outerShdw>
          </a:effectLst>
        </p:spPr>
        <p:txBody>
          <a:bodyPr wrap="none" lIns="101882" tIns="50941" rIns="101882" bIns="50941" rtlCol="0">
            <a:spAutoFit/>
          </a:bodyPr>
          <a:lstStyle/>
          <a:p>
            <a:r>
              <a:rPr lang="en-US" sz="2200" dirty="0" smtClean="0"/>
              <a:t>8 M</a:t>
            </a:r>
            <a:r>
              <a:rPr lang="en-US" sz="2400" baseline="-25000" dirty="0" smtClean="0"/>
              <a:t>⊙</a:t>
            </a:r>
            <a:endParaRPr lang="en-US" sz="2200" baseline="-25000" dirty="0"/>
          </a:p>
        </p:txBody>
      </p:sp>
      <p:sp>
        <p:nvSpPr>
          <p:cNvPr id="12" name="TextBox 11"/>
          <p:cNvSpPr txBox="1"/>
          <p:nvPr/>
        </p:nvSpPr>
        <p:spPr>
          <a:xfrm>
            <a:off x="1483682" y="2449427"/>
            <a:ext cx="1175571" cy="410654"/>
          </a:xfrm>
          <a:prstGeom prst="rect">
            <a:avLst/>
          </a:prstGeom>
          <a:noFill/>
        </p:spPr>
        <p:txBody>
          <a:bodyPr wrap="none" lIns="101882" tIns="50941" rIns="101882" bIns="50941" rtlCol="0">
            <a:spAutoFit/>
          </a:bodyPr>
          <a:lstStyle/>
          <a:p>
            <a:pPr algn="ctr"/>
            <a:r>
              <a:rPr lang="en-US" dirty="0" smtClean="0"/>
              <a:t>Nitrogen</a:t>
            </a:r>
            <a:endParaRPr lang="en-US" dirty="0"/>
          </a:p>
        </p:txBody>
      </p:sp>
      <p:sp>
        <p:nvSpPr>
          <p:cNvPr id="9" name="Oval 8"/>
          <p:cNvSpPr/>
          <p:nvPr/>
        </p:nvSpPr>
        <p:spPr>
          <a:xfrm>
            <a:off x="419100" y="4847211"/>
            <a:ext cx="1342991" cy="1383688"/>
          </a:xfrm>
          <a:prstGeom prst="ellipse">
            <a:avLst/>
          </a:prstGeom>
          <a:solidFill>
            <a:srgbClr val="FFFF00"/>
          </a:solidFill>
          <a:ln>
            <a:solidFill>
              <a:srgbClr val="FFFF00"/>
            </a:solidFill>
          </a:ln>
          <a:effectLst>
            <a:outerShdw blurRad="76200" dir="18900000" sy="23000" kx="-1200000" algn="bl">
              <a:srgbClr val="000000">
                <a:alpha val="15000"/>
              </a:srgbClr>
            </a:outerShdw>
          </a:effectLst>
          <a:scene3d>
            <a:camera prst="orthographicFront"/>
            <a:lightRig rig="threePt" dir="t"/>
          </a:scene3d>
          <a:sp3d>
            <a:bevelT w="571500" h="381000"/>
          </a:sp3d>
        </p:spPr>
        <p:style>
          <a:lnRef idx="1">
            <a:schemeClr val="accent1"/>
          </a:lnRef>
          <a:fillRef idx="3">
            <a:schemeClr val="accent1"/>
          </a:fillRef>
          <a:effectRef idx="2">
            <a:schemeClr val="accent1"/>
          </a:effectRef>
          <a:fontRef idx="minor">
            <a:schemeClr val="lt1"/>
          </a:fontRef>
        </p:style>
        <p:txBody>
          <a:bodyPr lIns="101882" tIns="50941" rIns="101882" bIns="50941" rtlCol="0" anchor="ctr"/>
          <a:lstStyle/>
          <a:p>
            <a:pPr algn="ctr"/>
            <a:endParaRPr lang="en-US"/>
          </a:p>
        </p:txBody>
      </p:sp>
      <p:sp>
        <p:nvSpPr>
          <p:cNvPr id="14" name="Right Brace 13"/>
          <p:cNvSpPr/>
          <p:nvPr/>
        </p:nvSpPr>
        <p:spPr>
          <a:xfrm rot="16200000">
            <a:off x="1861517" y="2003093"/>
            <a:ext cx="419902" cy="2133878"/>
          </a:xfrm>
          <a:prstGeom prst="rightBrace">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Right Brace 14"/>
          <p:cNvSpPr/>
          <p:nvPr/>
        </p:nvSpPr>
        <p:spPr>
          <a:xfrm rot="5400000" flipV="1">
            <a:off x="5004991" y="245769"/>
            <a:ext cx="419902" cy="8420825"/>
          </a:xfrm>
          <a:prstGeom prst="rightBrace">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916555719"/>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 name="Freeform 19"/>
          <p:cNvSpPr/>
          <p:nvPr/>
        </p:nvSpPr>
        <p:spPr>
          <a:xfrm>
            <a:off x="1532162" y="4148724"/>
            <a:ext cx="5653434" cy="2421809"/>
          </a:xfrm>
          <a:custGeom>
            <a:avLst/>
            <a:gdLst>
              <a:gd name="connsiteX0" fmla="*/ 0 w 5653434"/>
              <a:gd name="connsiteY0" fmla="*/ 2421809 h 2421809"/>
              <a:gd name="connsiteX1" fmla="*/ 1589516 w 5653434"/>
              <a:gd name="connsiteY1" fmla="*/ 1840083 h 2421809"/>
              <a:gd name="connsiteX2" fmla="*/ 3162646 w 5653434"/>
              <a:gd name="connsiteY2" fmla="*/ 94903 h 2421809"/>
              <a:gd name="connsiteX3" fmla="*/ 5653434 w 5653434"/>
              <a:gd name="connsiteY3" fmla="*/ 217803 h 2421809"/>
            </a:gdLst>
            <a:ahLst/>
            <a:cxnLst>
              <a:cxn ang="0">
                <a:pos x="connsiteX0" y="connsiteY0"/>
              </a:cxn>
              <a:cxn ang="0">
                <a:pos x="connsiteX1" y="connsiteY1"/>
              </a:cxn>
              <a:cxn ang="0">
                <a:pos x="connsiteX2" y="connsiteY2"/>
              </a:cxn>
              <a:cxn ang="0">
                <a:pos x="connsiteX3" y="connsiteY3"/>
              </a:cxn>
            </a:cxnLst>
            <a:rect l="l" t="t" r="r" b="b"/>
            <a:pathLst>
              <a:path w="5653434" h="2421809">
                <a:moveTo>
                  <a:pt x="0" y="2421809"/>
                </a:moveTo>
                <a:cubicBezTo>
                  <a:pt x="531204" y="2324855"/>
                  <a:pt x="1062408" y="2227901"/>
                  <a:pt x="1589516" y="1840083"/>
                </a:cubicBezTo>
                <a:cubicBezTo>
                  <a:pt x="2116624" y="1452265"/>
                  <a:pt x="2485326" y="365283"/>
                  <a:pt x="3162646" y="94903"/>
                </a:cubicBezTo>
                <a:cubicBezTo>
                  <a:pt x="3839966" y="-175477"/>
                  <a:pt x="5653434" y="217803"/>
                  <a:pt x="5653434" y="217803"/>
                </a:cubicBezTo>
              </a:path>
            </a:pathLst>
          </a:custGeom>
          <a:ln w="76200">
            <a:solidFill>
              <a:srgbClr val="FF0000"/>
            </a:solidFill>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540356" y="2837663"/>
            <a:ext cx="5669820" cy="3732870"/>
          </a:xfrm>
          <a:custGeom>
            <a:avLst/>
            <a:gdLst>
              <a:gd name="connsiteX0" fmla="*/ 0 w 5669820"/>
              <a:gd name="connsiteY0" fmla="*/ 3732870 h 3732870"/>
              <a:gd name="connsiteX1" fmla="*/ 3023358 w 5669820"/>
              <a:gd name="connsiteY1" fmla="*/ 45871 h 3732870"/>
              <a:gd name="connsiteX2" fmla="*/ 4416232 w 5669820"/>
              <a:gd name="connsiteY2" fmla="*/ 1717311 h 3732870"/>
              <a:gd name="connsiteX3" fmla="*/ 5669820 w 5669820"/>
              <a:gd name="connsiteY3" fmla="*/ 2454710 h 3732870"/>
            </a:gdLst>
            <a:ahLst/>
            <a:cxnLst>
              <a:cxn ang="0">
                <a:pos x="connsiteX0" y="connsiteY0"/>
              </a:cxn>
              <a:cxn ang="0">
                <a:pos x="connsiteX1" y="connsiteY1"/>
              </a:cxn>
              <a:cxn ang="0">
                <a:pos x="connsiteX2" y="connsiteY2"/>
              </a:cxn>
              <a:cxn ang="0">
                <a:pos x="connsiteX3" y="connsiteY3"/>
              </a:cxn>
            </a:cxnLst>
            <a:rect l="l" t="t" r="r" b="b"/>
            <a:pathLst>
              <a:path w="5669820" h="3732870">
                <a:moveTo>
                  <a:pt x="0" y="3732870"/>
                </a:moveTo>
                <a:cubicBezTo>
                  <a:pt x="1143659" y="2057333"/>
                  <a:pt x="2287319" y="381797"/>
                  <a:pt x="3023358" y="45871"/>
                </a:cubicBezTo>
                <a:cubicBezTo>
                  <a:pt x="3759397" y="-290055"/>
                  <a:pt x="3975155" y="1315838"/>
                  <a:pt x="4416232" y="1717311"/>
                </a:cubicBezTo>
                <a:cubicBezTo>
                  <a:pt x="4857309" y="2118784"/>
                  <a:pt x="5669820" y="2454710"/>
                  <a:pt x="5669820" y="2454710"/>
                </a:cubicBezTo>
              </a:path>
            </a:pathLst>
          </a:custGeom>
          <a:ln w="76200">
            <a:solidFill>
              <a:schemeClr val="tx1"/>
            </a:solidFill>
            <a:prstDash val="sysDot"/>
            <a:round/>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itle 4"/>
          <p:cNvSpPr>
            <a:spLocks noGrp="1"/>
          </p:cNvSpPr>
          <p:nvPr>
            <p:ph type="title"/>
          </p:nvPr>
        </p:nvSpPr>
        <p:spPr/>
        <p:txBody>
          <a:bodyPr>
            <a:normAutofit fontScale="90000"/>
          </a:bodyPr>
          <a:lstStyle/>
          <a:p>
            <a:r>
              <a:rPr lang="en-US" dirty="0" smtClean="0"/>
              <a:t>Is cosmic downsizing influenced by the environment?</a:t>
            </a:r>
            <a:endParaRPr lang="en-US" dirty="0"/>
          </a:p>
        </p:txBody>
      </p:sp>
      <p:sp>
        <p:nvSpPr>
          <p:cNvPr id="8" name="Text Placeholder 7"/>
          <p:cNvSpPr>
            <a:spLocks noGrp="1"/>
          </p:cNvSpPr>
          <p:nvPr>
            <p:ph type="body" sz="half" idx="2"/>
          </p:nvPr>
        </p:nvSpPr>
        <p:spPr/>
        <p:txBody>
          <a:bodyPr>
            <a:normAutofit/>
          </a:bodyPr>
          <a:lstStyle/>
          <a:p>
            <a:r>
              <a:rPr lang="en-US" dirty="0" smtClean="0"/>
              <a:t>Lower N/O in void dwarf galaxies might indicate a more constant SFR for void galaxies than for galaxies in more dense environments.</a:t>
            </a:r>
            <a:endParaRPr lang="en-US" dirty="0"/>
          </a:p>
        </p:txBody>
      </p:sp>
      <p:sp>
        <p:nvSpPr>
          <p:cNvPr id="10" name="TextBox 9"/>
          <p:cNvSpPr txBox="1"/>
          <p:nvPr/>
        </p:nvSpPr>
        <p:spPr>
          <a:xfrm>
            <a:off x="4012332" y="6725687"/>
            <a:ext cx="725071" cy="418576"/>
          </a:xfrm>
          <a:prstGeom prst="rect">
            <a:avLst/>
          </a:prstGeom>
          <a:noFill/>
        </p:spPr>
        <p:txBody>
          <a:bodyPr wrap="none" lIns="101882" tIns="50941" rIns="101882" bIns="50941" rtlCol="0">
            <a:spAutoFit/>
          </a:bodyPr>
          <a:lstStyle/>
          <a:p>
            <a:r>
              <a:rPr lang="en-US" dirty="0" smtClean="0">
                <a:solidFill>
                  <a:schemeClr val="tx1">
                    <a:lumMod val="75000"/>
                    <a:lumOff val="25000"/>
                  </a:schemeClr>
                </a:solidFill>
              </a:rPr>
              <a:t>Time</a:t>
            </a:r>
            <a:endParaRPr lang="en-US" dirty="0">
              <a:solidFill>
                <a:schemeClr val="tx1">
                  <a:lumMod val="75000"/>
                  <a:lumOff val="25000"/>
                </a:schemeClr>
              </a:solidFill>
            </a:endParaRPr>
          </a:p>
        </p:txBody>
      </p:sp>
      <p:sp>
        <p:nvSpPr>
          <p:cNvPr id="11" name="TextBox 10"/>
          <p:cNvSpPr txBox="1"/>
          <p:nvPr/>
        </p:nvSpPr>
        <p:spPr>
          <a:xfrm>
            <a:off x="733858" y="4514347"/>
            <a:ext cx="634432" cy="410654"/>
          </a:xfrm>
          <a:prstGeom prst="rect">
            <a:avLst/>
          </a:prstGeom>
          <a:noFill/>
        </p:spPr>
        <p:txBody>
          <a:bodyPr wrap="none" lIns="101882" tIns="50941" rIns="101882" bIns="50941" rtlCol="0">
            <a:spAutoFit/>
          </a:bodyPr>
          <a:lstStyle/>
          <a:p>
            <a:r>
              <a:rPr lang="en-US" dirty="0" smtClean="0">
                <a:solidFill>
                  <a:schemeClr val="tx1">
                    <a:lumMod val="75000"/>
                    <a:lumOff val="25000"/>
                  </a:schemeClr>
                </a:solidFill>
              </a:rPr>
              <a:t>SFR</a:t>
            </a:r>
            <a:endParaRPr lang="en-US" dirty="0">
              <a:solidFill>
                <a:schemeClr val="tx1">
                  <a:lumMod val="75000"/>
                  <a:lumOff val="25000"/>
                </a:schemeClr>
              </a:solidFill>
            </a:endParaRPr>
          </a:p>
        </p:txBody>
      </p:sp>
      <p:sp>
        <p:nvSpPr>
          <p:cNvPr id="16" name="TextBox 15"/>
          <p:cNvSpPr txBox="1"/>
          <p:nvPr/>
        </p:nvSpPr>
        <p:spPr>
          <a:xfrm>
            <a:off x="5999173" y="3738070"/>
            <a:ext cx="1502558" cy="410654"/>
          </a:xfrm>
          <a:prstGeom prst="rect">
            <a:avLst/>
          </a:prstGeom>
          <a:noFill/>
        </p:spPr>
        <p:txBody>
          <a:bodyPr wrap="none" lIns="101882" tIns="50941" rIns="101882" bIns="50941" rtlCol="0">
            <a:spAutoFit/>
          </a:bodyPr>
          <a:lstStyle/>
          <a:p>
            <a:r>
              <a:rPr lang="en-US" dirty="0" smtClean="0">
                <a:solidFill>
                  <a:srgbClr val="FF0000"/>
                </a:solidFill>
                <a:effectLst>
                  <a:outerShdw blurRad="50800" dist="38100" dir="2700000">
                    <a:srgbClr val="000000">
                      <a:alpha val="43000"/>
                    </a:srgbClr>
                  </a:outerShdw>
                </a:effectLst>
              </a:rPr>
              <a:t>Void galaxy?</a:t>
            </a:r>
            <a:endParaRPr lang="en-US" dirty="0">
              <a:solidFill>
                <a:srgbClr val="FF0000"/>
              </a:solidFill>
              <a:effectLst>
                <a:outerShdw blurRad="50800" dist="38100" dir="2700000">
                  <a:srgbClr val="000000">
                    <a:alpha val="43000"/>
                  </a:srgbClr>
                </a:outerShdw>
              </a:effectLst>
            </a:endParaRPr>
          </a:p>
        </p:txBody>
      </p:sp>
      <p:sp>
        <p:nvSpPr>
          <p:cNvPr id="17" name="TextBox 16"/>
          <p:cNvSpPr txBox="1"/>
          <p:nvPr/>
        </p:nvSpPr>
        <p:spPr>
          <a:xfrm>
            <a:off x="2092963" y="3528782"/>
            <a:ext cx="1388072" cy="418576"/>
          </a:xfrm>
          <a:prstGeom prst="rect">
            <a:avLst/>
          </a:prstGeom>
          <a:noFill/>
        </p:spPr>
        <p:txBody>
          <a:bodyPr wrap="none" lIns="101882" tIns="50941" rIns="101882" bIns="50941" rtlCol="0">
            <a:spAutoFit/>
          </a:bodyPr>
          <a:lstStyle/>
          <a:p>
            <a:r>
              <a:rPr lang="en-US" dirty="0" smtClean="0">
                <a:effectLst>
                  <a:outerShdw blurRad="50800" dist="38100" dir="2700000">
                    <a:srgbClr val="000000">
                      <a:alpha val="43000"/>
                    </a:srgbClr>
                  </a:outerShdw>
                </a:effectLst>
              </a:rPr>
              <a:t>Wall galaxy</a:t>
            </a:r>
            <a:endParaRPr lang="en-US" dirty="0">
              <a:effectLst>
                <a:outerShdw blurRad="50800" dist="38100" dir="2700000">
                  <a:srgbClr val="000000">
                    <a:alpha val="43000"/>
                  </a:srgbClr>
                </a:outerShdw>
              </a:effectLst>
            </a:endParaRPr>
          </a:p>
        </p:txBody>
      </p:sp>
      <p:cxnSp>
        <p:nvCxnSpPr>
          <p:cNvPr id="7" name="Straight Arrow Connector 6"/>
          <p:cNvCxnSpPr/>
          <p:nvPr/>
        </p:nvCxnSpPr>
        <p:spPr>
          <a:xfrm>
            <a:off x="1532732" y="6589946"/>
            <a:ext cx="5968999" cy="1800"/>
          </a:xfrm>
          <a:prstGeom prst="straightConnector1">
            <a:avLst/>
          </a:prstGeom>
          <a:ln w="50800" cap="flat" cmpd="sng" algn="ctr">
            <a:solidFill>
              <a:schemeClr val="tx1">
                <a:lumMod val="75000"/>
                <a:lumOff val="25000"/>
              </a:schemeClr>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rot="16200000">
            <a:off x="-539035" y="4542558"/>
            <a:ext cx="4145280" cy="1747"/>
          </a:xfrm>
          <a:prstGeom prst="straightConnector1">
            <a:avLst/>
          </a:prstGeom>
          <a:ln w="50800" cap="flat" cmpd="sng" algn="ctr">
            <a:solidFill>
              <a:schemeClr val="tx1">
                <a:lumMod val="75000"/>
                <a:lumOff val="25000"/>
              </a:schemeClr>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122597" y="7410073"/>
            <a:ext cx="3352800" cy="279050"/>
          </a:xfrm>
          <a:prstGeom prst="rect">
            <a:avLst/>
          </a:prstGeom>
          <a:noFill/>
        </p:spPr>
        <p:txBody>
          <a:bodyPr wrap="square" lIns="101882" tIns="50941" rIns="101882" bIns="50941" rtlCol="0">
            <a:spAutoFit/>
          </a:bodyPr>
          <a:lstStyle/>
          <a:p>
            <a:pPr algn="r"/>
            <a:r>
              <a:rPr lang="en-US" sz="1100" i="1" dirty="0" smtClean="0"/>
              <a:t>Based off the Lilly-</a:t>
            </a:r>
            <a:r>
              <a:rPr lang="en-US" sz="1100" i="1" dirty="0" err="1" smtClean="0"/>
              <a:t>Madau</a:t>
            </a:r>
            <a:r>
              <a:rPr lang="en-US" sz="1100" i="1" dirty="0" smtClean="0"/>
              <a:t> plot (</a:t>
            </a:r>
            <a:r>
              <a:rPr lang="en-US" sz="1100" i="1" dirty="0" err="1" smtClean="0"/>
              <a:t>Madau</a:t>
            </a:r>
            <a:r>
              <a:rPr lang="en-US" sz="1100" i="1" dirty="0" smtClean="0"/>
              <a:t> et al. 1996)</a:t>
            </a:r>
            <a:endParaRPr lang="en-US" sz="1100" i="1"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60330455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Mass – log(N/O) relationship</a:t>
            </a:r>
            <a:endParaRPr lang="en-US" dirty="0"/>
          </a:p>
        </p:txBody>
      </p:sp>
      <p:sp>
        <p:nvSpPr>
          <p:cNvPr id="6" name="Text Placeholder 5"/>
          <p:cNvSpPr>
            <a:spLocks noGrp="1"/>
          </p:cNvSpPr>
          <p:nvPr>
            <p:ph type="body" sz="half" idx="2"/>
          </p:nvPr>
        </p:nvSpPr>
        <p:spPr>
          <a:xfrm>
            <a:off x="403590" y="1250527"/>
            <a:ext cx="8229600" cy="953346"/>
          </a:xfrm>
        </p:spPr>
        <p:txBody>
          <a:bodyPr/>
          <a:lstStyle/>
          <a:p>
            <a:r>
              <a:rPr lang="en-US" dirty="0" smtClean="0"/>
              <a:t>Same slope for both void and wall galaxies, but the critical mass for the N/O plateau is lower for void galaxies (≈7.2) </a:t>
            </a:r>
            <a:r>
              <a:rPr lang="en-US" dirty="0"/>
              <a:t>than </a:t>
            </a:r>
            <a:r>
              <a:rPr lang="en-US" dirty="0" smtClean="0"/>
              <a:t>wall galaxies (≈7.6)</a:t>
            </a:r>
            <a:endParaRPr lang="en-US" dirty="0"/>
          </a:p>
        </p:txBody>
      </p:sp>
      <p:sp>
        <p:nvSpPr>
          <p:cNvPr id="5" name="TextBox 4"/>
          <p:cNvSpPr txBox="1"/>
          <p:nvPr/>
        </p:nvSpPr>
        <p:spPr>
          <a:xfrm>
            <a:off x="4351630" y="7298620"/>
            <a:ext cx="3352800" cy="279050"/>
          </a:xfrm>
          <a:prstGeom prst="rect">
            <a:avLst/>
          </a:prstGeom>
          <a:noFill/>
        </p:spPr>
        <p:txBody>
          <a:bodyPr wrap="square" lIns="101882" tIns="50941" rIns="101882" bIns="50941" rtlCol="0">
            <a:spAutoFit/>
          </a:bodyPr>
          <a:lstStyle/>
          <a:p>
            <a:pPr algn="r"/>
            <a:r>
              <a:rPr lang="en-US" sz="1100" i="1" dirty="0" smtClean="0"/>
              <a:t>Douglass et al. (2017)</a:t>
            </a:r>
            <a:endParaRPr lang="en-US" sz="1100" i="1" dirty="0"/>
          </a:p>
        </p:txBody>
      </p:sp>
      <p:pic>
        <p:nvPicPr>
          <p:cNvPr id="2" name="Picture 1" descr="MNO_1sig_I06relations_dwarf_SF_t3_dust_NSA_scatterMbin.eps"/>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998830" y="2269420"/>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182232452"/>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Nitrogen synthesis</a:t>
            </a:r>
            <a:endParaRPr lang="en-US" dirty="0"/>
          </a:p>
        </p:txBody>
      </p:sp>
      <p:sp>
        <p:nvSpPr>
          <p:cNvPr id="4" name="Text Placeholder 3"/>
          <p:cNvSpPr>
            <a:spLocks noGrp="1"/>
          </p:cNvSpPr>
          <p:nvPr>
            <p:ph type="body" sz="half" idx="2"/>
          </p:nvPr>
        </p:nvSpPr>
        <p:spPr/>
        <p:txBody>
          <a:bodyPr/>
          <a:lstStyle/>
          <a:p>
            <a:r>
              <a:rPr lang="en-US" dirty="0" smtClean="0"/>
              <a:t>Nitrogen behaves as both a primary and secondary element, depending on the initial </a:t>
            </a:r>
            <a:r>
              <a:rPr lang="en-US" dirty="0" err="1" smtClean="0"/>
              <a:t>metallicity</a:t>
            </a:r>
            <a:r>
              <a:rPr lang="en-US" dirty="0" smtClean="0"/>
              <a:t> of the star.</a:t>
            </a:r>
            <a:endParaRPr lang="en-US" dirty="0"/>
          </a:p>
        </p:txBody>
      </p:sp>
      <p:sp>
        <p:nvSpPr>
          <p:cNvPr id="6" name="TextBox 5"/>
          <p:cNvSpPr txBox="1"/>
          <p:nvPr/>
        </p:nvSpPr>
        <p:spPr>
          <a:xfrm>
            <a:off x="1145012" y="2293672"/>
            <a:ext cx="2446055" cy="453458"/>
          </a:xfrm>
          <a:prstGeom prst="rect">
            <a:avLst/>
          </a:prstGeom>
          <a:noFill/>
          <a:effectLst>
            <a:outerShdw blurRad="50800" dist="38100" dir="2700000">
              <a:srgbClr val="000000">
                <a:alpha val="43000"/>
              </a:srgbClr>
            </a:outerShdw>
          </a:effectLst>
        </p:spPr>
        <p:txBody>
          <a:bodyPr wrap="none" lIns="101882" tIns="50941" rIns="101882" bIns="50941" rtlCol="0">
            <a:spAutoFit/>
          </a:bodyPr>
          <a:lstStyle/>
          <a:p>
            <a:r>
              <a:rPr lang="en-US" sz="2200" dirty="0"/>
              <a:t>Low-</a:t>
            </a:r>
            <a:r>
              <a:rPr lang="en-US" sz="2200" dirty="0" err="1"/>
              <a:t>metallicity</a:t>
            </a:r>
            <a:r>
              <a:rPr lang="en-US" sz="2200" dirty="0"/>
              <a:t> star</a:t>
            </a:r>
          </a:p>
        </p:txBody>
      </p:sp>
      <p:sp>
        <p:nvSpPr>
          <p:cNvPr id="7" name="Down Arrow 6"/>
          <p:cNvSpPr/>
          <p:nvPr/>
        </p:nvSpPr>
        <p:spPr>
          <a:xfrm>
            <a:off x="2255182" y="5173183"/>
            <a:ext cx="304800" cy="981364"/>
          </a:xfrm>
          <a:prstGeom prst="downArrow">
            <a:avLst/>
          </a:prstGeom>
        </p:spPr>
        <p:style>
          <a:lnRef idx="1">
            <a:schemeClr val="dk1"/>
          </a:lnRef>
          <a:fillRef idx="2">
            <a:schemeClr val="dk1"/>
          </a:fillRef>
          <a:effectRef idx="1">
            <a:schemeClr val="dk1"/>
          </a:effectRef>
          <a:fontRef idx="minor">
            <a:schemeClr val="dk1"/>
          </a:fontRef>
        </p:style>
        <p:txBody>
          <a:bodyPr lIns="101882" tIns="50941" rIns="101882" bIns="50941" rtlCol="0" anchor="ctr"/>
          <a:lstStyle/>
          <a:p>
            <a:pPr algn="ctr"/>
            <a:endParaRPr lang="en-US"/>
          </a:p>
        </p:txBody>
      </p:sp>
      <p:sp>
        <p:nvSpPr>
          <p:cNvPr id="8" name="TextBox 7"/>
          <p:cNvSpPr txBox="1"/>
          <p:nvPr/>
        </p:nvSpPr>
        <p:spPr>
          <a:xfrm>
            <a:off x="924932" y="6389164"/>
            <a:ext cx="2965298" cy="718430"/>
          </a:xfrm>
          <a:prstGeom prst="rect">
            <a:avLst/>
          </a:prstGeom>
          <a:noFill/>
        </p:spPr>
        <p:txBody>
          <a:bodyPr wrap="none" lIns="101882" tIns="50941" rIns="101882" bIns="50941" rtlCol="0">
            <a:spAutoFit/>
          </a:bodyPr>
          <a:lstStyle/>
          <a:p>
            <a:pPr algn="ctr"/>
            <a:r>
              <a:rPr lang="en-US" dirty="0" smtClean="0"/>
              <a:t>C,O,N </a:t>
            </a:r>
          </a:p>
          <a:p>
            <a:pPr algn="ctr"/>
            <a:r>
              <a:rPr lang="en-US" dirty="0" smtClean="0"/>
              <a:t>all produced in same ratio</a:t>
            </a:r>
            <a:endParaRPr lang="en-US" dirty="0"/>
          </a:p>
        </p:txBody>
      </p:sp>
      <p:sp>
        <p:nvSpPr>
          <p:cNvPr id="10" name="TextBox 9"/>
          <p:cNvSpPr txBox="1"/>
          <p:nvPr/>
        </p:nvSpPr>
        <p:spPr>
          <a:xfrm>
            <a:off x="5102671" y="2293672"/>
            <a:ext cx="2505207" cy="453458"/>
          </a:xfrm>
          <a:prstGeom prst="rect">
            <a:avLst/>
          </a:prstGeom>
          <a:noFill/>
          <a:effectLst>
            <a:outerShdw blurRad="50800" dist="38100" dir="2700000">
              <a:srgbClr val="000000">
                <a:alpha val="43000"/>
              </a:srgbClr>
            </a:outerShdw>
          </a:effectLst>
        </p:spPr>
        <p:txBody>
          <a:bodyPr wrap="none" lIns="101882" tIns="50941" rIns="101882" bIns="50941" rtlCol="0">
            <a:spAutoFit/>
          </a:bodyPr>
          <a:lstStyle/>
          <a:p>
            <a:r>
              <a:rPr lang="en-US" sz="2200" dirty="0"/>
              <a:t>High-</a:t>
            </a:r>
            <a:r>
              <a:rPr lang="en-US" sz="2200" dirty="0" err="1"/>
              <a:t>metallicity</a:t>
            </a:r>
            <a:r>
              <a:rPr lang="en-US" sz="2200" dirty="0"/>
              <a:t> star</a:t>
            </a:r>
          </a:p>
        </p:txBody>
      </p:sp>
      <p:sp>
        <p:nvSpPr>
          <p:cNvPr id="11" name="Down Arrow 10"/>
          <p:cNvSpPr/>
          <p:nvPr/>
        </p:nvSpPr>
        <p:spPr>
          <a:xfrm>
            <a:off x="6212840" y="5173183"/>
            <a:ext cx="304800" cy="981364"/>
          </a:xfrm>
          <a:prstGeom prst="downArrow">
            <a:avLst/>
          </a:prstGeom>
        </p:spPr>
        <p:style>
          <a:lnRef idx="1">
            <a:schemeClr val="dk1"/>
          </a:lnRef>
          <a:fillRef idx="2">
            <a:schemeClr val="dk1"/>
          </a:fillRef>
          <a:effectRef idx="1">
            <a:schemeClr val="dk1"/>
          </a:effectRef>
          <a:fontRef idx="minor">
            <a:schemeClr val="dk1"/>
          </a:fontRef>
        </p:style>
        <p:txBody>
          <a:bodyPr lIns="101882" tIns="50941" rIns="101882" bIns="50941" rtlCol="0" anchor="ctr"/>
          <a:lstStyle/>
          <a:p>
            <a:pPr algn="ctr"/>
            <a:endParaRPr lang="en-US"/>
          </a:p>
        </p:txBody>
      </p:sp>
      <p:sp>
        <p:nvSpPr>
          <p:cNvPr id="12" name="TextBox 11"/>
          <p:cNvSpPr txBox="1"/>
          <p:nvPr/>
        </p:nvSpPr>
        <p:spPr>
          <a:xfrm>
            <a:off x="5156325" y="6389164"/>
            <a:ext cx="2417842" cy="732508"/>
          </a:xfrm>
          <a:prstGeom prst="rect">
            <a:avLst/>
          </a:prstGeom>
          <a:noFill/>
        </p:spPr>
        <p:txBody>
          <a:bodyPr wrap="none" lIns="101882" tIns="50941" rIns="101882" bIns="50941" rtlCol="0">
            <a:spAutoFit/>
          </a:bodyPr>
          <a:lstStyle/>
          <a:p>
            <a:pPr algn="ctr"/>
            <a:r>
              <a:rPr lang="en-US" dirty="0" smtClean="0"/>
              <a:t>N produced in higher</a:t>
            </a:r>
          </a:p>
          <a:p>
            <a:pPr algn="ctr"/>
            <a:r>
              <a:rPr lang="en-US" dirty="0" smtClean="0"/>
              <a:t>ratio than C,O</a:t>
            </a:r>
            <a:endParaRPr lang="en-US" dirty="0"/>
          </a:p>
        </p:txBody>
      </p:sp>
      <p:grpSp>
        <p:nvGrpSpPr>
          <p:cNvPr id="25" name="Group 24"/>
          <p:cNvGrpSpPr/>
          <p:nvPr/>
        </p:nvGrpSpPr>
        <p:grpSpPr>
          <a:xfrm>
            <a:off x="1460983" y="2947845"/>
            <a:ext cx="1893198" cy="1950568"/>
            <a:chOff x="1460983" y="1229971"/>
            <a:chExt cx="1893198" cy="1950568"/>
          </a:xfrm>
        </p:grpSpPr>
        <p:sp>
          <p:nvSpPr>
            <p:cNvPr id="5" name="Oval 4"/>
            <p:cNvSpPr/>
            <p:nvPr/>
          </p:nvSpPr>
          <p:spPr>
            <a:xfrm>
              <a:off x="1460983" y="1229971"/>
              <a:ext cx="1893198" cy="1950568"/>
            </a:xfrm>
            <a:prstGeom prst="ellipse">
              <a:avLst/>
            </a:prstGeom>
            <a:solidFill>
              <a:srgbClr val="3366FF"/>
            </a:solidFill>
            <a:ln>
              <a:solidFill>
                <a:srgbClr val="3366FF"/>
              </a:solidFill>
            </a:ln>
            <a:effectLst>
              <a:outerShdw blurRad="76200" dir="18900000" sy="23000" kx="-1200000" algn="bl">
                <a:srgbClr val="000000">
                  <a:alpha val="15000"/>
                </a:srgbClr>
              </a:outerShdw>
            </a:effectLst>
            <a:scene3d>
              <a:camera prst="orthographicFront"/>
              <a:lightRig rig="threePt" dir="t"/>
            </a:scene3d>
            <a:sp3d>
              <a:bevelT w="571500" h="381000"/>
            </a:sp3d>
          </p:spPr>
          <p:style>
            <a:lnRef idx="1">
              <a:schemeClr val="accent1"/>
            </a:lnRef>
            <a:fillRef idx="3">
              <a:schemeClr val="accent1"/>
            </a:fillRef>
            <a:effectRef idx="2">
              <a:schemeClr val="accent1"/>
            </a:effectRef>
            <a:fontRef idx="minor">
              <a:schemeClr val="lt1"/>
            </a:fontRef>
          </p:style>
          <p:txBody>
            <a:bodyPr lIns="101882" tIns="50941" rIns="101882" bIns="50941" rtlCol="0" anchor="ctr"/>
            <a:lstStyle/>
            <a:p>
              <a:pPr algn="ctr"/>
              <a:endParaRPr lang="en-US"/>
            </a:p>
          </p:txBody>
        </p:sp>
        <p:sp>
          <p:nvSpPr>
            <p:cNvPr id="13" name="TextBox 12"/>
            <p:cNvSpPr txBox="1"/>
            <p:nvPr/>
          </p:nvSpPr>
          <p:spPr>
            <a:xfrm>
              <a:off x="2373797" y="2517455"/>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14" name="TextBox 13"/>
            <p:cNvSpPr txBox="1"/>
            <p:nvPr/>
          </p:nvSpPr>
          <p:spPr>
            <a:xfrm>
              <a:off x="2746166" y="1889591"/>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15" name="TextBox 14"/>
            <p:cNvSpPr txBox="1"/>
            <p:nvPr/>
          </p:nvSpPr>
          <p:spPr>
            <a:xfrm>
              <a:off x="1696628" y="2098879"/>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16" name="TextBox 15"/>
            <p:cNvSpPr txBox="1"/>
            <p:nvPr/>
          </p:nvSpPr>
          <p:spPr>
            <a:xfrm>
              <a:off x="2187613" y="1926159"/>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17" name="TextBox 16"/>
            <p:cNvSpPr txBox="1"/>
            <p:nvPr/>
          </p:nvSpPr>
          <p:spPr>
            <a:xfrm>
              <a:off x="2559982" y="1334863"/>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18" name="TextBox 17"/>
            <p:cNvSpPr txBox="1"/>
            <p:nvPr/>
          </p:nvSpPr>
          <p:spPr>
            <a:xfrm>
              <a:off x="1882813" y="1544151"/>
              <a:ext cx="376699" cy="410654"/>
            </a:xfrm>
            <a:prstGeom prst="rect">
              <a:avLst/>
            </a:prstGeom>
            <a:noFill/>
          </p:spPr>
          <p:txBody>
            <a:bodyPr wrap="none" lIns="101882" tIns="50941" rIns="101882" bIns="50941" rtlCol="0">
              <a:spAutoFit/>
            </a:bodyPr>
            <a:lstStyle/>
            <a:p>
              <a:r>
                <a:rPr lang="en-US" dirty="0" smtClean="0"/>
                <a:t>H</a:t>
              </a:r>
              <a:endParaRPr lang="en-US" dirty="0"/>
            </a:p>
          </p:txBody>
        </p:sp>
      </p:grpSp>
      <p:grpSp>
        <p:nvGrpSpPr>
          <p:cNvPr id="26" name="Group 25"/>
          <p:cNvGrpSpPr/>
          <p:nvPr/>
        </p:nvGrpSpPr>
        <p:grpSpPr>
          <a:xfrm>
            <a:off x="5418641" y="2947845"/>
            <a:ext cx="1893198" cy="1950568"/>
            <a:chOff x="5418641" y="1229971"/>
            <a:chExt cx="1893198" cy="1950568"/>
          </a:xfrm>
        </p:grpSpPr>
        <p:sp>
          <p:nvSpPr>
            <p:cNvPr id="9" name="Oval 8"/>
            <p:cNvSpPr/>
            <p:nvPr/>
          </p:nvSpPr>
          <p:spPr>
            <a:xfrm>
              <a:off x="5418641" y="1229971"/>
              <a:ext cx="1893198" cy="1950568"/>
            </a:xfrm>
            <a:prstGeom prst="ellipse">
              <a:avLst/>
            </a:prstGeom>
            <a:solidFill>
              <a:srgbClr val="FFFF00"/>
            </a:solidFill>
            <a:ln>
              <a:solidFill>
                <a:srgbClr val="FFFF00"/>
              </a:solidFill>
            </a:ln>
            <a:effectLst>
              <a:outerShdw blurRad="76200" dir="18900000" sy="23000" kx="-1200000" algn="bl">
                <a:srgbClr val="000000">
                  <a:alpha val="15000"/>
                </a:srgbClr>
              </a:outerShdw>
            </a:effectLst>
            <a:scene3d>
              <a:camera prst="orthographicFront"/>
              <a:lightRig rig="threePt" dir="t"/>
            </a:scene3d>
            <a:sp3d>
              <a:bevelT w="571500" h="381000"/>
            </a:sp3d>
          </p:spPr>
          <p:style>
            <a:lnRef idx="1">
              <a:schemeClr val="accent1"/>
            </a:lnRef>
            <a:fillRef idx="3">
              <a:schemeClr val="accent1"/>
            </a:fillRef>
            <a:effectRef idx="2">
              <a:schemeClr val="accent1"/>
            </a:effectRef>
            <a:fontRef idx="minor">
              <a:schemeClr val="lt1"/>
            </a:fontRef>
          </p:style>
          <p:txBody>
            <a:bodyPr lIns="101882" tIns="50941" rIns="101882" bIns="50941" rtlCol="0" anchor="ctr"/>
            <a:lstStyle/>
            <a:p>
              <a:pPr algn="ctr"/>
              <a:endParaRPr lang="en-US"/>
            </a:p>
          </p:txBody>
        </p:sp>
        <p:sp>
          <p:nvSpPr>
            <p:cNvPr id="19" name="TextBox 18"/>
            <p:cNvSpPr txBox="1"/>
            <p:nvPr/>
          </p:nvSpPr>
          <p:spPr>
            <a:xfrm>
              <a:off x="6703823" y="2517455"/>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20" name="TextBox 19"/>
            <p:cNvSpPr txBox="1"/>
            <p:nvPr/>
          </p:nvSpPr>
          <p:spPr>
            <a:xfrm>
              <a:off x="6517639" y="1889591"/>
              <a:ext cx="372369" cy="418576"/>
            </a:xfrm>
            <a:prstGeom prst="rect">
              <a:avLst/>
            </a:prstGeom>
            <a:noFill/>
          </p:spPr>
          <p:txBody>
            <a:bodyPr wrap="none" lIns="101882" tIns="50941" rIns="101882" bIns="50941" rtlCol="0">
              <a:spAutoFit/>
            </a:bodyPr>
            <a:lstStyle/>
            <a:p>
              <a:r>
                <a:rPr lang="en-US" dirty="0" smtClean="0"/>
                <a:t>O</a:t>
              </a:r>
              <a:endParaRPr lang="en-US" dirty="0"/>
            </a:p>
          </p:txBody>
        </p:sp>
        <p:sp>
          <p:nvSpPr>
            <p:cNvPr id="21" name="TextBox 20"/>
            <p:cNvSpPr txBox="1"/>
            <p:nvPr/>
          </p:nvSpPr>
          <p:spPr>
            <a:xfrm>
              <a:off x="5654286" y="2098879"/>
              <a:ext cx="372369" cy="418576"/>
            </a:xfrm>
            <a:prstGeom prst="rect">
              <a:avLst/>
            </a:prstGeom>
            <a:noFill/>
          </p:spPr>
          <p:txBody>
            <a:bodyPr wrap="none" lIns="101882" tIns="50941" rIns="101882" bIns="50941" rtlCol="0">
              <a:spAutoFit/>
            </a:bodyPr>
            <a:lstStyle/>
            <a:p>
              <a:r>
                <a:rPr lang="en-US" dirty="0" smtClean="0"/>
                <a:t>C</a:t>
              </a:r>
              <a:endParaRPr lang="en-US" dirty="0"/>
            </a:p>
          </p:txBody>
        </p:sp>
        <p:sp>
          <p:nvSpPr>
            <p:cNvPr id="22" name="TextBox 21"/>
            <p:cNvSpPr txBox="1"/>
            <p:nvPr/>
          </p:nvSpPr>
          <p:spPr>
            <a:xfrm>
              <a:off x="6585209" y="1334863"/>
              <a:ext cx="372369" cy="418576"/>
            </a:xfrm>
            <a:prstGeom prst="rect">
              <a:avLst/>
            </a:prstGeom>
            <a:noFill/>
          </p:spPr>
          <p:txBody>
            <a:bodyPr wrap="none" lIns="101882" tIns="50941" rIns="101882" bIns="50941" rtlCol="0">
              <a:spAutoFit/>
            </a:bodyPr>
            <a:lstStyle/>
            <a:p>
              <a:r>
                <a:rPr lang="en-US" dirty="0" smtClean="0"/>
                <a:t>C</a:t>
              </a:r>
              <a:endParaRPr lang="en-US" dirty="0"/>
            </a:p>
          </p:txBody>
        </p:sp>
        <p:sp>
          <p:nvSpPr>
            <p:cNvPr id="23" name="TextBox 22"/>
            <p:cNvSpPr txBox="1"/>
            <p:nvPr/>
          </p:nvSpPr>
          <p:spPr>
            <a:xfrm>
              <a:off x="6145271" y="2344735"/>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24" name="TextBox 23"/>
            <p:cNvSpPr txBox="1"/>
            <p:nvPr/>
          </p:nvSpPr>
          <p:spPr>
            <a:xfrm>
              <a:off x="5840471" y="1544151"/>
              <a:ext cx="376699" cy="410654"/>
            </a:xfrm>
            <a:prstGeom prst="rect">
              <a:avLst/>
            </a:prstGeom>
            <a:noFill/>
          </p:spPr>
          <p:txBody>
            <a:bodyPr wrap="none" lIns="101882" tIns="50941" rIns="101882" bIns="50941" rtlCol="0">
              <a:spAutoFit/>
            </a:bodyPr>
            <a:lstStyle/>
            <a:p>
              <a:r>
                <a:rPr lang="en-US" dirty="0" smtClean="0"/>
                <a:t>H</a:t>
              </a:r>
              <a:endParaRPr lang="en-US" dirty="0"/>
            </a:p>
          </p:txBody>
        </p:sp>
      </p:gr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916555719"/>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descr="1sig_I06relations_dwarf_SF_t3_dust_NSA_Z12logOH_logNO_scatterMbin.eps"/>
          <p:cNvPicPr>
            <a:picLocks noChangeAspect="1"/>
          </p:cNvPicPr>
          <p:nvPr/>
        </p:nvPicPr>
        <p:blipFill rotWithShape="1">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2540"/>
          <a:stretch/>
        </p:blipFill>
        <p:spPr>
          <a:xfrm>
            <a:off x="1068154" y="2270116"/>
            <a:ext cx="6535228"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itle 3"/>
          <p:cNvSpPr>
            <a:spLocks noGrp="1"/>
          </p:cNvSpPr>
          <p:nvPr>
            <p:ph type="title"/>
          </p:nvPr>
        </p:nvSpPr>
        <p:spPr/>
        <p:txBody>
          <a:bodyPr/>
          <a:lstStyle/>
          <a:p>
            <a:r>
              <a:rPr lang="en-US" dirty="0" smtClean="0"/>
              <a:t>O/H – N/O relationship</a:t>
            </a:r>
            <a:endParaRPr lang="en-US" dirty="0"/>
          </a:p>
        </p:txBody>
      </p:sp>
      <p:sp>
        <p:nvSpPr>
          <p:cNvPr id="6" name="Text Placeholder 5"/>
          <p:cNvSpPr>
            <a:spLocks noGrp="1"/>
          </p:cNvSpPr>
          <p:nvPr>
            <p:ph type="body" sz="half" idx="2"/>
          </p:nvPr>
        </p:nvSpPr>
        <p:spPr/>
        <p:txBody>
          <a:bodyPr/>
          <a:lstStyle/>
          <a:p>
            <a:r>
              <a:rPr lang="en-US" dirty="0" smtClean="0"/>
              <a:t>We find an inverse relationship between N/O and O/H instead of a constant N/O “plateau” predicted for primary N production.</a:t>
            </a:r>
            <a:endParaRPr lang="en-US" dirty="0"/>
          </a:p>
        </p:txBody>
      </p:sp>
      <p:sp>
        <p:nvSpPr>
          <p:cNvPr id="5" name="TextBox 4"/>
          <p:cNvSpPr txBox="1"/>
          <p:nvPr/>
        </p:nvSpPr>
        <p:spPr>
          <a:xfrm>
            <a:off x="4349194" y="7299316"/>
            <a:ext cx="3352800" cy="279050"/>
          </a:xfrm>
          <a:prstGeom prst="rect">
            <a:avLst/>
          </a:prstGeom>
          <a:noFill/>
        </p:spPr>
        <p:txBody>
          <a:bodyPr wrap="square" lIns="101882" tIns="50941" rIns="101882" bIns="50941" rtlCol="0">
            <a:spAutoFit/>
          </a:bodyPr>
          <a:lstStyle/>
          <a:p>
            <a:pPr algn="r"/>
            <a:r>
              <a:rPr lang="en-US" sz="1100" i="1" dirty="0" smtClean="0"/>
              <a:t>Douglass et al. (2017)</a:t>
            </a:r>
            <a:endParaRPr lang="en-US" sz="1100" i="1"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484671106"/>
      </p:ext>
    </p:extLst>
  </p:cSld>
  <p:clrMapOvr>
    <a:masterClrMapping/>
  </p:clrMapOvr>
  <p:transition spd="slow"/>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O/H – N/H relationship</a:t>
            </a:r>
            <a:endParaRPr lang="en-US" dirty="0"/>
          </a:p>
        </p:txBody>
      </p:sp>
      <p:sp>
        <p:nvSpPr>
          <p:cNvPr id="4" name="Text Placeholder 3"/>
          <p:cNvSpPr>
            <a:spLocks noGrp="1"/>
          </p:cNvSpPr>
          <p:nvPr>
            <p:ph type="body" sz="half" idx="2"/>
          </p:nvPr>
        </p:nvSpPr>
        <p:spPr/>
        <p:txBody>
          <a:bodyPr/>
          <a:lstStyle/>
          <a:p>
            <a:r>
              <a:rPr lang="en-US" dirty="0" smtClean="0"/>
              <a:t>Evidence of two evolutionary tracks, one with a much steeper slope than the other</a:t>
            </a:r>
            <a:endParaRPr lang="en-US" dirty="0"/>
          </a:p>
        </p:txBody>
      </p:sp>
      <p:pic>
        <p:nvPicPr>
          <p:cNvPr id="5" name="Picture 4" descr="1sig_I06relations_dwarf_SF_t3_dust_NSA_Z12logOH_N12logNH_scatterMbin.eps"/>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996394" y="2270116"/>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4349194" y="7299316"/>
            <a:ext cx="3352800" cy="279050"/>
          </a:xfrm>
          <a:prstGeom prst="rect">
            <a:avLst/>
          </a:prstGeom>
          <a:noFill/>
        </p:spPr>
        <p:txBody>
          <a:bodyPr wrap="square" lIns="101882" tIns="50941" rIns="101882" bIns="50941" rtlCol="0">
            <a:spAutoFit/>
          </a:bodyPr>
          <a:lstStyle/>
          <a:p>
            <a:pPr algn="r"/>
            <a:r>
              <a:rPr lang="en-US" sz="1100" i="1" dirty="0" smtClean="0"/>
              <a:t>Douglass et al. (2017)</a:t>
            </a:r>
            <a:endParaRPr lang="en-US" sz="1100" i="1" dirty="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1009068"/>
            <a:ext cx="7795260" cy="829416"/>
          </a:xfrm>
        </p:spPr>
        <p:txBody>
          <a:bodyPr>
            <a:noAutofit/>
          </a:bodyPr>
          <a:lstStyle/>
          <a:p>
            <a:r>
              <a:rPr lang="en-US" sz="4000" dirty="0" smtClean="0"/>
              <a:t>How does the large-scale environment affect galaxy evolution?</a:t>
            </a:r>
            <a:endParaRPr lang="en-US" sz="4000" dirty="0"/>
          </a:p>
        </p:txBody>
      </p:sp>
      <p:sp>
        <p:nvSpPr>
          <p:cNvPr id="3" name="Content Placeholder 2"/>
          <p:cNvSpPr>
            <a:spLocks noGrp="1"/>
          </p:cNvSpPr>
          <p:nvPr>
            <p:ph idx="1"/>
          </p:nvPr>
        </p:nvSpPr>
        <p:spPr>
          <a:xfrm>
            <a:off x="384586" y="2552114"/>
            <a:ext cx="7795260" cy="4815840"/>
          </a:xfrm>
        </p:spPr>
        <p:txBody>
          <a:bodyPr>
            <a:normAutofit lnSpcReduction="10000"/>
          </a:bodyPr>
          <a:lstStyle/>
          <a:p>
            <a:pPr marL="514350" indent="-514350">
              <a:buFont typeface="+mj-lt"/>
              <a:buAutoNum type="arabicPeriod"/>
            </a:pPr>
            <a:r>
              <a:rPr lang="en-US" dirty="0" smtClean="0"/>
              <a:t>Define the galaxy’s environment</a:t>
            </a:r>
          </a:p>
          <a:p>
            <a:pPr marL="514350" indent="-514350">
              <a:buFont typeface="+mj-lt"/>
              <a:buAutoNum type="arabicPeriod"/>
            </a:pPr>
            <a:r>
              <a:rPr lang="en-US" dirty="0" smtClean="0"/>
              <a:t>Use the smallest galaxies possible</a:t>
            </a:r>
          </a:p>
          <a:p>
            <a:pPr marL="514350" indent="-514350">
              <a:buFont typeface="+mj-lt"/>
              <a:buAutoNum type="arabicPeriod"/>
            </a:pPr>
            <a:r>
              <a:rPr lang="en-US" dirty="0" smtClean="0"/>
              <a:t>Determine physical properties of the galaxies from spectroscopy</a:t>
            </a:r>
          </a:p>
          <a:p>
            <a:pPr marL="514350" indent="-514350">
              <a:buFont typeface="+mj-lt"/>
              <a:buAutoNum type="arabicPeriod"/>
            </a:pPr>
            <a:r>
              <a:rPr lang="en-US" dirty="0" smtClean="0"/>
              <a:t>How do the properties of the gas and the history of star formation depend on the environment?  What does this tell us about the dark matter structure and history of the galaxy?</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Chemical abundances of SHELS galaxies</a:t>
            </a:r>
            <a:endParaRPr lang="en-US" dirty="0"/>
          </a:p>
        </p:txBody>
      </p:sp>
      <p:sp>
        <p:nvSpPr>
          <p:cNvPr id="3" name="Text Placeholder 2"/>
          <p:cNvSpPr>
            <a:spLocks noGrp="1"/>
          </p:cNvSpPr>
          <p:nvPr>
            <p:ph type="body" idx="1"/>
          </p:nvPr>
        </p:nvSpPr>
        <p:spPr>
          <a:xfrm>
            <a:off x="1019810" y="4105323"/>
            <a:ext cx="8032751" cy="1503491"/>
          </a:xfrm>
        </p:spPr>
        <p:txBody>
          <a:bodyPr>
            <a:noAutofit/>
          </a:bodyPr>
          <a:lstStyle/>
          <a:p>
            <a:r>
              <a:rPr lang="en-US" dirty="0" smtClean="0"/>
              <a:t>“Large-scale environmental dependence of gas-phase abundances in dwarf galaxies from SHELS”</a:t>
            </a:r>
          </a:p>
          <a:p>
            <a:endParaRPr lang="en-US" dirty="0"/>
          </a:p>
          <a:p>
            <a:r>
              <a:rPr lang="en-US" dirty="0" smtClean="0"/>
              <a:t>Calculate abundances using an alternate method to the Direct </a:t>
            </a:r>
            <a:r>
              <a:rPr lang="en-US" dirty="0" err="1" smtClean="0"/>
              <a:t>T</a:t>
            </a:r>
            <a:r>
              <a:rPr lang="en-US" baseline="-25000" dirty="0" err="1" smtClean="0"/>
              <a:t>e</a:t>
            </a:r>
            <a:r>
              <a:rPr lang="en-US" dirty="0" smtClean="0"/>
              <a:t> method, since the data does not have a high enough S/N to detect the [</a:t>
            </a:r>
            <a:r>
              <a:rPr lang="en-US" dirty="0" err="1" smtClean="0"/>
              <a:t>O</a:t>
            </a:r>
            <a:r>
              <a:rPr lang="en-US" cap="small" dirty="0" err="1" smtClean="0"/>
              <a:t>iii</a:t>
            </a:r>
            <a:r>
              <a:rPr lang="en-US" dirty="0" smtClean="0"/>
              <a:t>] λ4363 </a:t>
            </a:r>
            <a:r>
              <a:rPr lang="en-US" dirty="0" err="1" smtClean="0"/>
              <a:t>auroral</a:t>
            </a:r>
            <a:r>
              <a:rPr lang="en-US" dirty="0" smtClean="0"/>
              <a:t> line</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056429001"/>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Small-scale environment</a:t>
            </a:r>
            <a:endParaRPr lang="en-US" dirty="0"/>
          </a:p>
        </p:txBody>
      </p:sp>
      <p:sp>
        <p:nvSpPr>
          <p:cNvPr id="3" name="Text Placeholder 2"/>
          <p:cNvSpPr>
            <a:spLocks noGrp="1"/>
          </p:cNvSpPr>
          <p:nvPr>
            <p:ph type="body" idx="1"/>
          </p:nvPr>
        </p:nvSpPr>
        <p:spPr>
          <a:xfrm>
            <a:off x="1019810" y="4105324"/>
            <a:ext cx="8032751" cy="2230560"/>
          </a:xfrm>
        </p:spPr>
        <p:txBody>
          <a:bodyPr>
            <a:noAutofit/>
          </a:bodyPr>
          <a:lstStyle/>
          <a:p>
            <a:r>
              <a:rPr lang="en-US" dirty="0" smtClean="0"/>
              <a:t>“Small-scale environmental dependence of gas-phase abundances in dwarf galaxies”</a:t>
            </a:r>
          </a:p>
          <a:p>
            <a:endParaRPr lang="en-US" dirty="0" smtClean="0"/>
          </a:p>
          <a:p>
            <a:r>
              <a:rPr lang="en-US" dirty="0" smtClean="0"/>
              <a:t>For dwarf galaxies, does their nearest bright neighbor have more influence on their formation and evolution than the large-scale environment in which they live?</a:t>
            </a:r>
            <a:endParaRPr lang="en-US" dirty="0"/>
          </a:p>
        </p:txBody>
      </p:sp>
    </p:spTree>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Nearest bright neighbor</a:t>
            </a:r>
            <a:endParaRPr lang="en-US" dirty="0"/>
          </a:p>
        </p:txBody>
      </p:sp>
      <p:sp>
        <p:nvSpPr>
          <p:cNvPr id="4" name="Text Placeholder 3"/>
          <p:cNvSpPr>
            <a:spLocks noGrp="1"/>
          </p:cNvSpPr>
          <p:nvPr>
            <p:ph type="body" sz="half" idx="2"/>
          </p:nvPr>
        </p:nvSpPr>
        <p:spPr/>
        <p:txBody>
          <a:bodyPr/>
          <a:lstStyle/>
          <a:p>
            <a:r>
              <a:rPr lang="en-US" dirty="0" smtClean="0"/>
              <a:t>Might there be a relationship in metallicity between a dwarf galaxy and its nearest bright neighbor?</a:t>
            </a:r>
            <a:endParaRPr lang="en-US" dirty="0"/>
          </a:p>
        </p:txBody>
      </p:sp>
      <p:pic>
        <p:nvPicPr>
          <p:cNvPr id="5" name="Picture 4" descr="magplus1.png"/>
          <p:cNvPicPr>
            <a:picLocks noChangeAspect="1"/>
          </p:cNvPicPr>
          <p:nvPr/>
        </p:nvPicPr>
        <p:blipFill>
          <a:blip r:embed="rId3"/>
          <a:stretch>
            <a:fillRect/>
          </a:stretch>
        </p:blipFill>
        <p:spPr>
          <a:xfrm>
            <a:off x="973386" y="2203873"/>
            <a:ext cx="6705600" cy="518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chemical evolution of AGNs</a:t>
            </a:r>
            <a:endParaRPr lang="en-US" dirty="0"/>
          </a:p>
        </p:txBody>
      </p:sp>
      <p:sp>
        <p:nvSpPr>
          <p:cNvPr id="3" name="Text Placeholder 2"/>
          <p:cNvSpPr>
            <a:spLocks noGrp="1"/>
          </p:cNvSpPr>
          <p:nvPr>
            <p:ph type="body" idx="1"/>
          </p:nvPr>
        </p:nvSpPr>
        <p:spPr/>
        <p:txBody>
          <a:bodyPr/>
          <a:lstStyle/>
          <a:p>
            <a:r>
              <a:rPr lang="en-US" dirty="0" smtClean="0"/>
              <a:t>Nitrogen abundances are much higher than expected in AGN, while the oxygen abundances are normal.  Why is this?</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14917205"/>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pic>
        <p:nvPicPr>
          <p:cNvPr id="4" name="Picture 3" descr="1sig_18-19_SF-AGNcomp_12logOH_hist.eps"/>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378599"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8-19_SF-AGNcomp_12logOH_CDF.eps"/>
          <p:cNvPicPr>
            <a:picLocks noChangeAspect="1"/>
          </p:cNvPicPr>
          <p:nvPr/>
        </p:nvPicPr>
        <p:blipFill>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378599"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1sig_19-20_SF-AGNcomp_12logOH_hist.eps"/>
          <p:cNvPicPr>
            <a:picLocks noChangeAspect="1"/>
          </p:cNvPicPr>
          <p:nvPr/>
        </p:nvPicPr>
        <p:blipFill>
          <a:blip r:embed="rId5">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4680949"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9-20_SF-AGNcomp_12logOH_CDF.eps"/>
          <p:cNvPicPr>
            <a:picLocks noChangeAspect="1"/>
          </p:cNvPicPr>
          <p:nvPr/>
        </p:nvPicPr>
        <p:blipFill>
          <a:blip r:embed="rId6">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4680949"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Metallicity dependence for AGN up to L</a:t>
            </a:r>
            <a:r>
              <a:rPr lang="en-US" sz="3600" baseline="-25000" dirty="0"/>
              <a:t>*</a:t>
            </a:r>
            <a:endParaRPr lang="en-US" sz="3600" dirty="0"/>
          </a:p>
        </p:txBody>
      </p:sp>
      <p:sp>
        <p:nvSpPr>
          <p:cNvPr id="9" name="TextBox 8"/>
          <p:cNvSpPr txBox="1"/>
          <p:nvPr/>
        </p:nvSpPr>
        <p:spPr>
          <a:xfrm>
            <a:off x="1119877" y="4108712"/>
            <a:ext cx="1862667" cy="418576"/>
          </a:xfrm>
          <a:prstGeom prst="rect">
            <a:avLst/>
          </a:prstGeom>
          <a:noFill/>
        </p:spPr>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431951" y="4108712"/>
            <a:ext cx="1862667" cy="418576"/>
          </a:xfrm>
          <a:prstGeom prst="rect">
            <a:avLst/>
          </a:prstGeom>
          <a:noFill/>
        </p:spPr>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54992518"/>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pic>
        <p:nvPicPr>
          <p:cNvPr id="15" name="Picture 14" descr="1sigI06_18-19_SF-AGNcomp_12logNH_CDF.eps"/>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384585"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15" descr="1sigI06_18-19_SF-AGNcomp_12logNH_hist.eps"/>
          <p:cNvPicPr>
            <a:picLocks noChangeAspect="1"/>
          </p:cNvPicPr>
          <p:nvPr/>
        </p:nvPicPr>
        <p:blipFill>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384585"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Picture 16" descr="1sigI06_19-20_SF-AGNcomp_12logNH_hist.eps"/>
          <p:cNvPicPr>
            <a:picLocks noChangeAspect="1"/>
          </p:cNvPicPr>
          <p:nvPr/>
        </p:nvPicPr>
        <p:blipFill>
          <a:blip r:embed="rId5">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4680949"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descr="1sigI06_19-20_SF-AGNcomp_12logNH_CDF.eps"/>
          <p:cNvPicPr>
            <a:picLocks noChangeAspect="1"/>
          </p:cNvPicPr>
          <p:nvPr/>
        </p:nvPicPr>
        <p:blipFill>
          <a:blip r:embed="rId6">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4680949"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N/H dependence for AGN up to L</a:t>
            </a:r>
            <a:r>
              <a:rPr lang="en-US" sz="3600" baseline="-25000" dirty="0"/>
              <a:t>*</a:t>
            </a:r>
            <a:endParaRPr lang="en-US" sz="3600" dirty="0"/>
          </a:p>
        </p:txBody>
      </p:sp>
      <p:sp>
        <p:nvSpPr>
          <p:cNvPr id="9" name="TextBox 8"/>
          <p:cNvSpPr txBox="1"/>
          <p:nvPr/>
        </p:nvSpPr>
        <p:spPr>
          <a:xfrm>
            <a:off x="1199092" y="4104048"/>
            <a:ext cx="1862667" cy="418576"/>
          </a:xfrm>
          <a:prstGeom prst="rect">
            <a:avLst/>
          </a:prstGeom>
          <a:noFill/>
        </p:spPr>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511165" y="4104048"/>
            <a:ext cx="1862667" cy="418576"/>
          </a:xfrm>
          <a:prstGeom prst="rect">
            <a:avLst/>
          </a:prstGeom>
          <a:noFill/>
        </p:spPr>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335666203"/>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pic>
        <p:nvPicPr>
          <p:cNvPr id="6" name="Picture 5" descr="1sigI06_18-19_SF-AGNcomp_logNO_hist.eps"/>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384585"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1sigI06_18-19_SF-AGNcomp_logNO_CDF.eps"/>
          <p:cNvPicPr>
            <a:picLocks noChangeAspect="1"/>
          </p:cNvPicPr>
          <p:nvPr/>
        </p:nvPicPr>
        <p:blipFill>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384585"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1sigI06_19-20_SF-AGNcomp_logNO_hist.eps"/>
          <p:cNvPicPr>
            <a:picLocks noChangeAspect="1"/>
          </p:cNvPicPr>
          <p:nvPr/>
        </p:nvPicPr>
        <p:blipFill>
          <a:blip r:embed="rId5">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4680949"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I06_19-20_SF-AGNcomp_logNO_CDF.eps"/>
          <p:cNvPicPr>
            <a:picLocks noChangeAspect="1"/>
          </p:cNvPicPr>
          <p:nvPr/>
        </p:nvPicPr>
        <p:blipFill>
          <a:blip r:embed="rId6">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4680949"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N/O dependence for AGN up to L</a:t>
            </a:r>
            <a:r>
              <a:rPr lang="en-US" sz="3600" baseline="-25000" dirty="0"/>
              <a:t>*</a:t>
            </a:r>
            <a:endParaRPr lang="en-US" sz="3600" dirty="0"/>
          </a:p>
        </p:txBody>
      </p:sp>
      <p:sp>
        <p:nvSpPr>
          <p:cNvPr id="9" name="TextBox 8"/>
          <p:cNvSpPr txBox="1"/>
          <p:nvPr/>
        </p:nvSpPr>
        <p:spPr>
          <a:xfrm>
            <a:off x="1199092" y="4118886"/>
            <a:ext cx="1862667" cy="418576"/>
          </a:xfrm>
          <a:prstGeom prst="rect">
            <a:avLst/>
          </a:prstGeom>
          <a:noFill/>
        </p:spPr>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511165" y="4118886"/>
            <a:ext cx="1862667" cy="418576"/>
          </a:xfrm>
          <a:prstGeom prst="rect">
            <a:avLst/>
          </a:prstGeom>
          <a:noFill/>
        </p:spPr>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025196126"/>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descr="1sig_dwarf_SF_t3_12logOHrelations_CDF_small.eps"/>
          <p:cNvPicPr>
            <a:picLocks noChangeAspect="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309550" y="2166162"/>
            <a:ext cx="2438400" cy="182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descr="1sig_dwarf_SF_t3_logNOrelations_CDF_small.eps"/>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309550" y="5005732"/>
            <a:ext cx="2438400" cy="182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Freeform 18"/>
          <p:cNvSpPr>
            <a:spLocks noChangeAspect="1"/>
          </p:cNvSpPr>
          <p:nvPr/>
        </p:nvSpPr>
        <p:spPr>
          <a:xfrm>
            <a:off x="7642316" y="5607864"/>
            <a:ext cx="1947672" cy="834340"/>
          </a:xfrm>
          <a:custGeom>
            <a:avLst/>
            <a:gdLst>
              <a:gd name="connsiteX0" fmla="*/ 0 w 5653434"/>
              <a:gd name="connsiteY0" fmla="*/ 2421809 h 2421809"/>
              <a:gd name="connsiteX1" fmla="*/ 1589516 w 5653434"/>
              <a:gd name="connsiteY1" fmla="*/ 1840083 h 2421809"/>
              <a:gd name="connsiteX2" fmla="*/ 3162646 w 5653434"/>
              <a:gd name="connsiteY2" fmla="*/ 94903 h 2421809"/>
              <a:gd name="connsiteX3" fmla="*/ 5653434 w 5653434"/>
              <a:gd name="connsiteY3" fmla="*/ 217803 h 2421809"/>
            </a:gdLst>
            <a:ahLst/>
            <a:cxnLst>
              <a:cxn ang="0">
                <a:pos x="connsiteX0" y="connsiteY0"/>
              </a:cxn>
              <a:cxn ang="0">
                <a:pos x="connsiteX1" y="connsiteY1"/>
              </a:cxn>
              <a:cxn ang="0">
                <a:pos x="connsiteX2" y="connsiteY2"/>
              </a:cxn>
              <a:cxn ang="0">
                <a:pos x="connsiteX3" y="connsiteY3"/>
              </a:cxn>
            </a:cxnLst>
            <a:rect l="l" t="t" r="r" b="b"/>
            <a:pathLst>
              <a:path w="5653434" h="2421809">
                <a:moveTo>
                  <a:pt x="0" y="2421809"/>
                </a:moveTo>
                <a:cubicBezTo>
                  <a:pt x="531204" y="2324855"/>
                  <a:pt x="1062408" y="2227901"/>
                  <a:pt x="1589516" y="1840083"/>
                </a:cubicBezTo>
                <a:cubicBezTo>
                  <a:pt x="2116624" y="1452265"/>
                  <a:pt x="2485326" y="365283"/>
                  <a:pt x="3162646" y="94903"/>
                </a:cubicBezTo>
                <a:cubicBezTo>
                  <a:pt x="3839966" y="-175477"/>
                  <a:pt x="5653434" y="217803"/>
                  <a:pt x="5653434" y="217803"/>
                </a:cubicBezTo>
              </a:path>
            </a:pathLst>
          </a:custGeom>
          <a:ln w="76200">
            <a:solidFill>
              <a:srgbClr val="FF0000"/>
            </a:solidFill>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a:spLocks noChangeAspect="1"/>
          </p:cNvSpPr>
          <p:nvPr/>
        </p:nvSpPr>
        <p:spPr>
          <a:xfrm>
            <a:off x="7652257" y="5180230"/>
            <a:ext cx="1944422" cy="1280160"/>
          </a:xfrm>
          <a:custGeom>
            <a:avLst/>
            <a:gdLst>
              <a:gd name="connsiteX0" fmla="*/ 0 w 5669820"/>
              <a:gd name="connsiteY0" fmla="*/ 3732870 h 3732870"/>
              <a:gd name="connsiteX1" fmla="*/ 3023358 w 5669820"/>
              <a:gd name="connsiteY1" fmla="*/ 45871 h 3732870"/>
              <a:gd name="connsiteX2" fmla="*/ 4416232 w 5669820"/>
              <a:gd name="connsiteY2" fmla="*/ 1717311 h 3732870"/>
              <a:gd name="connsiteX3" fmla="*/ 5669820 w 5669820"/>
              <a:gd name="connsiteY3" fmla="*/ 2454710 h 3732870"/>
            </a:gdLst>
            <a:ahLst/>
            <a:cxnLst>
              <a:cxn ang="0">
                <a:pos x="connsiteX0" y="connsiteY0"/>
              </a:cxn>
              <a:cxn ang="0">
                <a:pos x="connsiteX1" y="connsiteY1"/>
              </a:cxn>
              <a:cxn ang="0">
                <a:pos x="connsiteX2" y="connsiteY2"/>
              </a:cxn>
              <a:cxn ang="0">
                <a:pos x="connsiteX3" y="connsiteY3"/>
              </a:cxn>
            </a:cxnLst>
            <a:rect l="l" t="t" r="r" b="b"/>
            <a:pathLst>
              <a:path w="5669820" h="3732870">
                <a:moveTo>
                  <a:pt x="0" y="3732870"/>
                </a:moveTo>
                <a:cubicBezTo>
                  <a:pt x="1143659" y="2057333"/>
                  <a:pt x="2287319" y="381797"/>
                  <a:pt x="3023358" y="45871"/>
                </a:cubicBezTo>
                <a:cubicBezTo>
                  <a:pt x="3759397" y="-290055"/>
                  <a:pt x="3975155" y="1315838"/>
                  <a:pt x="4416232" y="1717311"/>
                </a:cubicBezTo>
                <a:cubicBezTo>
                  <a:pt x="4857309" y="2118784"/>
                  <a:pt x="5669820" y="2454710"/>
                  <a:pt x="5669820" y="2454710"/>
                </a:cubicBezTo>
              </a:path>
            </a:pathLst>
          </a:custGeom>
          <a:ln w="76200">
            <a:solidFill>
              <a:schemeClr val="tx1"/>
            </a:solidFill>
            <a:prstDash val="sysDot"/>
            <a:round/>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itle 3"/>
          <p:cNvSpPr>
            <a:spLocks noGrp="1"/>
          </p:cNvSpPr>
          <p:nvPr>
            <p:ph type="title"/>
          </p:nvPr>
        </p:nvSpPr>
        <p:spPr>
          <a:xfrm>
            <a:off x="520696" y="594360"/>
            <a:ext cx="7659150" cy="829416"/>
          </a:xfrm>
        </p:spPr>
        <p:txBody>
          <a:bodyPr>
            <a:normAutofit fontScale="90000"/>
          </a:bodyPr>
          <a:lstStyle/>
          <a:p>
            <a:r>
              <a:rPr lang="en-US" dirty="0" smtClean="0"/>
              <a:t>Large-scale environmental influence on dwarf galaxy evolution</a:t>
            </a:r>
            <a:endParaRPr lang="en-US" dirty="0"/>
          </a:p>
        </p:txBody>
      </p:sp>
      <p:sp>
        <p:nvSpPr>
          <p:cNvPr id="5" name="Content Placeholder 4"/>
          <p:cNvSpPr>
            <a:spLocks noGrp="1"/>
          </p:cNvSpPr>
          <p:nvPr>
            <p:ph idx="1"/>
          </p:nvPr>
        </p:nvSpPr>
        <p:spPr>
          <a:xfrm>
            <a:off x="2849880" y="2365731"/>
            <a:ext cx="4542291" cy="4468802"/>
          </a:xfrm>
        </p:spPr>
        <p:txBody>
          <a:bodyPr>
            <a:normAutofit lnSpcReduction="10000"/>
          </a:bodyPr>
          <a:lstStyle/>
          <a:p>
            <a:r>
              <a:rPr lang="en-US" dirty="0" smtClean="0"/>
              <a:t>Void dwarf galaxies have higher O/H values than dwarf galaxies in more dense regions </a:t>
            </a:r>
            <a:r>
              <a:rPr lang="en-US" dirty="0" smtClean="0">
                <a:sym typeface="Wingdings"/>
              </a:rPr>
              <a:t></a:t>
            </a:r>
            <a:r>
              <a:rPr lang="en-US" dirty="0" smtClean="0"/>
              <a:t> </a:t>
            </a:r>
            <a:r>
              <a:rPr lang="en-US" dirty="0" smtClean="0">
                <a:ea typeface="Wingdings"/>
                <a:cs typeface="Wingdings"/>
                <a:sym typeface="Wingdings"/>
              </a:rPr>
              <a:t>larger M</a:t>
            </a:r>
            <a:r>
              <a:rPr lang="en-US" baseline="-25000" dirty="0" smtClean="0">
                <a:ea typeface="Wingdings"/>
                <a:cs typeface="Wingdings"/>
                <a:sym typeface="Wingdings"/>
              </a:rPr>
              <a:t>DM halo</a:t>
            </a:r>
            <a:r>
              <a:rPr lang="en-US" dirty="0" smtClean="0">
                <a:ea typeface="Wingdings"/>
                <a:cs typeface="Wingdings"/>
                <a:sym typeface="Wingdings"/>
              </a:rPr>
              <a:t>/M</a:t>
            </a:r>
            <a:r>
              <a:rPr lang="en-US" baseline="-25000" dirty="0" smtClean="0">
                <a:ea typeface="Wingdings"/>
                <a:cs typeface="Wingdings"/>
                <a:sym typeface="Wingdings"/>
              </a:rPr>
              <a:t>*</a:t>
            </a:r>
            <a:r>
              <a:rPr lang="en-US" dirty="0" smtClean="0">
                <a:ea typeface="Wingdings"/>
                <a:cs typeface="Wingdings"/>
                <a:sym typeface="Wingdings"/>
              </a:rPr>
              <a:t> ratios in void galaxies?</a:t>
            </a:r>
          </a:p>
          <a:p>
            <a:endParaRPr lang="en-US" dirty="0" smtClean="0">
              <a:ea typeface="Wingdings"/>
              <a:cs typeface="Wingdings"/>
              <a:sym typeface="Wingdings"/>
            </a:endParaRPr>
          </a:p>
          <a:p>
            <a:r>
              <a:rPr lang="en-US" dirty="0" smtClean="0">
                <a:ea typeface="Wingdings"/>
                <a:cs typeface="Wingdings"/>
                <a:sym typeface="Wingdings"/>
              </a:rPr>
              <a:t>Void dwarf galaxies have lower N/O ratios than dwarf galaxies in more dense regions  </a:t>
            </a:r>
            <a:r>
              <a:rPr lang="en-US" dirty="0" smtClean="0">
                <a:sym typeface="Wingdings"/>
              </a:rPr>
              <a:t>observational evidence of environmentally dependent cosmic downsizing?</a:t>
            </a:r>
            <a:endParaRPr lang="en-US" dirty="0"/>
          </a:p>
        </p:txBody>
      </p:sp>
      <p:sp>
        <p:nvSpPr>
          <p:cNvPr id="7" name="Oval 6"/>
          <p:cNvSpPr/>
          <p:nvPr/>
        </p:nvSpPr>
        <p:spPr>
          <a:xfrm>
            <a:off x="7298252" y="2178346"/>
            <a:ext cx="1763187" cy="1816617"/>
          </a:xfrm>
          <a:prstGeom prst="ellipse">
            <a:avLst/>
          </a:prstGeom>
          <a:blipFill rotWithShape="1">
            <a:blip r:embed="rId4"/>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sp>
        <p:nvSpPr>
          <p:cNvPr id="8" name="Oval 7"/>
          <p:cNvSpPr>
            <a:spLocks noChangeAspect="1"/>
          </p:cNvSpPr>
          <p:nvPr/>
        </p:nvSpPr>
        <p:spPr>
          <a:xfrm>
            <a:off x="8719356" y="3241350"/>
            <a:ext cx="1016380" cy="1047787"/>
          </a:xfrm>
          <a:prstGeom prst="ellipse">
            <a:avLst/>
          </a:prstGeom>
          <a:blipFill rotWithShape="1">
            <a:blip r:embed="rId4"/>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sp>
        <p:nvSpPr>
          <p:cNvPr id="13" name="TextBox 12"/>
          <p:cNvSpPr txBox="1"/>
          <p:nvPr/>
        </p:nvSpPr>
        <p:spPr>
          <a:xfrm>
            <a:off x="7145857" y="1964902"/>
            <a:ext cx="617776" cy="410654"/>
          </a:xfrm>
          <a:prstGeom prst="rect">
            <a:avLst/>
          </a:prstGeom>
          <a:noFill/>
        </p:spPr>
        <p:txBody>
          <a:bodyPr wrap="none" lIns="101882" tIns="50941" rIns="101882" bIns="50941" rtlCol="0">
            <a:spAutoFit/>
          </a:bodyPr>
          <a:lstStyle/>
          <a:p>
            <a:r>
              <a:rPr lang="en-US" dirty="0" smtClean="0">
                <a:solidFill>
                  <a:srgbClr val="FF0000"/>
                </a:solidFill>
                <a:effectLst>
                  <a:outerShdw blurRad="50800" dist="38100" dir="2700000">
                    <a:srgbClr val="000000">
                      <a:alpha val="43000"/>
                    </a:srgbClr>
                  </a:outerShdw>
                </a:effectLst>
              </a:rPr>
              <a:t>void</a:t>
            </a:r>
            <a:endParaRPr lang="en-US" dirty="0">
              <a:solidFill>
                <a:srgbClr val="FF0000"/>
              </a:solidFill>
              <a:effectLst>
                <a:outerShdw blurRad="50800" dist="38100" dir="2700000">
                  <a:srgbClr val="000000">
                    <a:alpha val="43000"/>
                  </a:srgbClr>
                </a:outerShdw>
              </a:effectLst>
            </a:endParaRPr>
          </a:p>
        </p:txBody>
      </p:sp>
      <p:sp>
        <p:nvSpPr>
          <p:cNvPr id="14" name="TextBox 13"/>
          <p:cNvSpPr txBox="1"/>
          <p:nvPr/>
        </p:nvSpPr>
        <p:spPr>
          <a:xfrm>
            <a:off x="9350978" y="2896396"/>
            <a:ext cx="605127" cy="410654"/>
          </a:xfrm>
          <a:prstGeom prst="rect">
            <a:avLst/>
          </a:prstGeom>
          <a:noFill/>
        </p:spPr>
        <p:txBody>
          <a:bodyPr wrap="none" lIns="101882" tIns="50941" rIns="101882" bIns="50941" rtlCol="0">
            <a:spAutoFit/>
          </a:bodyPr>
          <a:lstStyle/>
          <a:p>
            <a:r>
              <a:rPr lang="en-US" dirty="0" smtClean="0">
                <a:effectLst>
                  <a:outerShdw blurRad="50800" dist="38100" dir="2700000">
                    <a:srgbClr val="000000">
                      <a:alpha val="43000"/>
                    </a:srgbClr>
                  </a:outerShdw>
                </a:effectLst>
              </a:rPr>
              <a:t>wall</a:t>
            </a:r>
            <a:endParaRPr lang="en-US" dirty="0">
              <a:effectLst>
                <a:outerShdw blurRad="50800" dist="38100" dir="2700000">
                  <a:srgbClr val="000000">
                    <a:alpha val="43000"/>
                  </a:srgbClr>
                </a:outerShdw>
              </a:effectLst>
            </a:endParaRPr>
          </a:p>
        </p:txBody>
      </p:sp>
      <p:cxnSp>
        <p:nvCxnSpPr>
          <p:cNvPr id="15" name="Straight Arrow Connector 14"/>
          <p:cNvCxnSpPr/>
          <p:nvPr/>
        </p:nvCxnSpPr>
        <p:spPr>
          <a:xfrm>
            <a:off x="7642317" y="6458590"/>
            <a:ext cx="2011680" cy="1800"/>
          </a:xfrm>
          <a:prstGeom prst="straightConnector1">
            <a:avLst/>
          </a:prstGeom>
          <a:ln w="50800" cap="flat" cmpd="sng" algn="ctr">
            <a:solidFill>
              <a:schemeClr val="tx1">
                <a:lumMod val="75000"/>
                <a:lumOff val="25000"/>
              </a:schemeClr>
            </a:solidFill>
            <a:prstDash val="solid"/>
            <a:round/>
            <a:headEnd type="none" w="med" len="med"/>
            <a:tailEnd type="arrow" w="sm" len="sm"/>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8271996" y="6408053"/>
            <a:ext cx="725071" cy="418576"/>
          </a:xfrm>
          <a:prstGeom prst="rect">
            <a:avLst/>
          </a:prstGeom>
          <a:noFill/>
        </p:spPr>
        <p:txBody>
          <a:bodyPr wrap="none" lIns="101882" tIns="50941" rIns="101882" bIns="50941" rtlCol="0">
            <a:spAutoFit/>
          </a:bodyPr>
          <a:lstStyle/>
          <a:p>
            <a:r>
              <a:rPr lang="en-US" dirty="0">
                <a:solidFill>
                  <a:srgbClr val="404040"/>
                </a:solidFill>
              </a:rPr>
              <a:t>T</a:t>
            </a:r>
            <a:r>
              <a:rPr lang="en-US" dirty="0" smtClean="0">
                <a:solidFill>
                  <a:srgbClr val="404040"/>
                </a:solidFill>
              </a:rPr>
              <a:t>ime</a:t>
            </a:r>
            <a:endParaRPr lang="en-US" dirty="0">
              <a:solidFill>
                <a:srgbClr val="404040"/>
              </a:solidFill>
            </a:endParaRPr>
          </a:p>
        </p:txBody>
      </p:sp>
      <p:cxnSp>
        <p:nvCxnSpPr>
          <p:cNvPr id="16" name="Straight Arrow Connector 15"/>
          <p:cNvCxnSpPr/>
          <p:nvPr/>
        </p:nvCxnSpPr>
        <p:spPr>
          <a:xfrm rot="16200000">
            <a:off x="6957390" y="5799885"/>
            <a:ext cx="1371600" cy="1747"/>
          </a:xfrm>
          <a:prstGeom prst="straightConnector1">
            <a:avLst/>
          </a:prstGeom>
          <a:ln w="50800" cap="flat" cmpd="sng" algn="ctr">
            <a:solidFill>
              <a:schemeClr val="tx1">
                <a:lumMod val="75000"/>
                <a:lumOff val="25000"/>
              </a:schemeClr>
            </a:solidFill>
            <a:prstDash val="solid"/>
            <a:round/>
            <a:headEnd type="none" w="med" len="med"/>
            <a:tailEnd type="arrow" w="sm" len="sm"/>
          </a:ln>
        </p:spPr>
        <p:style>
          <a:lnRef idx="2">
            <a:schemeClr val="accent1"/>
          </a:lnRef>
          <a:fillRef idx="0">
            <a:schemeClr val="accent1"/>
          </a:fillRef>
          <a:effectRef idx="1">
            <a:schemeClr val="accent1"/>
          </a:effectRef>
          <a:fontRef idx="minor">
            <a:schemeClr val="tx1"/>
          </a:fontRef>
        </p:style>
      </p:cxnSp>
      <p:pic>
        <p:nvPicPr>
          <p:cNvPr id="26" name="Picture 25" descr="galaxy_red.png"/>
          <p:cNvPicPr>
            <a:picLocks noChangeAspect="1"/>
          </p:cNvPicPr>
          <p:nvPr/>
        </p:nvPicPr>
        <p:blipFill>
          <a:blip r:embed="rId5"/>
          <a:stretch>
            <a:fillRect/>
          </a:stretch>
        </p:blipFill>
        <p:spPr>
          <a:xfrm>
            <a:off x="7987285" y="2828028"/>
            <a:ext cx="456137" cy="518160"/>
          </a:xfrm>
          <a:prstGeom prst="rect">
            <a:avLst/>
          </a:prstGeom>
        </p:spPr>
      </p:pic>
      <p:pic>
        <p:nvPicPr>
          <p:cNvPr id="2" name="Picture 1" descr="galaxy.png"/>
          <p:cNvPicPr>
            <a:picLocks noChangeAspect="1"/>
          </p:cNvPicPr>
          <p:nvPr/>
        </p:nvPicPr>
        <p:blipFill>
          <a:blip r:embed="rId6">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8991643" y="3476802"/>
            <a:ext cx="456137" cy="518160"/>
          </a:xfrm>
          <a:prstGeom prst="rect">
            <a:avLst/>
          </a:prstGeom>
        </p:spPr>
      </p:pic>
      <p:cxnSp>
        <p:nvCxnSpPr>
          <p:cNvPr id="20" name="Straight Connector 19"/>
          <p:cNvCxnSpPr/>
          <p:nvPr/>
        </p:nvCxnSpPr>
        <p:spPr>
          <a:xfrm>
            <a:off x="984832" y="4464987"/>
            <a:ext cx="6657484" cy="0"/>
          </a:xfrm>
          <a:prstGeom prst="line">
            <a:avLst/>
          </a:prstGeom>
          <a:ln w="19050">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94806098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a:xfrm>
            <a:off x="384586" y="1813561"/>
            <a:ext cx="7795260" cy="2421649"/>
          </a:xfrm>
        </p:spPr>
        <p:txBody>
          <a:bodyPr>
            <a:normAutofit/>
          </a:bodyPr>
          <a:lstStyle/>
          <a:p>
            <a:r>
              <a:rPr lang="en-US" sz="2400" dirty="0" smtClean="0"/>
              <a:t>Advisor: Prof. Michael </a:t>
            </a:r>
            <a:r>
              <a:rPr lang="en-US" sz="2400" dirty="0" err="1" smtClean="0"/>
              <a:t>Vogeley</a:t>
            </a:r>
            <a:endParaRPr lang="en-US" sz="2400" dirty="0" smtClean="0"/>
          </a:p>
          <a:p>
            <a:r>
              <a:rPr lang="en-US" sz="2400" dirty="0" smtClean="0"/>
              <a:t>Collaborators: </a:t>
            </a:r>
            <a:r>
              <a:rPr lang="en-US" sz="2400" dirty="0" err="1" smtClean="0"/>
              <a:t>Renyue</a:t>
            </a:r>
            <a:r>
              <a:rPr lang="en-US" sz="2400" dirty="0" smtClean="0"/>
              <a:t> </a:t>
            </a:r>
            <a:r>
              <a:rPr lang="en-US" sz="2400" dirty="0" err="1" smtClean="0"/>
              <a:t>Cen</a:t>
            </a:r>
            <a:r>
              <a:rPr lang="en-US" sz="2400" dirty="0" smtClean="0"/>
              <a:t> (Princeton University), </a:t>
            </a:r>
            <a:r>
              <a:rPr lang="en-US" sz="2400" dirty="0" err="1" smtClean="0"/>
              <a:t>Jabran</a:t>
            </a:r>
            <a:r>
              <a:rPr lang="en-US" sz="2400" dirty="0" smtClean="0"/>
              <a:t> </a:t>
            </a:r>
            <a:r>
              <a:rPr lang="en-US" sz="2400" dirty="0" err="1" smtClean="0"/>
              <a:t>Zahid</a:t>
            </a:r>
            <a:r>
              <a:rPr lang="en-US" sz="2400" dirty="0" smtClean="0"/>
              <a:t> (Harvard-Smithsonian Center for Astrophysics)</a:t>
            </a:r>
          </a:p>
        </p:txBody>
      </p:sp>
      <p:pic>
        <p:nvPicPr>
          <p:cNvPr id="4" name="Picture 3" descr="thank-you.gif"/>
          <p:cNvPicPr>
            <a:picLocks noChangeAspect="1"/>
          </p:cNvPicPr>
          <p:nvPr/>
        </p:nvPicPr>
        <p:blipFill>
          <a:blip r:embed="rId2"/>
          <a:stretch>
            <a:fillRect/>
          </a:stretch>
        </p:blipFill>
        <p:spPr>
          <a:xfrm>
            <a:off x="4674776" y="3518667"/>
            <a:ext cx="4442460" cy="3432810"/>
          </a:xfrm>
          <a:prstGeom prst="rect">
            <a:avLst/>
          </a:prstGeom>
          <a:ln>
            <a:noFill/>
          </a:ln>
          <a:effectLst>
            <a:softEdge rad="112500"/>
          </a:effectLst>
        </p:spPr>
      </p:pic>
      <p:sp>
        <p:nvSpPr>
          <p:cNvPr id="6" name="Content Placeholder 2"/>
          <p:cNvSpPr txBox="1">
            <a:spLocks/>
          </p:cNvSpPr>
          <p:nvPr/>
        </p:nvSpPr>
        <p:spPr>
          <a:xfrm>
            <a:off x="384586" y="4081375"/>
            <a:ext cx="4274349" cy="3123101"/>
          </a:xfrm>
          <a:prstGeom prst="rect">
            <a:avLst/>
          </a:prstGeom>
        </p:spPr>
        <p:txBody>
          <a:bodyPr vert="horz" lIns="101882" tIns="50941" rIns="101882" bIns="50941" rtlCol="0">
            <a:noAutofit/>
            <a:scene3d>
              <a:camera prst="orthographicFront"/>
              <a:lightRig rig="threePt" dir="t"/>
            </a:scene3d>
            <a:sp3d>
              <a:contourClr>
                <a:schemeClr val="bg1"/>
              </a:contourClr>
            </a:sp3d>
          </a:bodyPr>
          <a:lstStyle>
            <a:lvl1pPr marL="282575" indent="-282575" algn="l" defTabSz="914400" rtl="0" eaLnBrk="1" latinLnBrk="0" hangingPunct="1">
              <a:spcBef>
                <a:spcPts val="2400"/>
              </a:spcBef>
              <a:buClr>
                <a:schemeClr val="tx2"/>
              </a:buClr>
              <a:buSzPct val="100000"/>
              <a:buFont typeface="Wingdings 2" pitchFamily="18" charset="2"/>
              <a:buChar char=""/>
              <a:defRPr sz="26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vl2pPr marL="577850" indent="-295275" algn="l" defTabSz="914400" rtl="0" eaLnBrk="1" latinLnBrk="0" hangingPunct="1">
              <a:spcBef>
                <a:spcPts val="600"/>
              </a:spcBef>
              <a:buClr>
                <a:schemeClr val="tx2">
                  <a:lumMod val="60000"/>
                  <a:lumOff val="40000"/>
                </a:schemeClr>
              </a:buClr>
              <a:buSzPct val="100000"/>
              <a:buFont typeface="Wingdings 2" pitchFamily="18" charset="2"/>
              <a:buChar char=""/>
              <a:defRPr sz="24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2pPr>
            <a:lvl3pPr marL="860425" indent="-282575" algn="l" defTabSz="914400" rtl="0" eaLnBrk="1" latinLnBrk="0" hangingPunct="1">
              <a:spcBef>
                <a:spcPts val="600"/>
              </a:spcBef>
              <a:buClr>
                <a:schemeClr val="tx2"/>
              </a:buClr>
              <a:buSzPct val="100000"/>
              <a:buFont typeface="Wingdings 2" pitchFamily="18" charset="2"/>
              <a:buChar char=""/>
              <a:defRPr sz="22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3pPr>
            <a:lvl4pPr marL="1143000" indent="-282575" algn="l" defTabSz="914400" rtl="0" eaLnBrk="1" latinLnBrk="0" hangingPunct="1">
              <a:spcBef>
                <a:spcPts val="600"/>
              </a:spcBef>
              <a:buClr>
                <a:schemeClr val="tx2">
                  <a:lumMod val="60000"/>
                  <a:lumOff val="40000"/>
                </a:schemeClr>
              </a:buClr>
              <a:buSzPct val="100000"/>
              <a:buFont typeface="Wingdings 2" pitchFamily="18" charset="2"/>
              <a:buChar char=""/>
              <a:defRPr sz="20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4pPr>
            <a:lvl5pPr marL="1425575" indent="-282575" algn="l" defTabSz="914400" rtl="0" eaLnBrk="1" latinLnBrk="0" hangingPunct="1">
              <a:spcBef>
                <a:spcPts val="600"/>
              </a:spcBef>
              <a:buClr>
                <a:schemeClr val="tx2"/>
              </a:buClr>
              <a:buSzPct val="100000"/>
              <a:buFont typeface="Wingdings 2" pitchFamily="18" charset="2"/>
              <a:buChar char=""/>
              <a:defRPr sz="18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Fellow graduate students: Dr. Crystal Moorman, Ginny Price, Dr. </a:t>
            </a:r>
            <a:r>
              <a:rPr lang="en-US" sz="2400" dirty="0" err="1" smtClean="0"/>
              <a:t>Vishal</a:t>
            </a:r>
            <a:r>
              <a:rPr lang="en-US" sz="2400" dirty="0" smtClean="0"/>
              <a:t> </a:t>
            </a:r>
            <a:r>
              <a:rPr lang="en-US" sz="2400" dirty="0" err="1" smtClean="0"/>
              <a:t>Kasliwal</a:t>
            </a:r>
            <a:r>
              <a:rPr lang="en-US" sz="2400" dirty="0" smtClean="0"/>
              <a:t>, Dr. Danny Pan</a:t>
            </a:r>
          </a:p>
          <a:p>
            <a:r>
              <a:rPr lang="en-US" sz="2400" dirty="0" smtClean="0"/>
              <a:t>Undergraduates: </a:t>
            </a:r>
            <a:br>
              <a:rPr lang="en-US" sz="2400" dirty="0" smtClean="0"/>
            </a:br>
            <a:r>
              <a:rPr lang="en-US" sz="2400" dirty="0" err="1" smtClean="0"/>
              <a:t>Brean</a:t>
            </a:r>
            <a:r>
              <a:rPr lang="en-US" sz="2400" dirty="0" smtClean="0"/>
              <a:t> </a:t>
            </a:r>
            <a:r>
              <a:rPr lang="en-US" sz="2400" dirty="0" err="1" smtClean="0"/>
              <a:t>Prefontaine</a:t>
            </a:r>
            <a:r>
              <a:rPr lang="en-US" sz="2400" dirty="0" smtClean="0"/>
              <a:t>, Salvatore </a:t>
            </a:r>
            <a:r>
              <a:rPr lang="en-US" sz="2400" dirty="0" err="1" smtClean="0"/>
              <a:t>Zerbo</a:t>
            </a:r>
            <a:r>
              <a:rPr lang="en-US" sz="2400" dirty="0" smtClean="0"/>
              <a:t>, </a:t>
            </a:r>
            <a:r>
              <a:rPr lang="en-US" sz="2400" dirty="0" err="1" smtClean="0"/>
              <a:t>Jinfu</a:t>
            </a:r>
            <a:r>
              <a:rPr lang="en-US" sz="2400" dirty="0" smtClean="0"/>
              <a:t> Dai, </a:t>
            </a:r>
            <a:br>
              <a:rPr lang="en-US" sz="2400" dirty="0" smtClean="0"/>
            </a:br>
            <a:r>
              <a:rPr lang="en-US" sz="2400" dirty="0" smtClean="0"/>
              <a:t>Daniele Schneider</a:t>
            </a:r>
          </a:p>
        </p:txBody>
      </p:sp>
      <p:sp>
        <p:nvSpPr>
          <p:cNvPr id="7" name="Rectangle 6"/>
          <p:cNvSpPr/>
          <p:nvPr/>
        </p:nvSpPr>
        <p:spPr>
          <a:xfrm>
            <a:off x="4674776" y="6788977"/>
            <a:ext cx="4442460" cy="707886"/>
          </a:xfrm>
          <a:prstGeom prst="rect">
            <a:avLst/>
          </a:prstGeom>
        </p:spPr>
        <p:txBody>
          <a:bodyPr wrap="square">
            <a:spAutoFit/>
          </a:bodyPr>
          <a:lstStyle/>
          <a:p>
            <a:r>
              <a:rPr lang="en-US" dirty="0" smtClean="0">
                <a:solidFill>
                  <a:schemeClr val="tx1">
                    <a:lumMod val="65000"/>
                    <a:lumOff val="35000"/>
                  </a:schemeClr>
                </a:solidFill>
              </a:rPr>
              <a:t>Funding provided by NSF grant </a:t>
            </a:r>
            <a:br>
              <a:rPr lang="en-US" dirty="0" smtClean="0">
                <a:solidFill>
                  <a:schemeClr val="tx1">
                    <a:lumMod val="65000"/>
                    <a:lumOff val="35000"/>
                  </a:schemeClr>
                </a:solidFill>
              </a:rPr>
            </a:br>
            <a:r>
              <a:rPr lang="en-US" dirty="0" smtClean="0">
                <a:solidFill>
                  <a:schemeClr val="tx1">
                    <a:lumMod val="65000"/>
                    <a:lumOff val="35000"/>
                  </a:schemeClr>
                </a:solidFill>
              </a:rPr>
              <a:t>AST-1410525</a:t>
            </a:r>
          </a:p>
        </p:txBody>
      </p:sp>
    </p:spTree>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descr="1sig_dwarf_SF_t3_12logOHrelations_CDF_small.eps"/>
          <p:cNvPicPr>
            <a:picLocks noChangeAspect="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309550" y="1990189"/>
            <a:ext cx="2438400" cy="182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descr="1sig_dwarf_SF_t3_logNOrelations_CDF_small.eps"/>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309550" y="4354964"/>
            <a:ext cx="2438400" cy="182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Freeform 18"/>
          <p:cNvSpPr>
            <a:spLocks noChangeAspect="1"/>
          </p:cNvSpPr>
          <p:nvPr/>
        </p:nvSpPr>
        <p:spPr>
          <a:xfrm>
            <a:off x="7642316" y="4957096"/>
            <a:ext cx="1947672" cy="834340"/>
          </a:xfrm>
          <a:custGeom>
            <a:avLst/>
            <a:gdLst>
              <a:gd name="connsiteX0" fmla="*/ 0 w 5653434"/>
              <a:gd name="connsiteY0" fmla="*/ 2421809 h 2421809"/>
              <a:gd name="connsiteX1" fmla="*/ 1589516 w 5653434"/>
              <a:gd name="connsiteY1" fmla="*/ 1840083 h 2421809"/>
              <a:gd name="connsiteX2" fmla="*/ 3162646 w 5653434"/>
              <a:gd name="connsiteY2" fmla="*/ 94903 h 2421809"/>
              <a:gd name="connsiteX3" fmla="*/ 5653434 w 5653434"/>
              <a:gd name="connsiteY3" fmla="*/ 217803 h 2421809"/>
            </a:gdLst>
            <a:ahLst/>
            <a:cxnLst>
              <a:cxn ang="0">
                <a:pos x="connsiteX0" y="connsiteY0"/>
              </a:cxn>
              <a:cxn ang="0">
                <a:pos x="connsiteX1" y="connsiteY1"/>
              </a:cxn>
              <a:cxn ang="0">
                <a:pos x="connsiteX2" y="connsiteY2"/>
              </a:cxn>
              <a:cxn ang="0">
                <a:pos x="connsiteX3" y="connsiteY3"/>
              </a:cxn>
            </a:cxnLst>
            <a:rect l="l" t="t" r="r" b="b"/>
            <a:pathLst>
              <a:path w="5653434" h="2421809">
                <a:moveTo>
                  <a:pt x="0" y="2421809"/>
                </a:moveTo>
                <a:cubicBezTo>
                  <a:pt x="531204" y="2324855"/>
                  <a:pt x="1062408" y="2227901"/>
                  <a:pt x="1589516" y="1840083"/>
                </a:cubicBezTo>
                <a:cubicBezTo>
                  <a:pt x="2116624" y="1452265"/>
                  <a:pt x="2485326" y="365283"/>
                  <a:pt x="3162646" y="94903"/>
                </a:cubicBezTo>
                <a:cubicBezTo>
                  <a:pt x="3839966" y="-175477"/>
                  <a:pt x="5653434" y="217803"/>
                  <a:pt x="5653434" y="217803"/>
                </a:cubicBezTo>
              </a:path>
            </a:pathLst>
          </a:custGeom>
          <a:ln w="76200">
            <a:solidFill>
              <a:srgbClr val="FF0000"/>
            </a:solidFill>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a:spLocks noChangeAspect="1"/>
          </p:cNvSpPr>
          <p:nvPr/>
        </p:nvSpPr>
        <p:spPr>
          <a:xfrm>
            <a:off x="7652257" y="4529462"/>
            <a:ext cx="1944422" cy="1280160"/>
          </a:xfrm>
          <a:custGeom>
            <a:avLst/>
            <a:gdLst>
              <a:gd name="connsiteX0" fmla="*/ 0 w 5669820"/>
              <a:gd name="connsiteY0" fmla="*/ 3732870 h 3732870"/>
              <a:gd name="connsiteX1" fmla="*/ 3023358 w 5669820"/>
              <a:gd name="connsiteY1" fmla="*/ 45871 h 3732870"/>
              <a:gd name="connsiteX2" fmla="*/ 4416232 w 5669820"/>
              <a:gd name="connsiteY2" fmla="*/ 1717311 h 3732870"/>
              <a:gd name="connsiteX3" fmla="*/ 5669820 w 5669820"/>
              <a:gd name="connsiteY3" fmla="*/ 2454710 h 3732870"/>
            </a:gdLst>
            <a:ahLst/>
            <a:cxnLst>
              <a:cxn ang="0">
                <a:pos x="connsiteX0" y="connsiteY0"/>
              </a:cxn>
              <a:cxn ang="0">
                <a:pos x="connsiteX1" y="connsiteY1"/>
              </a:cxn>
              <a:cxn ang="0">
                <a:pos x="connsiteX2" y="connsiteY2"/>
              </a:cxn>
              <a:cxn ang="0">
                <a:pos x="connsiteX3" y="connsiteY3"/>
              </a:cxn>
            </a:cxnLst>
            <a:rect l="l" t="t" r="r" b="b"/>
            <a:pathLst>
              <a:path w="5669820" h="3732870">
                <a:moveTo>
                  <a:pt x="0" y="3732870"/>
                </a:moveTo>
                <a:cubicBezTo>
                  <a:pt x="1143659" y="2057333"/>
                  <a:pt x="2287319" y="381797"/>
                  <a:pt x="3023358" y="45871"/>
                </a:cubicBezTo>
                <a:cubicBezTo>
                  <a:pt x="3759397" y="-290055"/>
                  <a:pt x="3975155" y="1315838"/>
                  <a:pt x="4416232" y="1717311"/>
                </a:cubicBezTo>
                <a:cubicBezTo>
                  <a:pt x="4857309" y="2118784"/>
                  <a:pt x="5669820" y="2454710"/>
                  <a:pt x="5669820" y="2454710"/>
                </a:cubicBezTo>
              </a:path>
            </a:pathLst>
          </a:custGeom>
          <a:ln w="76200">
            <a:solidFill>
              <a:schemeClr val="tx1"/>
            </a:solidFill>
            <a:prstDash val="sysDot"/>
            <a:round/>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itle 3"/>
          <p:cNvSpPr>
            <a:spLocks noGrp="1"/>
          </p:cNvSpPr>
          <p:nvPr>
            <p:ph type="title"/>
          </p:nvPr>
        </p:nvSpPr>
        <p:spPr>
          <a:xfrm>
            <a:off x="520696" y="594360"/>
            <a:ext cx="7659150" cy="829416"/>
          </a:xfrm>
        </p:spPr>
        <p:txBody>
          <a:bodyPr>
            <a:normAutofit fontScale="90000"/>
          </a:bodyPr>
          <a:lstStyle/>
          <a:p>
            <a:r>
              <a:rPr lang="en-US" dirty="0" smtClean="0"/>
              <a:t>Large-scale environmental influence on dwarf galaxy evolution</a:t>
            </a:r>
            <a:endParaRPr lang="en-US" dirty="0"/>
          </a:p>
        </p:txBody>
      </p:sp>
      <p:sp>
        <p:nvSpPr>
          <p:cNvPr id="5" name="Content Placeholder 4"/>
          <p:cNvSpPr>
            <a:spLocks noGrp="1"/>
          </p:cNvSpPr>
          <p:nvPr>
            <p:ph idx="1"/>
          </p:nvPr>
        </p:nvSpPr>
        <p:spPr>
          <a:xfrm>
            <a:off x="2849880" y="2189758"/>
            <a:ext cx="4542291" cy="4160042"/>
          </a:xfrm>
        </p:spPr>
        <p:txBody>
          <a:bodyPr>
            <a:normAutofit fontScale="92500"/>
          </a:bodyPr>
          <a:lstStyle/>
          <a:p>
            <a:r>
              <a:rPr lang="en-US" dirty="0" smtClean="0"/>
              <a:t>Void dwarf galaxies have higher O/H values than dwarf galaxies in more dense regions </a:t>
            </a:r>
            <a:r>
              <a:rPr lang="en-US" dirty="0" smtClean="0">
                <a:sym typeface="Wingdings"/>
              </a:rPr>
              <a:t></a:t>
            </a:r>
            <a:r>
              <a:rPr lang="en-US" dirty="0" smtClean="0"/>
              <a:t> </a:t>
            </a:r>
            <a:r>
              <a:rPr lang="en-US" dirty="0" smtClean="0">
                <a:ea typeface="Wingdings"/>
                <a:cs typeface="Wingdings"/>
                <a:sym typeface="Wingdings"/>
              </a:rPr>
              <a:t>larger M</a:t>
            </a:r>
            <a:r>
              <a:rPr lang="en-US" baseline="-25000" dirty="0" smtClean="0">
                <a:ea typeface="Wingdings"/>
                <a:cs typeface="Wingdings"/>
                <a:sym typeface="Wingdings"/>
              </a:rPr>
              <a:t>DM halo</a:t>
            </a:r>
            <a:r>
              <a:rPr lang="en-US" dirty="0" smtClean="0">
                <a:ea typeface="Wingdings"/>
                <a:cs typeface="Wingdings"/>
                <a:sym typeface="Wingdings"/>
              </a:rPr>
              <a:t>/M</a:t>
            </a:r>
            <a:r>
              <a:rPr lang="en-US" baseline="-25000" dirty="0" smtClean="0">
                <a:ea typeface="Wingdings"/>
                <a:cs typeface="Wingdings"/>
                <a:sym typeface="Wingdings"/>
              </a:rPr>
              <a:t>*</a:t>
            </a:r>
            <a:r>
              <a:rPr lang="en-US" dirty="0" smtClean="0">
                <a:ea typeface="Wingdings"/>
                <a:cs typeface="Wingdings"/>
                <a:sym typeface="Wingdings"/>
              </a:rPr>
              <a:t> ratios in void galaxies?</a:t>
            </a:r>
          </a:p>
          <a:p>
            <a:endParaRPr lang="en-US" dirty="0" smtClean="0">
              <a:ea typeface="Wingdings"/>
              <a:cs typeface="Wingdings"/>
              <a:sym typeface="Wingdings"/>
            </a:endParaRPr>
          </a:p>
          <a:p>
            <a:r>
              <a:rPr lang="en-US" dirty="0" smtClean="0">
                <a:ea typeface="Wingdings"/>
                <a:cs typeface="Wingdings"/>
                <a:sym typeface="Wingdings"/>
              </a:rPr>
              <a:t>Void dwarf galaxies have lower N/O ratios than dwarf galaxies in more dense regions  </a:t>
            </a:r>
            <a:r>
              <a:rPr lang="en-US" dirty="0" smtClean="0">
                <a:sym typeface="Wingdings"/>
              </a:rPr>
              <a:t>observational evidence of environmentally dependent cosmic downsizing?</a:t>
            </a:r>
            <a:endParaRPr lang="en-US" dirty="0"/>
          </a:p>
        </p:txBody>
      </p:sp>
      <p:sp>
        <p:nvSpPr>
          <p:cNvPr id="12" name="TextBox 11"/>
          <p:cNvSpPr txBox="1"/>
          <p:nvPr/>
        </p:nvSpPr>
        <p:spPr>
          <a:xfrm>
            <a:off x="309550" y="6674051"/>
            <a:ext cx="7870296" cy="841541"/>
          </a:xfrm>
          <a:prstGeom prst="rect">
            <a:avLst/>
          </a:prstGeom>
          <a:noFill/>
        </p:spPr>
        <p:txBody>
          <a:bodyPr wrap="square" lIns="101882" tIns="50941" rIns="101882" bIns="50941" rtlCol="0">
            <a:spAutoFit/>
          </a:bodyPr>
          <a:lstStyle/>
          <a:p>
            <a:r>
              <a:rPr lang="en-US" sz="1600" dirty="0" smtClean="0">
                <a:solidFill>
                  <a:schemeClr val="tx1">
                    <a:lumMod val="75000"/>
                    <a:lumOff val="25000"/>
                  </a:schemeClr>
                </a:solidFill>
              </a:rPr>
              <a:t>Douglass, K.A. &amp; </a:t>
            </a:r>
            <a:r>
              <a:rPr lang="en-US" sz="1600" dirty="0" err="1" smtClean="0">
                <a:solidFill>
                  <a:schemeClr val="tx1">
                    <a:lumMod val="75000"/>
                    <a:lumOff val="25000"/>
                  </a:schemeClr>
                </a:solidFill>
              </a:rPr>
              <a:t>Vogeley</a:t>
            </a:r>
            <a:r>
              <a:rPr lang="en-US" sz="1600" dirty="0" smtClean="0">
                <a:solidFill>
                  <a:schemeClr val="tx1">
                    <a:lumMod val="75000"/>
                    <a:lumOff val="25000"/>
                  </a:schemeClr>
                </a:solidFill>
              </a:rPr>
              <a:t>, M.S.  2017a, </a:t>
            </a:r>
            <a:r>
              <a:rPr lang="en-US" sz="1600" i="1" dirty="0" err="1" smtClean="0">
                <a:solidFill>
                  <a:schemeClr val="tx1">
                    <a:lumMod val="75000"/>
                    <a:lumOff val="25000"/>
                  </a:schemeClr>
                </a:solidFill>
              </a:rPr>
              <a:t>ApJ</a:t>
            </a:r>
            <a:r>
              <a:rPr lang="en-US" sz="1600" i="1" dirty="0" smtClean="0">
                <a:solidFill>
                  <a:schemeClr val="tx1">
                    <a:lumMod val="75000"/>
                    <a:lumOff val="25000"/>
                  </a:schemeClr>
                </a:solidFill>
              </a:rPr>
              <a:t>, </a:t>
            </a:r>
            <a:r>
              <a:rPr lang="en-US" sz="1600" dirty="0" smtClean="0">
                <a:solidFill>
                  <a:schemeClr val="tx1">
                    <a:lumMod val="75000"/>
                    <a:lumOff val="25000"/>
                  </a:schemeClr>
                </a:solidFill>
              </a:rPr>
              <a:t>834: 186-198, </a:t>
            </a:r>
            <a:r>
              <a:rPr lang="en-US" sz="1600" dirty="0" err="1" smtClean="0">
                <a:solidFill>
                  <a:schemeClr val="tx1">
                    <a:lumMod val="75000"/>
                    <a:lumOff val="25000"/>
                  </a:schemeClr>
                </a:solidFill>
              </a:rPr>
              <a:t>arXiv</a:t>
            </a:r>
            <a:r>
              <a:rPr lang="en-US" sz="1600" dirty="0" smtClean="0">
                <a:solidFill>
                  <a:schemeClr val="tx1">
                    <a:lumMod val="75000"/>
                    <a:lumOff val="25000"/>
                  </a:schemeClr>
                </a:solidFill>
              </a:rPr>
              <a:t>: 1604.08599</a:t>
            </a:r>
          </a:p>
          <a:p>
            <a:r>
              <a:rPr lang="en-US" sz="1600" dirty="0" smtClean="0">
                <a:solidFill>
                  <a:schemeClr val="tx1">
                    <a:lumMod val="75000"/>
                    <a:lumOff val="25000"/>
                  </a:schemeClr>
                </a:solidFill>
              </a:rPr>
              <a:t>Douglass, K.A. &amp; </a:t>
            </a:r>
            <a:r>
              <a:rPr lang="en-US" sz="1600" dirty="0" err="1" smtClean="0">
                <a:solidFill>
                  <a:schemeClr val="tx1">
                    <a:lumMod val="75000"/>
                    <a:lumOff val="25000"/>
                  </a:schemeClr>
                </a:solidFill>
              </a:rPr>
              <a:t>Vogeley</a:t>
            </a:r>
            <a:r>
              <a:rPr lang="en-US" sz="1600" dirty="0" smtClean="0">
                <a:solidFill>
                  <a:schemeClr val="tx1">
                    <a:lumMod val="75000"/>
                    <a:lumOff val="25000"/>
                  </a:schemeClr>
                </a:solidFill>
              </a:rPr>
              <a:t>, M.S.  2017b, </a:t>
            </a:r>
            <a:r>
              <a:rPr lang="en-US" sz="1600" i="1" dirty="0" err="1" smtClean="0">
                <a:solidFill>
                  <a:schemeClr val="tx1">
                    <a:lumMod val="75000"/>
                    <a:lumOff val="25000"/>
                  </a:schemeClr>
                </a:solidFill>
              </a:rPr>
              <a:t>ApJ</a:t>
            </a:r>
            <a:r>
              <a:rPr lang="en-US" sz="1600" dirty="0" smtClean="0">
                <a:solidFill>
                  <a:schemeClr val="tx1">
                    <a:lumMod val="75000"/>
                    <a:lumOff val="25000"/>
                  </a:schemeClr>
                </a:solidFill>
              </a:rPr>
              <a:t>, 837: 42-55, </a:t>
            </a:r>
            <a:r>
              <a:rPr lang="en-US" sz="1600" dirty="0" err="1" smtClean="0">
                <a:solidFill>
                  <a:schemeClr val="tx1">
                    <a:lumMod val="75000"/>
                    <a:lumOff val="25000"/>
                  </a:schemeClr>
                </a:solidFill>
              </a:rPr>
              <a:t>arXiv</a:t>
            </a:r>
            <a:r>
              <a:rPr lang="en-US" sz="1600" dirty="0" smtClean="0">
                <a:solidFill>
                  <a:schemeClr val="tx1">
                    <a:lumMod val="75000"/>
                    <a:lumOff val="25000"/>
                  </a:schemeClr>
                </a:solidFill>
              </a:rPr>
              <a:t>: 1612.04908</a:t>
            </a:r>
          </a:p>
          <a:p>
            <a:r>
              <a:rPr lang="en-US" sz="1600" dirty="0" smtClean="0">
                <a:solidFill>
                  <a:schemeClr val="tx1">
                    <a:lumMod val="75000"/>
                    <a:lumOff val="25000"/>
                  </a:schemeClr>
                </a:solidFill>
              </a:rPr>
              <a:t>Douglass, K.A., </a:t>
            </a:r>
            <a:r>
              <a:rPr lang="en-US" sz="1600" dirty="0" err="1" smtClean="0">
                <a:solidFill>
                  <a:schemeClr val="tx1">
                    <a:lumMod val="75000"/>
                    <a:lumOff val="25000"/>
                  </a:schemeClr>
                </a:solidFill>
              </a:rPr>
              <a:t>Vogeley</a:t>
            </a:r>
            <a:r>
              <a:rPr lang="en-US" sz="1600" dirty="0" smtClean="0">
                <a:solidFill>
                  <a:schemeClr val="tx1">
                    <a:lumMod val="75000"/>
                    <a:lumOff val="25000"/>
                  </a:schemeClr>
                </a:solidFill>
              </a:rPr>
              <a:t>, M.S. &amp; Cen, R.  2017, submitted to </a:t>
            </a:r>
            <a:r>
              <a:rPr lang="en-US" sz="1600" i="1" dirty="0" err="1" smtClean="0">
                <a:solidFill>
                  <a:schemeClr val="tx1">
                    <a:lumMod val="75000"/>
                    <a:lumOff val="25000"/>
                  </a:schemeClr>
                </a:solidFill>
              </a:rPr>
              <a:t>ApJ</a:t>
            </a:r>
            <a:endParaRPr lang="en-US" sz="1600" dirty="0">
              <a:solidFill>
                <a:schemeClr val="tx1">
                  <a:lumMod val="75000"/>
                  <a:lumOff val="25000"/>
                </a:schemeClr>
              </a:solidFill>
            </a:endParaRPr>
          </a:p>
        </p:txBody>
      </p:sp>
      <p:sp>
        <p:nvSpPr>
          <p:cNvPr id="7" name="Oval 6"/>
          <p:cNvSpPr/>
          <p:nvPr/>
        </p:nvSpPr>
        <p:spPr>
          <a:xfrm>
            <a:off x="7298252" y="2002373"/>
            <a:ext cx="1763187" cy="1816617"/>
          </a:xfrm>
          <a:prstGeom prst="ellipse">
            <a:avLst/>
          </a:prstGeom>
          <a:blipFill rotWithShape="1">
            <a:blip r:embed="rId4"/>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sp>
        <p:nvSpPr>
          <p:cNvPr id="8" name="Oval 7"/>
          <p:cNvSpPr>
            <a:spLocks noChangeAspect="1"/>
          </p:cNvSpPr>
          <p:nvPr/>
        </p:nvSpPr>
        <p:spPr>
          <a:xfrm>
            <a:off x="8719356" y="3065377"/>
            <a:ext cx="1016380" cy="1047787"/>
          </a:xfrm>
          <a:prstGeom prst="ellipse">
            <a:avLst/>
          </a:prstGeom>
          <a:blipFill rotWithShape="1">
            <a:blip r:embed="rId4"/>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sp>
        <p:nvSpPr>
          <p:cNvPr id="13" name="TextBox 12"/>
          <p:cNvSpPr txBox="1"/>
          <p:nvPr/>
        </p:nvSpPr>
        <p:spPr>
          <a:xfrm>
            <a:off x="7145857" y="1788929"/>
            <a:ext cx="617776" cy="410654"/>
          </a:xfrm>
          <a:prstGeom prst="rect">
            <a:avLst/>
          </a:prstGeom>
          <a:noFill/>
        </p:spPr>
        <p:txBody>
          <a:bodyPr wrap="none" lIns="101882" tIns="50941" rIns="101882" bIns="50941" rtlCol="0">
            <a:spAutoFit/>
          </a:bodyPr>
          <a:lstStyle/>
          <a:p>
            <a:r>
              <a:rPr lang="en-US" dirty="0" smtClean="0">
                <a:solidFill>
                  <a:srgbClr val="FF0000"/>
                </a:solidFill>
                <a:effectLst>
                  <a:outerShdw blurRad="50800" dist="38100" dir="2700000">
                    <a:srgbClr val="000000">
                      <a:alpha val="43000"/>
                    </a:srgbClr>
                  </a:outerShdw>
                </a:effectLst>
              </a:rPr>
              <a:t>void</a:t>
            </a:r>
            <a:endParaRPr lang="en-US" dirty="0">
              <a:solidFill>
                <a:srgbClr val="FF0000"/>
              </a:solidFill>
              <a:effectLst>
                <a:outerShdw blurRad="50800" dist="38100" dir="2700000">
                  <a:srgbClr val="000000">
                    <a:alpha val="43000"/>
                  </a:srgbClr>
                </a:outerShdw>
              </a:effectLst>
            </a:endParaRPr>
          </a:p>
        </p:txBody>
      </p:sp>
      <p:sp>
        <p:nvSpPr>
          <p:cNvPr id="14" name="TextBox 13"/>
          <p:cNvSpPr txBox="1"/>
          <p:nvPr/>
        </p:nvSpPr>
        <p:spPr>
          <a:xfrm>
            <a:off x="9350978" y="2720423"/>
            <a:ext cx="605127" cy="410654"/>
          </a:xfrm>
          <a:prstGeom prst="rect">
            <a:avLst/>
          </a:prstGeom>
          <a:noFill/>
        </p:spPr>
        <p:txBody>
          <a:bodyPr wrap="none" lIns="101882" tIns="50941" rIns="101882" bIns="50941" rtlCol="0">
            <a:spAutoFit/>
          </a:bodyPr>
          <a:lstStyle/>
          <a:p>
            <a:r>
              <a:rPr lang="en-US" dirty="0" smtClean="0">
                <a:effectLst>
                  <a:outerShdw blurRad="50800" dist="38100" dir="2700000">
                    <a:srgbClr val="000000">
                      <a:alpha val="43000"/>
                    </a:srgbClr>
                  </a:outerShdw>
                </a:effectLst>
              </a:rPr>
              <a:t>wall</a:t>
            </a:r>
            <a:endParaRPr lang="en-US" dirty="0">
              <a:effectLst>
                <a:outerShdw blurRad="50800" dist="38100" dir="2700000">
                  <a:srgbClr val="000000">
                    <a:alpha val="43000"/>
                  </a:srgbClr>
                </a:outerShdw>
              </a:effectLst>
            </a:endParaRPr>
          </a:p>
        </p:txBody>
      </p:sp>
      <p:cxnSp>
        <p:nvCxnSpPr>
          <p:cNvPr id="15" name="Straight Arrow Connector 14"/>
          <p:cNvCxnSpPr/>
          <p:nvPr/>
        </p:nvCxnSpPr>
        <p:spPr>
          <a:xfrm>
            <a:off x="7642317" y="5807822"/>
            <a:ext cx="2011680" cy="1800"/>
          </a:xfrm>
          <a:prstGeom prst="straightConnector1">
            <a:avLst/>
          </a:prstGeom>
          <a:ln w="50800" cap="flat" cmpd="sng" algn="ctr">
            <a:solidFill>
              <a:schemeClr val="tx1">
                <a:lumMod val="75000"/>
                <a:lumOff val="25000"/>
              </a:schemeClr>
            </a:solidFill>
            <a:prstDash val="solid"/>
            <a:round/>
            <a:headEnd type="none" w="med" len="med"/>
            <a:tailEnd type="arrow" w="sm" len="sm"/>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8271996" y="5757285"/>
            <a:ext cx="725071" cy="418576"/>
          </a:xfrm>
          <a:prstGeom prst="rect">
            <a:avLst/>
          </a:prstGeom>
          <a:noFill/>
        </p:spPr>
        <p:txBody>
          <a:bodyPr wrap="none" lIns="101882" tIns="50941" rIns="101882" bIns="50941" rtlCol="0">
            <a:spAutoFit/>
          </a:bodyPr>
          <a:lstStyle/>
          <a:p>
            <a:r>
              <a:rPr lang="en-US" dirty="0">
                <a:solidFill>
                  <a:srgbClr val="404040"/>
                </a:solidFill>
              </a:rPr>
              <a:t>T</a:t>
            </a:r>
            <a:r>
              <a:rPr lang="en-US" dirty="0" smtClean="0">
                <a:solidFill>
                  <a:srgbClr val="404040"/>
                </a:solidFill>
              </a:rPr>
              <a:t>ime</a:t>
            </a:r>
            <a:endParaRPr lang="en-US" dirty="0">
              <a:solidFill>
                <a:srgbClr val="404040"/>
              </a:solidFill>
            </a:endParaRPr>
          </a:p>
        </p:txBody>
      </p:sp>
      <p:cxnSp>
        <p:nvCxnSpPr>
          <p:cNvPr id="16" name="Straight Arrow Connector 15"/>
          <p:cNvCxnSpPr/>
          <p:nvPr/>
        </p:nvCxnSpPr>
        <p:spPr>
          <a:xfrm rot="16200000">
            <a:off x="6957390" y="5149117"/>
            <a:ext cx="1371600" cy="1747"/>
          </a:xfrm>
          <a:prstGeom prst="straightConnector1">
            <a:avLst/>
          </a:prstGeom>
          <a:ln w="50800" cap="flat" cmpd="sng" algn="ctr">
            <a:solidFill>
              <a:schemeClr val="tx1">
                <a:lumMod val="75000"/>
                <a:lumOff val="25000"/>
              </a:schemeClr>
            </a:solidFill>
            <a:prstDash val="solid"/>
            <a:round/>
            <a:headEnd type="none" w="med" len="med"/>
            <a:tailEnd type="arrow" w="sm" len="sm"/>
          </a:ln>
        </p:spPr>
        <p:style>
          <a:lnRef idx="2">
            <a:schemeClr val="accent1"/>
          </a:lnRef>
          <a:fillRef idx="0">
            <a:schemeClr val="accent1"/>
          </a:fillRef>
          <a:effectRef idx="1">
            <a:schemeClr val="accent1"/>
          </a:effectRef>
          <a:fontRef idx="minor">
            <a:schemeClr val="tx1"/>
          </a:fontRef>
        </p:style>
      </p:cxnSp>
      <p:pic>
        <p:nvPicPr>
          <p:cNvPr id="26" name="Picture 25" descr="galaxy_red.png"/>
          <p:cNvPicPr>
            <a:picLocks noChangeAspect="1"/>
          </p:cNvPicPr>
          <p:nvPr/>
        </p:nvPicPr>
        <p:blipFill>
          <a:blip r:embed="rId5"/>
          <a:stretch>
            <a:fillRect/>
          </a:stretch>
        </p:blipFill>
        <p:spPr>
          <a:xfrm>
            <a:off x="7987285" y="2652055"/>
            <a:ext cx="456137" cy="518160"/>
          </a:xfrm>
          <a:prstGeom prst="rect">
            <a:avLst/>
          </a:prstGeom>
        </p:spPr>
      </p:pic>
      <p:pic>
        <p:nvPicPr>
          <p:cNvPr id="2" name="Picture 1" descr="galaxy.png"/>
          <p:cNvPicPr>
            <a:picLocks noChangeAspect="1"/>
          </p:cNvPicPr>
          <p:nvPr/>
        </p:nvPicPr>
        <p:blipFill>
          <a:blip r:embed="rId6">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8991643" y="3300829"/>
            <a:ext cx="456137" cy="518160"/>
          </a:xfrm>
          <a:prstGeom prst="rect">
            <a:avLst/>
          </a:prstGeom>
        </p:spPr>
      </p:pic>
      <p:cxnSp>
        <p:nvCxnSpPr>
          <p:cNvPr id="20" name="Straight Connector 19"/>
          <p:cNvCxnSpPr/>
          <p:nvPr/>
        </p:nvCxnSpPr>
        <p:spPr>
          <a:xfrm>
            <a:off x="984832" y="4113164"/>
            <a:ext cx="6657484" cy="0"/>
          </a:xfrm>
          <a:prstGeom prst="line">
            <a:avLst/>
          </a:prstGeom>
          <a:ln w="19050">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6442242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Void galaxies</a:t>
            </a:r>
            <a:endParaRPr lang="en-US" dirty="0"/>
          </a:p>
        </p:txBody>
      </p:sp>
      <p:sp>
        <p:nvSpPr>
          <p:cNvPr id="3" name="Content Placeholder 2"/>
          <p:cNvSpPr>
            <a:spLocks noGrp="1"/>
          </p:cNvSpPr>
          <p:nvPr>
            <p:ph type="body" sz="half" idx="2"/>
          </p:nvPr>
        </p:nvSpPr>
        <p:spPr/>
        <p:txBody>
          <a:bodyPr>
            <a:normAutofit fontScale="85000" lnSpcReduction="20000"/>
          </a:bodyPr>
          <a:lstStyle/>
          <a:p>
            <a:r>
              <a:rPr lang="en-US" sz="2600" dirty="0"/>
              <a:t>Existing in the cosmological voids (space between galactic filaments), void galaxies are thought to demonstrate the fundamental characteristics of galactic evolution.</a:t>
            </a:r>
          </a:p>
        </p:txBody>
      </p:sp>
      <p:pic>
        <p:nvPicPr>
          <p:cNvPr id="5" name="Picture 4" descr="VoidFinder.png"/>
          <p:cNvPicPr>
            <a:picLocks noChangeAspect="1"/>
          </p:cNvPicPr>
          <p:nvPr/>
        </p:nvPicPr>
        <p:blipFill>
          <a:blip r:embed="rId3"/>
          <a:srcRect l="5199" b="4540"/>
          <a:stretch>
            <a:fillRect/>
          </a:stretch>
        </p:blipFill>
        <p:spPr>
          <a:xfrm>
            <a:off x="1120447" y="1052228"/>
            <a:ext cx="6395561" cy="34924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1659392" y="4544660"/>
            <a:ext cx="5856616" cy="272154"/>
          </a:xfrm>
          <a:prstGeom prst="rect">
            <a:avLst/>
          </a:prstGeom>
          <a:noFill/>
        </p:spPr>
        <p:txBody>
          <a:bodyPr wrap="square" lIns="101882" tIns="50941" rIns="101882" bIns="50941" rtlCol="0">
            <a:spAutoFit/>
          </a:bodyPr>
          <a:lstStyle/>
          <a:p>
            <a:pPr algn="r"/>
            <a:r>
              <a:rPr lang="en-US" sz="1100" i="1" dirty="0" smtClean="0"/>
              <a:t>Moorman et al. (2014)</a:t>
            </a:r>
            <a:endParaRPr lang="en-US" sz="1100" i="1"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48681584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Sources</a:t>
            </a:r>
            <a:endParaRPr lang="en-US" dirty="0"/>
          </a:p>
        </p:txBody>
      </p:sp>
      <p:sp>
        <p:nvSpPr>
          <p:cNvPr id="3" name="Content Placeholder 2"/>
          <p:cNvSpPr>
            <a:spLocks noGrp="1"/>
          </p:cNvSpPr>
          <p:nvPr>
            <p:ph idx="1"/>
          </p:nvPr>
        </p:nvSpPr>
        <p:spPr/>
        <p:txBody>
          <a:bodyPr>
            <a:noAutofit/>
          </a:bodyPr>
          <a:lstStyle/>
          <a:p>
            <a:pPr marL="573089" indent="-573089">
              <a:spcBef>
                <a:spcPts val="500"/>
              </a:spcBef>
              <a:buFont typeface="+mj-lt"/>
              <a:buAutoNum type="arabicPeriod"/>
            </a:pPr>
            <a:r>
              <a:rPr lang="en-US" sz="1000" dirty="0" smtClean="0"/>
              <a:t>Cen, R.  2011, </a:t>
            </a:r>
            <a:r>
              <a:rPr lang="en-US" sz="1000" i="1" dirty="0" err="1" smtClean="0"/>
              <a:t>ApJ</a:t>
            </a:r>
            <a:r>
              <a:rPr lang="en-US" sz="1000" dirty="0" smtClean="0"/>
              <a:t>, 741, 99</a:t>
            </a:r>
          </a:p>
          <a:p>
            <a:pPr marL="573089" indent="-573089">
              <a:spcBef>
                <a:spcPts val="500"/>
              </a:spcBef>
              <a:buFont typeface="+mj-lt"/>
              <a:buAutoNum type="arabicPeriod"/>
            </a:pPr>
            <a:r>
              <a:rPr lang="en-US" sz="1000" dirty="0" smtClean="0"/>
              <a:t>Cooper, M.C., </a:t>
            </a:r>
            <a:r>
              <a:rPr lang="en-US" sz="1000" dirty="0" err="1" smtClean="0"/>
              <a:t>Tremonti</a:t>
            </a:r>
            <a:r>
              <a:rPr lang="en-US" sz="1000" dirty="0" smtClean="0"/>
              <a:t>, C.A., Newman, J.A., &amp; </a:t>
            </a:r>
            <a:r>
              <a:rPr lang="en-US" sz="1000" dirty="0" err="1" smtClean="0"/>
              <a:t>Zabludoff</a:t>
            </a:r>
            <a:r>
              <a:rPr lang="en-US" sz="1000" dirty="0" smtClean="0"/>
              <a:t>, A.I.  2008, </a:t>
            </a:r>
            <a:r>
              <a:rPr lang="en-US" sz="1000" i="1" dirty="0" smtClean="0"/>
              <a:t>MNRAS</a:t>
            </a:r>
            <a:r>
              <a:rPr lang="en-US" sz="1000" dirty="0" smtClean="0"/>
              <a:t>, 390, 245</a:t>
            </a:r>
          </a:p>
          <a:p>
            <a:pPr marL="573089" indent="-573089">
              <a:spcBef>
                <a:spcPts val="500"/>
              </a:spcBef>
              <a:buFont typeface="+mj-lt"/>
              <a:buAutoNum type="arabicPeriod"/>
            </a:pPr>
            <a:r>
              <a:rPr lang="en-US" sz="1000" dirty="0" smtClean="0"/>
              <a:t>De Robertis, M.M., Dupour, R.J., and Hunt, R.W..  1987, </a:t>
            </a:r>
            <a:r>
              <a:rPr lang="en-US" sz="1000" i="1" dirty="0" smtClean="0"/>
              <a:t>JRASC</a:t>
            </a:r>
            <a:r>
              <a:rPr lang="en-US" sz="1000" dirty="0" smtClean="0"/>
              <a:t>, 81, 195</a:t>
            </a:r>
          </a:p>
          <a:p>
            <a:pPr marL="573089" indent="-573089">
              <a:spcBef>
                <a:spcPts val="500"/>
              </a:spcBef>
              <a:buFont typeface="+mj-lt"/>
              <a:buAutoNum type="arabicPeriod"/>
            </a:pPr>
            <a:r>
              <a:rPr lang="en-US" sz="1000" dirty="0" smtClean="0"/>
              <a:t>Deng, X.-F.  2011, </a:t>
            </a:r>
            <a:r>
              <a:rPr lang="en-US" sz="1000" i="1" dirty="0" smtClean="0"/>
              <a:t>AJ</a:t>
            </a:r>
            <a:r>
              <a:rPr lang="en-US" sz="1000" dirty="0" smtClean="0"/>
              <a:t>, 141, 162</a:t>
            </a:r>
          </a:p>
          <a:p>
            <a:pPr marL="573089" indent="-573089">
              <a:spcBef>
                <a:spcPts val="500"/>
              </a:spcBef>
              <a:buFont typeface="+mj-lt"/>
              <a:buAutoNum type="arabicPeriod"/>
            </a:pPr>
            <a:r>
              <a:rPr lang="en-US" sz="1000" dirty="0" smtClean="0"/>
              <a:t>Douglass, K.A. &amp; </a:t>
            </a:r>
            <a:r>
              <a:rPr lang="en-US" sz="1000" dirty="0" err="1" smtClean="0"/>
              <a:t>Vogeley</a:t>
            </a:r>
            <a:r>
              <a:rPr lang="en-US" sz="1000" dirty="0" smtClean="0"/>
              <a:t>, M.S.  2017a, </a:t>
            </a:r>
            <a:r>
              <a:rPr lang="en-US" sz="1000" i="1" dirty="0" err="1" smtClean="0"/>
              <a:t>ApJ</a:t>
            </a:r>
            <a:r>
              <a:rPr lang="en-US" sz="1000" dirty="0" smtClean="0"/>
              <a:t>, 834, 186</a:t>
            </a:r>
          </a:p>
          <a:p>
            <a:pPr marL="573089" indent="-573089">
              <a:spcBef>
                <a:spcPts val="500"/>
              </a:spcBef>
              <a:buFont typeface="+mj-lt"/>
              <a:buAutoNum type="arabicPeriod"/>
            </a:pPr>
            <a:r>
              <a:rPr lang="en-US" sz="1000" dirty="0" smtClean="0"/>
              <a:t>Douglass, K.A. &amp; </a:t>
            </a:r>
            <a:r>
              <a:rPr lang="en-US" sz="1000" dirty="0" err="1" smtClean="0"/>
              <a:t>Vogeley</a:t>
            </a:r>
            <a:r>
              <a:rPr lang="en-US" sz="1000" dirty="0" smtClean="0"/>
              <a:t>, M.S.  2017b, </a:t>
            </a:r>
            <a:r>
              <a:rPr lang="en-US" sz="1000" i="1" dirty="0" err="1" smtClean="0"/>
              <a:t>ApJ</a:t>
            </a:r>
            <a:r>
              <a:rPr lang="en-US" sz="1000" dirty="0" smtClean="0"/>
              <a:t>, 837, 42</a:t>
            </a:r>
          </a:p>
          <a:p>
            <a:pPr marL="573089" indent="-573089">
              <a:spcBef>
                <a:spcPts val="500"/>
              </a:spcBef>
              <a:buFont typeface="+mj-lt"/>
              <a:buAutoNum type="arabicPeriod"/>
            </a:pPr>
            <a:r>
              <a:rPr lang="en-US" sz="1000" dirty="0" err="1" smtClean="0"/>
              <a:t>Filho</a:t>
            </a:r>
            <a:r>
              <a:rPr lang="en-US" sz="1000" dirty="0" smtClean="0"/>
              <a:t>, M.E., Sánchez Almeida, J., Muñoz-</a:t>
            </a:r>
            <a:r>
              <a:rPr lang="en-US" sz="1000" dirty="0" err="1" smtClean="0"/>
              <a:t>Tuñón</a:t>
            </a:r>
            <a:r>
              <a:rPr lang="en-US" sz="1000" dirty="0" smtClean="0"/>
              <a:t>, C., et al.  2015, </a:t>
            </a:r>
            <a:r>
              <a:rPr lang="en-US" sz="1000" i="1" dirty="0" err="1" smtClean="0"/>
              <a:t>ApJ</a:t>
            </a:r>
            <a:r>
              <a:rPr lang="en-US" sz="1000" dirty="0" smtClean="0"/>
              <a:t>, 802, 82</a:t>
            </a:r>
          </a:p>
          <a:p>
            <a:pPr marL="573089" indent="-573089">
              <a:spcBef>
                <a:spcPts val="500"/>
              </a:spcBef>
              <a:buFont typeface="+mj-lt"/>
              <a:buAutoNum type="arabicPeriod"/>
            </a:pPr>
            <a:r>
              <a:rPr lang="en-US" sz="1000" dirty="0" smtClean="0"/>
              <a:t>Goldberg, D.M., Jones, T.D., Hoyle, F., et al.  2005, </a:t>
            </a:r>
            <a:r>
              <a:rPr lang="en-US" sz="1000" i="1" dirty="0" err="1" smtClean="0"/>
              <a:t>ApJ</a:t>
            </a:r>
            <a:r>
              <a:rPr lang="en-US" sz="1000" dirty="0" smtClean="0"/>
              <a:t>, 621, 643</a:t>
            </a:r>
          </a:p>
          <a:p>
            <a:pPr marL="573089" indent="-573089">
              <a:spcBef>
                <a:spcPts val="500"/>
              </a:spcBef>
              <a:buFont typeface="+mj-lt"/>
              <a:buAutoNum type="arabicPeriod"/>
            </a:pPr>
            <a:r>
              <a:rPr lang="en-US" sz="1000" dirty="0" err="1" smtClean="0"/>
              <a:t>Gottlöber</a:t>
            </a:r>
            <a:r>
              <a:rPr lang="en-US" sz="1000" dirty="0" smtClean="0"/>
              <a:t>, S., </a:t>
            </a:r>
            <a:r>
              <a:rPr lang="en-US" sz="1000" dirty="0" err="1" smtClean="0"/>
              <a:t>Lokas</a:t>
            </a:r>
            <a:r>
              <a:rPr lang="en-US" sz="1000" dirty="0" smtClean="0"/>
              <a:t>, E.L., </a:t>
            </a:r>
            <a:r>
              <a:rPr lang="en-US" sz="1000" dirty="0" err="1" smtClean="0"/>
              <a:t>Klypin</a:t>
            </a:r>
            <a:r>
              <a:rPr lang="en-US" sz="1000" dirty="0" smtClean="0"/>
              <a:t>, A., &amp; Hoffman, Y.  2003, </a:t>
            </a:r>
            <a:r>
              <a:rPr lang="en-US" sz="1000" i="1" dirty="0" smtClean="0"/>
              <a:t>MNRAS</a:t>
            </a:r>
            <a:r>
              <a:rPr lang="en-US" sz="1000" dirty="0" smtClean="0"/>
              <a:t>, 344, 715</a:t>
            </a:r>
          </a:p>
          <a:p>
            <a:pPr marL="573089" indent="-573089">
              <a:spcBef>
                <a:spcPts val="500"/>
              </a:spcBef>
              <a:buFont typeface="+mj-lt"/>
              <a:buAutoNum type="arabicPeriod"/>
            </a:pPr>
            <a:r>
              <a:rPr lang="en-US" sz="1000" dirty="0" smtClean="0"/>
              <a:t>Hoyle, F., &amp; </a:t>
            </a:r>
            <a:r>
              <a:rPr lang="en-US" sz="1000" dirty="0" err="1" smtClean="0"/>
              <a:t>Vogeley</a:t>
            </a:r>
            <a:r>
              <a:rPr lang="en-US" sz="1000" dirty="0" smtClean="0"/>
              <a:t>, M.S.  2002, </a:t>
            </a:r>
            <a:r>
              <a:rPr lang="en-US" sz="1000" i="1" dirty="0" err="1" smtClean="0"/>
              <a:t>ApJ</a:t>
            </a:r>
            <a:r>
              <a:rPr lang="en-US" sz="1000" dirty="0" smtClean="0"/>
              <a:t>, 566, 641</a:t>
            </a:r>
          </a:p>
          <a:p>
            <a:pPr marL="573089" indent="-573089">
              <a:spcBef>
                <a:spcPts val="500"/>
              </a:spcBef>
              <a:buFont typeface="+mj-lt"/>
              <a:buAutoNum type="arabicPeriod"/>
            </a:pPr>
            <a:r>
              <a:rPr lang="en-US" sz="1000" dirty="0" smtClean="0"/>
              <a:t>Jung, I., Lee, J., &amp; Yi, S.K.  2014, </a:t>
            </a:r>
            <a:r>
              <a:rPr lang="en-US" sz="1000" i="1" dirty="0" err="1" smtClean="0"/>
              <a:t>ApJ</a:t>
            </a:r>
            <a:r>
              <a:rPr lang="en-US" sz="1000" dirty="0" smtClean="0"/>
              <a:t>, 511, 639</a:t>
            </a:r>
          </a:p>
          <a:p>
            <a:pPr marL="573089" indent="-573089">
              <a:spcBef>
                <a:spcPts val="500"/>
              </a:spcBef>
              <a:buFont typeface="+mj-lt"/>
              <a:buAutoNum type="arabicPeriod"/>
            </a:pPr>
            <a:r>
              <a:rPr lang="en-US" sz="1000" dirty="0" err="1" smtClean="0"/>
              <a:t>Kniazev</a:t>
            </a:r>
            <a:r>
              <a:rPr lang="en-US" sz="1000" dirty="0" smtClean="0"/>
              <a:t>, A.Y., </a:t>
            </a:r>
            <a:r>
              <a:rPr lang="en-US" sz="1000" dirty="0" err="1" smtClean="0"/>
              <a:t>Grebel</a:t>
            </a:r>
            <a:r>
              <a:rPr lang="en-US" sz="1000" dirty="0" smtClean="0"/>
              <a:t>, E.K., </a:t>
            </a:r>
            <a:r>
              <a:rPr lang="en-US" sz="1000" dirty="0" err="1" smtClean="0"/>
              <a:t>Hao</a:t>
            </a:r>
            <a:r>
              <a:rPr lang="en-US" sz="1000" dirty="0" smtClean="0"/>
              <a:t>, L., and Strauss, M.A.. 2003, </a:t>
            </a:r>
            <a:r>
              <a:rPr lang="en-US" sz="1000" i="1" dirty="0" smtClean="0"/>
              <a:t>AJ</a:t>
            </a:r>
            <a:r>
              <a:rPr lang="en-US" sz="1000" dirty="0" smtClean="0"/>
              <a:t>, 593, L73</a:t>
            </a:r>
          </a:p>
          <a:p>
            <a:pPr marL="573089" indent="-573089">
              <a:spcBef>
                <a:spcPts val="500"/>
              </a:spcBef>
              <a:buFont typeface="+mj-lt"/>
              <a:buAutoNum type="arabicPeriod"/>
            </a:pPr>
            <a:r>
              <a:rPr lang="en-US" sz="1000" dirty="0" err="1" smtClean="0"/>
              <a:t>Madau</a:t>
            </a:r>
            <a:r>
              <a:rPr lang="en-US" sz="1000" dirty="0" smtClean="0"/>
              <a:t>, P., Ferguson, H.C., Dickinson, M.E., et al.  1996, </a:t>
            </a:r>
            <a:r>
              <a:rPr lang="en-US" sz="1000" i="1" dirty="0" smtClean="0"/>
              <a:t>MNRAS</a:t>
            </a:r>
            <a:r>
              <a:rPr lang="en-US" sz="1000" dirty="0" smtClean="0"/>
              <a:t>, 283, 1388</a:t>
            </a:r>
          </a:p>
          <a:p>
            <a:pPr marL="573089" indent="-573089">
              <a:spcBef>
                <a:spcPts val="500"/>
              </a:spcBef>
              <a:buFont typeface="+mj-lt"/>
              <a:buAutoNum type="arabicPeriod"/>
            </a:pPr>
            <a:r>
              <a:rPr lang="en-US" sz="1000" dirty="0" err="1" smtClean="0"/>
              <a:t>Mizushima</a:t>
            </a:r>
            <a:r>
              <a:rPr lang="en-US" sz="1000" dirty="0" smtClean="0"/>
              <a:t>, M..  </a:t>
            </a:r>
            <a:r>
              <a:rPr lang="en-US" sz="1000" i="1" dirty="0" smtClean="0"/>
              <a:t>Quantum Mechanics of Atomic Spectra and Atomic Structure</a:t>
            </a:r>
            <a:r>
              <a:rPr lang="en-US" sz="1000" dirty="0" smtClean="0"/>
              <a:t>.  W.A. Benjamin, Inc., New York, NY (1970)</a:t>
            </a:r>
          </a:p>
          <a:p>
            <a:pPr marL="573089" indent="-573089">
              <a:spcBef>
                <a:spcPts val="500"/>
              </a:spcBef>
              <a:buFont typeface="+mj-lt"/>
              <a:buAutoNum type="arabicPeriod"/>
            </a:pPr>
            <a:r>
              <a:rPr lang="en-US" sz="1000" dirty="0" smtClean="0"/>
              <a:t>Moorman, CM., </a:t>
            </a:r>
            <a:r>
              <a:rPr lang="en-US" sz="1000" dirty="0" err="1" smtClean="0"/>
              <a:t>Vogeley</a:t>
            </a:r>
            <a:r>
              <a:rPr lang="en-US" sz="1000" dirty="0" smtClean="0"/>
              <a:t>, M.S., Hoyle, F., et al.  2014, </a:t>
            </a:r>
            <a:r>
              <a:rPr lang="en-US" sz="1000" i="1" dirty="0" smtClean="0"/>
              <a:t>MNRAS</a:t>
            </a:r>
            <a:r>
              <a:rPr lang="en-US" sz="1000" dirty="0" smtClean="0"/>
              <a:t>, 444, 3559</a:t>
            </a:r>
          </a:p>
          <a:p>
            <a:pPr marL="573089" indent="-573089">
              <a:spcBef>
                <a:spcPts val="500"/>
              </a:spcBef>
              <a:buFont typeface="+mj-lt"/>
              <a:buAutoNum type="arabicPeriod"/>
            </a:pPr>
            <a:r>
              <a:rPr lang="en-US" sz="1000" dirty="0" err="1" smtClean="0"/>
              <a:t>Osterbrock</a:t>
            </a:r>
            <a:r>
              <a:rPr lang="en-US" sz="1000" dirty="0" smtClean="0"/>
              <a:t>, D.E.. </a:t>
            </a:r>
            <a:r>
              <a:rPr lang="en-US" sz="1000" i="1" dirty="0" smtClean="0"/>
              <a:t>Astrophysics of Gaseous Nebulae and Active Galactic Nuclei</a:t>
            </a:r>
            <a:r>
              <a:rPr lang="en-US" sz="1000" dirty="0" smtClean="0"/>
              <a:t>.  University Science Books, Mill Valley, CA (1989)</a:t>
            </a:r>
          </a:p>
          <a:p>
            <a:pPr marL="573089" indent="-573089">
              <a:spcBef>
                <a:spcPts val="500"/>
              </a:spcBef>
              <a:buFont typeface="+mj-lt"/>
              <a:buAutoNum type="arabicPeriod"/>
            </a:pPr>
            <a:r>
              <a:rPr lang="en-US" sz="1000" dirty="0" smtClean="0"/>
              <a:t>Palma, C.  (2011)  </a:t>
            </a:r>
            <a:r>
              <a:rPr lang="en-US" sz="1000" i="1" dirty="0" smtClean="0"/>
              <a:t>Kirchhoff’s Law and Spectroscopy</a:t>
            </a:r>
            <a:r>
              <a:rPr lang="en-US" sz="1000" dirty="0" smtClean="0"/>
              <a:t>.  Retrieved from </a:t>
            </a:r>
            <a:r>
              <a:rPr lang="en-US" sz="1000" i="1" dirty="0" smtClean="0">
                <a:hlinkClick r:id="rId2"/>
              </a:rPr>
              <a:t>https://www.e-education.psu.edu/astro801/content/l3_p6.html</a:t>
            </a:r>
            <a:endParaRPr lang="en-US" sz="1000" i="1" dirty="0" smtClean="0"/>
          </a:p>
          <a:p>
            <a:pPr marL="573089" indent="-573089">
              <a:spcBef>
                <a:spcPts val="500"/>
              </a:spcBef>
              <a:buFont typeface="+mj-lt"/>
              <a:buAutoNum type="arabicPeriod"/>
            </a:pPr>
            <a:r>
              <a:rPr lang="en-US" sz="1000" dirty="0" err="1" smtClean="0"/>
              <a:t>Pustilnik</a:t>
            </a:r>
            <a:r>
              <a:rPr lang="en-US" sz="1000" dirty="0" smtClean="0"/>
              <a:t>, S., Engels, D., </a:t>
            </a:r>
            <a:r>
              <a:rPr lang="en-US" sz="1000" dirty="0" err="1" smtClean="0"/>
              <a:t>Kniazev</a:t>
            </a:r>
            <a:r>
              <a:rPr lang="en-US" sz="1000" dirty="0" smtClean="0"/>
              <a:t>, A., et al.  2006, </a:t>
            </a:r>
            <a:r>
              <a:rPr lang="en-US" sz="1000" i="1" dirty="0" err="1" smtClean="0"/>
              <a:t>AstL</a:t>
            </a:r>
            <a:r>
              <a:rPr lang="en-US" sz="1000" dirty="0" smtClean="0"/>
              <a:t>, 32, 228</a:t>
            </a:r>
          </a:p>
          <a:p>
            <a:pPr marL="573089" indent="-573089">
              <a:spcBef>
                <a:spcPts val="500"/>
              </a:spcBef>
              <a:buFont typeface="+mj-lt"/>
              <a:buAutoNum type="arabicPeriod"/>
            </a:pPr>
            <a:r>
              <a:rPr lang="en-US" sz="1000" dirty="0" err="1" smtClean="0"/>
              <a:t>Pustilnik</a:t>
            </a:r>
            <a:r>
              <a:rPr lang="en-US" sz="1000" dirty="0" smtClean="0"/>
              <a:t>, S., Martin, J., </a:t>
            </a:r>
            <a:r>
              <a:rPr lang="en-US" sz="1000" dirty="0" err="1" smtClean="0"/>
              <a:t>Tepliakova</a:t>
            </a:r>
            <a:r>
              <a:rPr lang="en-US" sz="1000" dirty="0" smtClean="0"/>
              <a:t>, A., &amp; </a:t>
            </a:r>
            <a:r>
              <a:rPr lang="en-US" sz="1000" dirty="0" err="1" smtClean="0"/>
              <a:t>Kniazev</a:t>
            </a:r>
            <a:r>
              <a:rPr lang="en-US" sz="1000" dirty="0" smtClean="0"/>
              <a:t>, A.  2011a, </a:t>
            </a:r>
            <a:r>
              <a:rPr lang="en-US" sz="1000" i="1" dirty="0" smtClean="0"/>
              <a:t>MNRAS</a:t>
            </a:r>
            <a:r>
              <a:rPr lang="en-US" sz="1000" dirty="0" smtClean="0"/>
              <a:t>, 417, 1335</a:t>
            </a:r>
          </a:p>
          <a:p>
            <a:pPr marL="573089" indent="-573089">
              <a:spcBef>
                <a:spcPts val="500"/>
              </a:spcBef>
              <a:buFont typeface="+mj-lt"/>
              <a:buAutoNum type="arabicPeriod"/>
            </a:pPr>
            <a:r>
              <a:rPr lang="en-US" sz="1000" dirty="0" err="1" smtClean="0"/>
              <a:t>Pustilnik</a:t>
            </a:r>
            <a:r>
              <a:rPr lang="en-US" sz="1000" dirty="0" smtClean="0"/>
              <a:t>, S., </a:t>
            </a:r>
            <a:r>
              <a:rPr lang="en-US" sz="1000" dirty="0" err="1" smtClean="0"/>
              <a:t>Tepliakova</a:t>
            </a:r>
            <a:r>
              <a:rPr lang="en-US" sz="1000" dirty="0" smtClean="0"/>
              <a:t>, A., &amp; </a:t>
            </a:r>
            <a:r>
              <a:rPr lang="en-US" sz="1000" dirty="0" err="1" smtClean="0"/>
              <a:t>Kniazev</a:t>
            </a:r>
            <a:r>
              <a:rPr lang="en-US" sz="1000" dirty="0" smtClean="0"/>
              <a:t>, A.  2011b, </a:t>
            </a:r>
            <a:r>
              <a:rPr lang="en-US" sz="1000" i="1" dirty="0" err="1" smtClean="0"/>
              <a:t>AstBu</a:t>
            </a:r>
            <a:r>
              <a:rPr lang="en-US" sz="1000" dirty="0" smtClean="0"/>
              <a:t>, 66, 255</a:t>
            </a:r>
          </a:p>
          <a:p>
            <a:pPr marL="573089" indent="-573089">
              <a:spcBef>
                <a:spcPts val="500"/>
              </a:spcBef>
              <a:buFont typeface="+mj-lt"/>
              <a:buAutoNum type="arabicPeriod"/>
            </a:pPr>
            <a:r>
              <a:rPr lang="en-US" sz="1000" dirty="0" err="1" smtClean="0"/>
              <a:t>Pustilnik</a:t>
            </a:r>
            <a:r>
              <a:rPr lang="en-US" sz="1000" dirty="0" smtClean="0"/>
              <a:t>, S.A., Martin, J.-M., </a:t>
            </a:r>
            <a:r>
              <a:rPr lang="en-US" sz="1000" dirty="0" err="1" smtClean="0"/>
              <a:t>Lyamina</a:t>
            </a:r>
            <a:r>
              <a:rPr lang="en-US" sz="1000" dirty="0" smtClean="0"/>
              <a:t>, Y.A., &amp; </a:t>
            </a:r>
            <a:r>
              <a:rPr lang="en-US" sz="1000" dirty="0" err="1" smtClean="0"/>
              <a:t>Kniazev</a:t>
            </a:r>
            <a:r>
              <a:rPr lang="en-US" sz="1000" dirty="0" smtClean="0"/>
              <a:t>, A.Y.  2013, </a:t>
            </a:r>
            <a:r>
              <a:rPr lang="en-US" sz="1000" i="1" dirty="0" smtClean="0"/>
              <a:t>MNRAS</a:t>
            </a:r>
            <a:r>
              <a:rPr lang="en-US" sz="1000" dirty="0" smtClean="0"/>
              <a:t>, 432, 2224</a:t>
            </a:r>
          </a:p>
          <a:p>
            <a:pPr marL="573089" indent="-573089">
              <a:spcBef>
                <a:spcPts val="500"/>
              </a:spcBef>
              <a:buFont typeface="+mj-lt"/>
              <a:buAutoNum type="arabicPeriod"/>
            </a:pPr>
            <a:r>
              <a:rPr lang="en-US" sz="1000" dirty="0" err="1" smtClean="0"/>
              <a:t>Pustilnik</a:t>
            </a:r>
            <a:r>
              <a:rPr lang="en-US" sz="1000" dirty="0" smtClean="0"/>
              <a:t>, S.A.  2014, ArXiv:1412.1316</a:t>
            </a:r>
          </a:p>
          <a:p>
            <a:pPr marL="573089" indent="-573089">
              <a:spcBef>
                <a:spcPts val="500"/>
              </a:spcBef>
              <a:buFont typeface="+mj-lt"/>
              <a:buAutoNum type="arabicPeriod"/>
            </a:pPr>
            <a:r>
              <a:rPr lang="en-US" sz="1000" dirty="0" err="1" smtClean="0"/>
              <a:t>Tonnesen</a:t>
            </a:r>
            <a:r>
              <a:rPr lang="en-US" sz="1000" dirty="0" smtClean="0"/>
              <a:t>, S. &amp; Cen, R.  2015, </a:t>
            </a:r>
            <a:r>
              <a:rPr lang="en-US" sz="1000" i="1" dirty="0" err="1" smtClean="0"/>
              <a:t>ApJ</a:t>
            </a:r>
            <a:r>
              <a:rPr lang="en-US" sz="1000" dirty="0" smtClean="0"/>
              <a:t>, 812, 104</a:t>
            </a:r>
          </a:p>
          <a:p>
            <a:pPr marL="573089" indent="-573089">
              <a:spcBef>
                <a:spcPts val="500"/>
              </a:spcBef>
              <a:buFont typeface="+mj-lt"/>
              <a:buAutoNum type="arabicPeriod"/>
            </a:pPr>
            <a:r>
              <a:rPr lang="en-US" sz="1000" dirty="0" err="1" smtClean="0"/>
              <a:t>Tremonti</a:t>
            </a:r>
            <a:r>
              <a:rPr lang="en-US" sz="1000" dirty="0" smtClean="0"/>
              <a:t>, C.A., Heckman, T.M., Kauffmann, G., </a:t>
            </a:r>
            <a:r>
              <a:rPr lang="en-US" sz="1000" dirty="0" err="1" smtClean="0"/>
              <a:t>Brinchmann</a:t>
            </a:r>
            <a:r>
              <a:rPr lang="en-US" sz="1000" dirty="0" smtClean="0"/>
              <a:t>, J., </a:t>
            </a:r>
            <a:r>
              <a:rPr lang="en-US" sz="1000" dirty="0" err="1" smtClean="0"/>
              <a:t>Charlot</a:t>
            </a:r>
            <a:r>
              <a:rPr lang="en-US" sz="1000" dirty="0" smtClean="0"/>
              <a:t>, S., White, S.D., Seibert, M., </a:t>
            </a:r>
            <a:r>
              <a:rPr lang="en-US" sz="1000" dirty="0" err="1" smtClean="0"/>
              <a:t>Peng</a:t>
            </a:r>
            <a:r>
              <a:rPr lang="en-US" sz="1000" dirty="0" smtClean="0"/>
              <a:t>, E.W., Schlegel, D.J., </a:t>
            </a:r>
            <a:r>
              <a:rPr lang="en-US" sz="1000" dirty="0" err="1" smtClean="0"/>
              <a:t>Uomoto</a:t>
            </a:r>
            <a:r>
              <a:rPr lang="en-US" sz="1000" dirty="0" smtClean="0"/>
              <a:t>, A., </a:t>
            </a:r>
            <a:r>
              <a:rPr lang="en-US" sz="1000" dirty="0" err="1" smtClean="0"/>
              <a:t>Fukugita</a:t>
            </a:r>
            <a:r>
              <a:rPr lang="en-US" sz="1000" dirty="0" smtClean="0"/>
              <a:t>, M., and </a:t>
            </a:r>
            <a:r>
              <a:rPr lang="en-US" sz="1000" dirty="0" err="1" smtClean="0"/>
              <a:t>Brinchmann</a:t>
            </a:r>
            <a:r>
              <a:rPr lang="en-US" sz="1000" dirty="0" smtClean="0"/>
              <a:t>., J.  2004, </a:t>
            </a:r>
            <a:r>
              <a:rPr lang="en-US" sz="1000" i="1" dirty="0" err="1" smtClean="0"/>
              <a:t>ApJ</a:t>
            </a:r>
            <a:r>
              <a:rPr lang="en-US" sz="1000" dirty="0" smtClean="0"/>
              <a:t>, 613, 989</a:t>
            </a:r>
            <a:endParaRPr lang="en-US" sz="1000" i="1" dirty="0" smtClean="0"/>
          </a:p>
        </p:txBody>
      </p:sp>
    </p:spTree>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al">
  <a:themeElements>
    <a:clrScheme name="Metal">
      <a:dk1>
        <a:sysClr val="windowText" lastClr="000000"/>
      </a:dk1>
      <a:lt1>
        <a:sysClr val="window" lastClr="FFFFFF"/>
      </a:lt1>
      <a:dk2>
        <a:srgbClr val="32363B"/>
      </a:dk2>
      <a:lt2>
        <a:srgbClr val="CACFD3"/>
      </a:lt2>
      <a:accent1>
        <a:srgbClr val="6283AD"/>
      </a:accent1>
      <a:accent2>
        <a:srgbClr val="324966"/>
      </a:accent2>
      <a:accent3>
        <a:srgbClr val="5B9EA4"/>
      </a:accent3>
      <a:accent4>
        <a:srgbClr val="1D5B57"/>
      </a:accent4>
      <a:accent5>
        <a:srgbClr val="1B4430"/>
      </a:accent5>
      <a:accent6>
        <a:srgbClr val="2F3C35"/>
      </a:accent6>
      <a:hlink>
        <a:srgbClr val="ED7307"/>
      </a:hlink>
      <a:folHlink>
        <a:srgbClr val="6D6F71"/>
      </a:folHlink>
    </a:clrScheme>
    <a:fontScheme name="Metal">
      <a:majorFont>
        <a:latin typeface="Eurostile"/>
        <a:ea typeface=""/>
        <a:cs typeface=""/>
        <a:font script="Jpan" typeface="ＭＳ Ｐゴシック"/>
      </a:majorFont>
      <a:minorFont>
        <a:latin typeface="Eurostile"/>
        <a:ea typeface=""/>
        <a:cs typeface=""/>
        <a:font script="Jpan" typeface="ＭＳ Ｐゴシック"/>
      </a:minorFont>
    </a:fontScheme>
    <a:fmtScheme name="Metal">
      <a:fillStyleLst>
        <a:solidFill>
          <a:schemeClr val="phClr"/>
        </a:solidFill>
        <a:gradFill rotWithShape="1">
          <a:gsLst>
            <a:gs pos="0">
              <a:schemeClr val="phClr">
                <a:tint val="100000"/>
                <a:shade val="60000"/>
                <a:satMod val="130000"/>
              </a:schemeClr>
            </a:gs>
            <a:gs pos="100000">
              <a:schemeClr val="phClr">
                <a:tint val="70000"/>
                <a:shade val="94000"/>
                <a:satMod val="135000"/>
              </a:schemeClr>
            </a:gs>
          </a:gsLst>
          <a:lin ang="16200000" scaled="1"/>
        </a:gradFill>
        <a:gradFill rotWithShape="1">
          <a:gsLst>
            <a:gs pos="0">
              <a:schemeClr val="phClr">
                <a:shade val="60000"/>
                <a:satMod val="130000"/>
              </a:schemeClr>
            </a:gs>
            <a:gs pos="100000">
              <a:schemeClr val="phClr">
                <a:tint val="70000"/>
                <a:shade val="94000"/>
                <a:satMod val="135000"/>
              </a:schemeClr>
            </a:gs>
          </a:gsLst>
          <a:lin ang="16200000" scaled="1"/>
        </a:gradFill>
      </a:fillStyleLst>
      <a:lnStyleLst>
        <a:ln w="12700" cap="flat" cmpd="sng" algn="ctr">
          <a:solidFill>
            <a:schemeClr val="phClr">
              <a:shade val="95000"/>
              <a:satMod val="105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50800" dist="25400" dir="13500000">
              <a:srgbClr val="808080">
                <a:alpha val="75000"/>
              </a:srgbClr>
            </a:innerShdw>
            <a:outerShdw blurRad="38100" dist="12700" dir="5400000" rotWithShape="0">
              <a:srgbClr val="FFFFFF">
                <a:alpha val="35000"/>
              </a:srgbClr>
            </a:outerShdw>
          </a:effectLst>
        </a:effectStyle>
        <a:effectStyle>
          <a:effectLst>
            <a:outerShdw blurRad="50800" dist="25400" dir="5400000" rotWithShape="0">
              <a:srgbClr val="000000">
                <a:alpha val="35000"/>
              </a:srgbClr>
            </a:outerShdw>
          </a:effectLst>
          <a:scene3d>
            <a:camera prst="orthographicFront">
              <a:rot lat="0" lon="0" rev="0"/>
            </a:camera>
            <a:lightRig rig="twoPt" dir="t">
              <a:rot lat="0" lon="0" rev="3000000"/>
            </a:lightRig>
          </a:scene3d>
          <a:sp3d contourW="15875" prstMaterial="matte">
            <a:bevelT w="63500" h="50800" prst="angle"/>
            <a:contourClr>
              <a:schemeClr val="lt1"/>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Metal.thmx</Template>
  <TotalTime>6094</TotalTime>
  <Words>8419</Words>
  <Application>Microsoft Macintosh PowerPoint</Application>
  <PresentationFormat>Custom</PresentationFormat>
  <Paragraphs>796</Paragraphs>
  <Slides>90</Slides>
  <Notes>72</Notes>
  <HiddenSlides>53</HiddenSlides>
  <MMClips>0</MMClips>
  <ScaleCrop>false</ScaleCrop>
  <HeadingPairs>
    <vt:vector size="4" baseType="variant">
      <vt:variant>
        <vt:lpstr>Design Template</vt:lpstr>
      </vt:variant>
      <vt:variant>
        <vt:i4>1</vt:i4>
      </vt:variant>
      <vt:variant>
        <vt:lpstr>Slide Titles</vt:lpstr>
      </vt:variant>
      <vt:variant>
        <vt:i4>90</vt:i4>
      </vt:variant>
    </vt:vector>
  </HeadingPairs>
  <TitlesOfParts>
    <vt:vector size="91" baseType="lpstr">
      <vt:lpstr>Metal</vt:lpstr>
      <vt:lpstr>Observational Evidence of the Large-Scale Environmental Influence on Dwarf Galaxy Evolution</vt:lpstr>
      <vt:lpstr>Chemical abundances, dark matter,  and the cosmos</vt:lpstr>
      <vt:lpstr>Is there an environmental influence on the chemical evolution of dwarf galaxies?</vt:lpstr>
      <vt:lpstr>Presentation overview</vt:lpstr>
      <vt:lpstr>The cosmic web</vt:lpstr>
      <vt:lpstr>Dark matter simulation</vt:lpstr>
      <vt:lpstr>Simulations match observations on the large scale</vt:lpstr>
      <vt:lpstr>How does the large-scale environment affect galaxy evolution?</vt:lpstr>
      <vt:lpstr>Void galaxies</vt:lpstr>
      <vt:lpstr>The influence of the large-scale environment: What we know so far</vt:lpstr>
      <vt:lpstr>Dwarf galaxies</vt:lpstr>
      <vt:lpstr>SDSS data &amp; void catalog</vt:lpstr>
      <vt:lpstr>Sloan Digital Sky Survey DR7 (SDSS)</vt:lpstr>
      <vt:lpstr>Galaxy structure</vt:lpstr>
      <vt:lpstr>Metallicity –  The ratio of heavy elements to hydrogen</vt:lpstr>
      <vt:lpstr>It all comes from light</vt:lpstr>
      <vt:lpstr>Kirchhoff’s Laws of Spectroscopy</vt:lpstr>
      <vt:lpstr>Kirchhoff’s Laws of Spectroscopy</vt:lpstr>
      <vt:lpstr>Forbidden Emission Transitions</vt:lpstr>
      <vt:lpstr>[OIII] – Temperature</vt:lpstr>
      <vt:lpstr>[SII] – Density</vt:lpstr>
      <vt:lpstr>Different metallicity methods</vt:lpstr>
      <vt:lpstr>Spectroscopy reveals gas properties</vt:lpstr>
      <vt:lpstr>Ratio of O+ to O++</vt:lpstr>
      <vt:lpstr>Oxygen abundance</vt:lpstr>
      <vt:lpstr>Accounting for ions of O &amp; N</vt:lpstr>
      <vt:lpstr>Comparison to Yin et al. (2007)</vt:lpstr>
      <vt:lpstr>Galaxy selection criteria</vt:lpstr>
      <vt:lpstr>Comparison to previously published values</vt:lpstr>
      <vt:lpstr>O/H abundance</vt:lpstr>
      <vt:lpstr>Metallicity dependence on large-scale environment</vt:lpstr>
      <vt:lpstr>O/H dependence for galaxies up through L*</vt:lpstr>
      <vt:lpstr>Metallicity dependence on large-scale environment</vt:lpstr>
      <vt:lpstr>Distribution of metallicities</vt:lpstr>
      <vt:lpstr>Comparison to previously published values</vt:lpstr>
      <vt:lpstr>pyNeb comparison</vt:lpstr>
      <vt:lpstr>MPA-JHU v. SDSS DR12 pipeline data</vt:lpstr>
      <vt:lpstr>Mass-metallicity relation</vt:lpstr>
      <vt:lpstr>Total (specific) star formation rate</vt:lpstr>
      <vt:lpstr>Dwarf galaxy distribution of (s)SFR</vt:lpstr>
      <vt:lpstr>Color - metallicity relation</vt:lpstr>
      <vt:lpstr>Dwarf galaxy distribution of color</vt:lpstr>
      <vt:lpstr>N/O abundance</vt:lpstr>
      <vt:lpstr>Nitrogen abundance dependence on large-scale environment</vt:lpstr>
      <vt:lpstr>N/H dependence for galaxies up through L*</vt:lpstr>
      <vt:lpstr>N+/O+ v. N/O</vt:lpstr>
      <vt:lpstr>N/O dependence on large-scale environment</vt:lpstr>
      <vt:lpstr>Distribution of N/O for galaxies up through L*</vt:lpstr>
      <vt:lpstr>O/H – N/O relationship</vt:lpstr>
      <vt:lpstr>O/H – N/H relationship</vt:lpstr>
      <vt:lpstr>Mass – log(N/O) relationship</vt:lpstr>
      <vt:lpstr>Color – N/O relation</vt:lpstr>
      <vt:lpstr>Color – sSFR relation</vt:lpstr>
      <vt:lpstr>(s)SFR – N/O relation</vt:lpstr>
      <vt:lpstr>O+ abundance approximation</vt:lpstr>
      <vt:lpstr>O+ abundance approximation</vt:lpstr>
      <vt:lpstr>How is O++/H related to O/H?</vt:lpstr>
      <vt:lpstr>Slide 58</vt:lpstr>
      <vt:lpstr>Dwarf sample increase</vt:lpstr>
      <vt:lpstr>Sample dwarf galaxy</vt:lpstr>
      <vt:lpstr>Mass – Metallicity relationship</vt:lpstr>
      <vt:lpstr>Large-scale environmental dependence of gas-phase oxygen (O/H)</vt:lpstr>
      <vt:lpstr>Metallicity dependence for dwarf galaxies</vt:lpstr>
      <vt:lpstr>O/H dependence for galaxies up to L*</vt:lpstr>
      <vt:lpstr>Contributions to metallicity</vt:lpstr>
      <vt:lpstr>Chemical enrichment of ISM</vt:lpstr>
      <vt:lpstr>MDM halo/M* larger in void galaxies?</vt:lpstr>
      <vt:lpstr>Nitrogen abundance dependence on large-scale environment</vt:lpstr>
      <vt:lpstr>N/H dependence for dwarf galaxies</vt:lpstr>
      <vt:lpstr>N/H dependence for galaxies up to L*</vt:lpstr>
      <vt:lpstr>Large-scale environmental dependence of N/O</vt:lpstr>
      <vt:lpstr>N/O dependence for dwarf galaxies</vt:lpstr>
      <vt:lpstr>N/O dependence for galaxies up to L*</vt:lpstr>
      <vt:lpstr>Oxygen, Nitrogen synthesis</vt:lpstr>
      <vt:lpstr>Is cosmic downsizing influenced by the environment?</vt:lpstr>
      <vt:lpstr>Mass – log(N/O) relationship</vt:lpstr>
      <vt:lpstr>Nitrogen synthesis</vt:lpstr>
      <vt:lpstr>O/H – N/O relationship</vt:lpstr>
      <vt:lpstr>O/H – N/H relationship</vt:lpstr>
      <vt:lpstr>Chemical abundances of SHELS galaxies</vt:lpstr>
      <vt:lpstr>Small-scale environment</vt:lpstr>
      <vt:lpstr>Nearest bright neighbor</vt:lpstr>
      <vt:lpstr>The chemical evolution of AGNs</vt:lpstr>
      <vt:lpstr>Metallicity dependence for AGN up to L*</vt:lpstr>
      <vt:lpstr>N/H dependence for AGN up to L*</vt:lpstr>
      <vt:lpstr>N/O dependence for AGN up to L*</vt:lpstr>
      <vt:lpstr>Large-scale environmental influence on dwarf galaxy evolution</vt:lpstr>
      <vt:lpstr>Thank you!</vt:lpstr>
      <vt:lpstr>Large-scale environmental influence on dwarf galaxy evolution</vt:lpstr>
      <vt:lpstr>Sources</vt:lpstr>
    </vt:vector>
  </TitlesOfParts>
  <Company>Drexel University, Department of Physics</Company>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Metallicity of Void Dwarf Galaxies</dc:title>
  <dc:creator>Kelly Douglass</dc:creator>
  <cp:lastModifiedBy>Kelly Douglass</cp:lastModifiedBy>
  <cp:revision>1145</cp:revision>
  <cp:lastPrinted>2016-12-20T00:01:47Z</cp:lastPrinted>
  <dcterms:created xsi:type="dcterms:W3CDTF">2017-06-27T21:18:15Z</dcterms:created>
  <dcterms:modified xsi:type="dcterms:W3CDTF">2017-06-27T22:21:05Z</dcterms:modified>
</cp:coreProperties>
</file>